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9"/>
  </p:notesMasterIdLst>
  <p:handoutMasterIdLst>
    <p:handoutMasterId r:id="rId130"/>
  </p:handoutMasterIdLst>
  <p:sldIdLst>
    <p:sldId id="326" r:id="rId5"/>
    <p:sldId id="2076139496" r:id="rId6"/>
    <p:sldId id="2147374652" r:id="rId7"/>
    <p:sldId id="2147374631" r:id="rId8"/>
    <p:sldId id="2147374609" r:id="rId9"/>
    <p:sldId id="2147374586" r:id="rId10"/>
    <p:sldId id="2147374627" r:id="rId11"/>
    <p:sldId id="2147374587" r:id="rId12"/>
    <p:sldId id="2147374628" r:id="rId13"/>
    <p:sldId id="2147374636" r:id="rId14"/>
    <p:sldId id="2147374629" r:id="rId15"/>
    <p:sldId id="2147374679" r:id="rId16"/>
    <p:sldId id="2147374610" r:id="rId17"/>
    <p:sldId id="2147374653" r:id="rId18"/>
    <p:sldId id="2147374496" r:id="rId19"/>
    <p:sldId id="2147374624" r:id="rId20"/>
    <p:sldId id="2147374593" r:id="rId21"/>
    <p:sldId id="2147374692" r:id="rId22"/>
    <p:sldId id="2147374647" r:id="rId23"/>
    <p:sldId id="2147374594" r:id="rId24"/>
    <p:sldId id="2147374613" r:id="rId25"/>
    <p:sldId id="2147374625" r:id="rId26"/>
    <p:sldId id="2147374648" r:id="rId27"/>
    <p:sldId id="2147374632" r:id="rId28"/>
    <p:sldId id="2147374615" r:id="rId29"/>
    <p:sldId id="2147374649" r:id="rId30"/>
    <p:sldId id="2147374614" r:id="rId31"/>
    <p:sldId id="2147374633" r:id="rId32"/>
    <p:sldId id="2147374634" r:id="rId33"/>
    <p:sldId id="2147374590" r:id="rId34"/>
    <p:sldId id="2147374635" r:id="rId35"/>
    <p:sldId id="2147374604" r:id="rId36"/>
    <p:sldId id="2147374645" r:id="rId37"/>
    <p:sldId id="2147374646" r:id="rId38"/>
    <p:sldId id="2147374666" r:id="rId39"/>
    <p:sldId id="2147374667" r:id="rId40"/>
    <p:sldId id="347" r:id="rId41"/>
    <p:sldId id="351" r:id="rId42"/>
    <p:sldId id="346" r:id="rId43"/>
    <p:sldId id="348" r:id="rId44"/>
    <p:sldId id="349" r:id="rId45"/>
    <p:sldId id="350" r:id="rId46"/>
    <p:sldId id="352" r:id="rId47"/>
    <p:sldId id="2147374617" r:id="rId48"/>
    <p:sldId id="2147374650" r:id="rId49"/>
    <p:sldId id="2147374619" r:id="rId50"/>
    <p:sldId id="2147374620" r:id="rId51"/>
    <p:sldId id="2147374626" r:id="rId52"/>
    <p:sldId id="2147374637" r:id="rId53"/>
    <p:sldId id="2147374654" r:id="rId54"/>
    <p:sldId id="2147374621" r:id="rId55"/>
    <p:sldId id="2147374674" r:id="rId56"/>
    <p:sldId id="2147374693" r:id="rId57"/>
    <p:sldId id="2147374685" r:id="rId58"/>
    <p:sldId id="2147374694" r:id="rId59"/>
    <p:sldId id="2147374687" r:id="rId60"/>
    <p:sldId id="2147374656" r:id="rId61"/>
    <p:sldId id="2147374658" r:id="rId62"/>
    <p:sldId id="2147374676" r:id="rId63"/>
    <p:sldId id="2147374675" r:id="rId64"/>
    <p:sldId id="2147374680" r:id="rId65"/>
    <p:sldId id="2147374681" r:id="rId66"/>
    <p:sldId id="2147374688" r:id="rId67"/>
    <p:sldId id="2147374657" r:id="rId68"/>
    <p:sldId id="2147374659" r:id="rId69"/>
    <p:sldId id="2147374638" r:id="rId70"/>
    <p:sldId id="2147374661" r:id="rId71"/>
    <p:sldId id="2147374662" r:id="rId72"/>
    <p:sldId id="2147374663" r:id="rId73"/>
    <p:sldId id="2147374664" r:id="rId74"/>
    <p:sldId id="2147374665" r:id="rId75"/>
    <p:sldId id="2147374691" r:id="rId76"/>
    <p:sldId id="2147374690" r:id="rId77"/>
    <p:sldId id="2147374695" r:id="rId78"/>
    <p:sldId id="2147374655" r:id="rId79"/>
    <p:sldId id="2076139490" r:id="rId80"/>
    <p:sldId id="2147374623" r:id="rId81"/>
    <p:sldId id="327" r:id="rId82"/>
    <p:sldId id="329" r:id="rId83"/>
    <p:sldId id="2147374669" r:id="rId84"/>
    <p:sldId id="2147374585" r:id="rId85"/>
    <p:sldId id="2147374605" r:id="rId86"/>
    <p:sldId id="2147374616" r:id="rId87"/>
    <p:sldId id="2147374596" r:id="rId88"/>
    <p:sldId id="2147374601" r:id="rId89"/>
    <p:sldId id="2147374603" r:id="rId90"/>
    <p:sldId id="2147374602" r:id="rId91"/>
    <p:sldId id="2147374618" r:id="rId92"/>
    <p:sldId id="2147374651" r:id="rId93"/>
    <p:sldId id="2147374677" r:id="rId94"/>
    <p:sldId id="2147374684" r:id="rId95"/>
    <p:sldId id="2147374686" r:id="rId96"/>
    <p:sldId id="2147374689" r:id="rId97"/>
    <p:sldId id="2147374639" r:id="rId98"/>
    <p:sldId id="2076139589" r:id="rId99"/>
    <p:sldId id="2147374555" r:id="rId100"/>
    <p:sldId id="2147374670" r:id="rId101"/>
    <p:sldId id="2147374556" r:id="rId102"/>
    <p:sldId id="2147374622" r:id="rId103"/>
    <p:sldId id="2147374553" r:id="rId104"/>
    <p:sldId id="2147374554" r:id="rId105"/>
    <p:sldId id="2147374671" r:id="rId106"/>
    <p:sldId id="2147374577" r:id="rId107"/>
    <p:sldId id="2076139515" r:id="rId108"/>
    <p:sldId id="2147374579" r:id="rId109"/>
    <p:sldId id="2147374578" r:id="rId110"/>
    <p:sldId id="2147374580" r:id="rId111"/>
    <p:sldId id="2147374583" r:id="rId112"/>
    <p:sldId id="2147374573" r:id="rId113"/>
    <p:sldId id="1845" r:id="rId114"/>
    <p:sldId id="2076139513" r:id="rId115"/>
    <p:sldId id="2076139520" r:id="rId116"/>
    <p:sldId id="2147374447" r:id="rId117"/>
    <p:sldId id="2147374564" r:id="rId118"/>
    <p:sldId id="2147374581" r:id="rId119"/>
    <p:sldId id="1844" r:id="rId120"/>
    <p:sldId id="1834" r:id="rId121"/>
    <p:sldId id="2076139516" r:id="rId122"/>
    <p:sldId id="2147374584" r:id="rId123"/>
    <p:sldId id="2147374640" r:id="rId124"/>
    <p:sldId id="2147374641" r:id="rId125"/>
    <p:sldId id="2147374642" r:id="rId126"/>
    <p:sldId id="2147374643" r:id="rId127"/>
    <p:sldId id="2147374644"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61DB5DA-945C-4CFA-9F2B-986156EF45C7}">
          <p14:sldIdLst>
            <p14:sldId id="326"/>
            <p14:sldId id="2076139496"/>
            <p14:sldId id="2147374652"/>
            <p14:sldId id="2147374631"/>
            <p14:sldId id="2147374609"/>
            <p14:sldId id="2147374586"/>
            <p14:sldId id="2147374627"/>
            <p14:sldId id="2147374587"/>
            <p14:sldId id="2147374628"/>
            <p14:sldId id="2147374636"/>
            <p14:sldId id="2147374629"/>
            <p14:sldId id="2147374679"/>
            <p14:sldId id="2147374610"/>
            <p14:sldId id="2147374653"/>
            <p14:sldId id="2147374496"/>
            <p14:sldId id="2147374624"/>
            <p14:sldId id="2147374593"/>
            <p14:sldId id="2147374692"/>
            <p14:sldId id="2147374647"/>
            <p14:sldId id="2147374594"/>
            <p14:sldId id="2147374613"/>
            <p14:sldId id="2147374625"/>
            <p14:sldId id="2147374648"/>
            <p14:sldId id="2147374632"/>
            <p14:sldId id="2147374615"/>
            <p14:sldId id="2147374649"/>
            <p14:sldId id="2147374614"/>
            <p14:sldId id="2147374633"/>
            <p14:sldId id="2147374634"/>
            <p14:sldId id="2147374590"/>
            <p14:sldId id="2147374635"/>
            <p14:sldId id="2147374604"/>
            <p14:sldId id="2147374645"/>
            <p14:sldId id="2147374646"/>
            <p14:sldId id="2147374666"/>
            <p14:sldId id="2147374667"/>
            <p14:sldId id="347"/>
            <p14:sldId id="351"/>
            <p14:sldId id="346"/>
            <p14:sldId id="348"/>
            <p14:sldId id="349"/>
            <p14:sldId id="350"/>
            <p14:sldId id="352"/>
            <p14:sldId id="2147374617"/>
            <p14:sldId id="2147374650"/>
            <p14:sldId id="2147374619"/>
            <p14:sldId id="2147374620"/>
            <p14:sldId id="2147374626"/>
            <p14:sldId id="2147374637"/>
            <p14:sldId id="2147374654"/>
            <p14:sldId id="2147374621"/>
            <p14:sldId id="2147374674"/>
            <p14:sldId id="2147374693"/>
            <p14:sldId id="2147374685"/>
            <p14:sldId id="2147374694"/>
            <p14:sldId id="2147374687"/>
            <p14:sldId id="2147374656"/>
            <p14:sldId id="2147374658"/>
            <p14:sldId id="2147374676"/>
            <p14:sldId id="2147374675"/>
            <p14:sldId id="2147374680"/>
            <p14:sldId id="2147374681"/>
            <p14:sldId id="2147374688"/>
            <p14:sldId id="2147374657"/>
            <p14:sldId id="2147374659"/>
            <p14:sldId id="2147374638"/>
            <p14:sldId id="2147374661"/>
            <p14:sldId id="2147374662"/>
            <p14:sldId id="2147374663"/>
            <p14:sldId id="2147374664"/>
            <p14:sldId id="2147374665"/>
            <p14:sldId id="2147374691"/>
            <p14:sldId id="2147374690"/>
            <p14:sldId id="2147374695"/>
          </p14:sldIdLst>
        </p14:section>
        <p14:section name="附錄" id="{FDB9B8A2-121A-4432-93FD-0C0FD8942379}">
          <p14:sldIdLst>
            <p14:sldId id="2147374655"/>
            <p14:sldId id="2076139490"/>
            <p14:sldId id="2147374623"/>
            <p14:sldId id="327"/>
            <p14:sldId id="329"/>
            <p14:sldId id="2147374669"/>
            <p14:sldId id="2147374585"/>
            <p14:sldId id="2147374605"/>
            <p14:sldId id="2147374616"/>
            <p14:sldId id="2147374596"/>
            <p14:sldId id="2147374601"/>
            <p14:sldId id="2147374603"/>
            <p14:sldId id="2147374602"/>
            <p14:sldId id="2147374618"/>
            <p14:sldId id="2147374651"/>
            <p14:sldId id="2147374677"/>
            <p14:sldId id="2147374684"/>
            <p14:sldId id="2147374686"/>
            <p14:sldId id="2147374689"/>
            <p14:sldId id="2147374639"/>
            <p14:sldId id="2076139589"/>
            <p14:sldId id="2147374555"/>
            <p14:sldId id="2147374670"/>
            <p14:sldId id="2147374556"/>
            <p14:sldId id="2147374622"/>
            <p14:sldId id="2147374553"/>
            <p14:sldId id="2147374554"/>
            <p14:sldId id="2147374671"/>
            <p14:sldId id="2147374577"/>
            <p14:sldId id="2076139515"/>
            <p14:sldId id="2147374579"/>
            <p14:sldId id="2147374578"/>
            <p14:sldId id="2147374580"/>
            <p14:sldId id="2147374583"/>
            <p14:sldId id="2147374573"/>
            <p14:sldId id="1845"/>
            <p14:sldId id="2076139513"/>
            <p14:sldId id="2076139520"/>
            <p14:sldId id="2147374447"/>
            <p14:sldId id="2147374564"/>
            <p14:sldId id="2147374581"/>
            <p14:sldId id="1844"/>
            <p14:sldId id="1834"/>
            <p14:sldId id="2076139516"/>
            <p14:sldId id="2147374584"/>
            <p14:sldId id="2147374640"/>
            <p14:sldId id="2147374641"/>
            <p14:sldId id="2147374642"/>
            <p14:sldId id="2147374643"/>
            <p14:sldId id="21473746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3B7"/>
    <a:srgbClr val="CE7B4F"/>
    <a:srgbClr val="FFC000"/>
    <a:srgbClr val="FFFFFF"/>
    <a:srgbClr val="FFF5E5"/>
    <a:srgbClr val="354A70"/>
    <a:srgbClr val="99CCFF"/>
    <a:srgbClr val="95979B"/>
    <a:srgbClr val="7F7F7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F44DB-C8CD-4C45-A1DB-10C6EE0DEE8D}" v="1" dt="2024-08-15T07:13:03.986"/>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072" y="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Yeh" userId="1187d188-66f8-464d-81d0-bc323fae5837" providerId="ADAL" clId="{F2EF6BFC-BAEA-4A88-8AA9-687103F5E4DE}"/>
    <pc:docChg chg="custSel addSld delSld modSld modSection">
      <pc:chgData name="Aaron Yeh" userId="1187d188-66f8-464d-81d0-bc323fae5837" providerId="ADAL" clId="{F2EF6BFC-BAEA-4A88-8AA9-687103F5E4DE}" dt="2024-03-26T09:30:44.664" v="287" actId="5793"/>
      <pc:docMkLst>
        <pc:docMk/>
      </pc:docMkLst>
      <pc:sldChg chg="modSp mod">
        <pc:chgData name="Aaron Yeh" userId="1187d188-66f8-464d-81d0-bc323fae5837" providerId="ADAL" clId="{F2EF6BFC-BAEA-4A88-8AA9-687103F5E4DE}" dt="2024-03-26T09:04:49.198" v="71" actId="20577"/>
        <pc:sldMkLst>
          <pc:docMk/>
          <pc:sldMk cId="643686942" sldId="2147374593"/>
        </pc:sldMkLst>
        <pc:graphicFrameChg chg="modGraphic">
          <ac:chgData name="Aaron Yeh" userId="1187d188-66f8-464d-81d0-bc323fae5837" providerId="ADAL" clId="{F2EF6BFC-BAEA-4A88-8AA9-687103F5E4DE}" dt="2024-03-26T09:04:49.198" v="71" actId="20577"/>
          <ac:graphicFrameMkLst>
            <pc:docMk/>
            <pc:sldMk cId="643686942" sldId="2147374593"/>
            <ac:graphicFrameMk id="23" creationId="{FAA15473-694C-0B6E-6CEC-2D2F68B17541}"/>
          </ac:graphicFrameMkLst>
        </pc:graphicFrameChg>
      </pc:sldChg>
      <pc:sldChg chg="modSp mod">
        <pc:chgData name="Aaron Yeh" userId="1187d188-66f8-464d-81d0-bc323fae5837" providerId="ADAL" clId="{F2EF6BFC-BAEA-4A88-8AA9-687103F5E4DE}" dt="2024-03-26T09:09:19.482" v="95" actId="27636"/>
        <pc:sldMkLst>
          <pc:docMk/>
          <pc:sldMk cId="4257098648" sldId="2147374637"/>
        </pc:sldMkLst>
        <pc:spChg chg="mod">
          <ac:chgData name="Aaron Yeh" userId="1187d188-66f8-464d-81d0-bc323fae5837" providerId="ADAL" clId="{F2EF6BFC-BAEA-4A88-8AA9-687103F5E4DE}" dt="2024-03-26T09:09:19.482" v="95" actId="27636"/>
          <ac:spMkLst>
            <pc:docMk/>
            <pc:sldMk cId="4257098648" sldId="2147374637"/>
            <ac:spMk id="4" creationId="{EFEEBCF1-8703-B8E9-A8AD-C26057B45331}"/>
          </ac:spMkLst>
        </pc:spChg>
      </pc:sldChg>
      <pc:sldChg chg="add">
        <pc:chgData name="Aaron Yeh" userId="1187d188-66f8-464d-81d0-bc323fae5837" providerId="ADAL" clId="{F2EF6BFC-BAEA-4A88-8AA9-687103F5E4DE}" dt="2024-03-26T09:08:52.071" v="74"/>
        <pc:sldMkLst>
          <pc:docMk/>
          <pc:sldMk cId="1272438009" sldId="2147374640"/>
        </pc:sldMkLst>
      </pc:sldChg>
      <pc:sldChg chg="del">
        <pc:chgData name="Aaron Yeh" userId="1187d188-66f8-464d-81d0-bc323fae5837" providerId="ADAL" clId="{F2EF6BFC-BAEA-4A88-8AA9-687103F5E4DE}" dt="2024-03-26T09:08:47.752" v="73" actId="2696"/>
        <pc:sldMkLst>
          <pc:docMk/>
          <pc:sldMk cId="4258840749" sldId="2147374640"/>
        </pc:sldMkLst>
      </pc:sldChg>
      <pc:sldChg chg="del">
        <pc:chgData name="Aaron Yeh" userId="1187d188-66f8-464d-81d0-bc323fae5837" providerId="ADAL" clId="{F2EF6BFC-BAEA-4A88-8AA9-687103F5E4DE}" dt="2024-03-26T09:08:47.752" v="73" actId="2696"/>
        <pc:sldMkLst>
          <pc:docMk/>
          <pc:sldMk cId="644477678" sldId="2147374641"/>
        </pc:sldMkLst>
      </pc:sldChg>
      <pc:sldChg chg="add">
        <pc:chgData name="Aaron Yeh" userId="1187d188-66f8-464d-81d0-bc323fae5837" providerId="ADAL" clId="{F2EF6BFC-BAEA-4A88-8AA9-687103F5E4DE}" dt="2024-03-26T09:08:52.071" v="74"/>
        <pc:sldMkLst>
          <pc:docMk/>
          <pc:sldMk cId="1854831018" sldId="2147374641"/>
        </pc:sldMkLst>
      </pc:sldChg>
      <pc:sldChg chg="del">
        <pc:chgData name="Aaron Yeh" userId="1187d188-66f8-464d-81d0-bc323fae5837" providerId="ADAL" clId="{F2EF6BFC-BAEA-4A88-8AA9-687103F5E4DE}" dt="2024-03-26T09:08:47.752" v="73" actId="2696"/>
        <pc:sldMkLst>
          <pc:docMk/>
          <pc:sldMk cId="2086330678" sldId="2147374642"/>
        </pc:sldMkLst>
      </pc:sldChg>
      <pc:sldChg chg="add">
        <pc:chgData name="Aaron Yeh" userId="1187d188-66f8-464d-81d0-bc323fae5837" providerId="ADAL" clId="{F2EF6BFC-BAEA-4A88-8AA9-687103F5E4DE}" dt="2024-03-26T09:08:52.071" v="74"/>
        <pc:sldMkLst>
          <pc:docMk/>
          <pc:sldMk cId="3882009022" sldId="2147374642"/>
        </pc:sldMkLst>
      </pc:sldChg>
      <pc:sldChg chg="add">
        <pc:chgData name="Aaron Yeh" userId="1187d188-66f8-464d-81d0-bc323fae5837" providerId="ADAL" clId="{F2EF6BFC-BAEA-4A88-8AA9-687103F5E4DE}" dt="2024-03-26T09:08:52.071" v="74"/>
        <pc:sldMkLst>
          <pc:docMk/>
          <pc:sldMk cId="362815601" sldId="2147374643"/>
        </pc:sldMkLst>
      </pc:sldChg>
      <pc:sldChg chg="del">
        <pc:chgData name="Aaron Yeh" userId="1187d188-66f8-464d-81d0-bc323fae5837" providerId="ADAL" clId="{F2EF6BFC-BAEA-4A88-8AA9-687103F5E4DE}" dt="2024-03-26T09:08:47.752" v="73" actId="2696"/>
        <pc:sldMkLst>
          <pc:docMk/>
          <pc:sldMk cId="2611837952" sldId="2147374643"/>
        </pc:sldMkLst>
      </pc:sldChg>
      <pc:sldChg chg="del">
        <pc:chgData name="Aaron Yeh" userId="1187d188-66f8-464d-81d0-bc323fae5837" providerId="ADAL" clId="{F2EF6BFC-BAEA-4A88-8AA9-687103F5E4DE}" dt="2024-03-26T09:08:47.752" v="73" actId="2696"/>
        <pc:sldMkLst>
          <pc:docMk/>
          <pc:sldMk cId="3319222744" sldId="2147374644"/>
        </pc:sldMkLst>
      </pc:sldChg>
      <pc:sldChg chg="add">
        <pc:chgData name="Aaron Yeh" userId="1187d188-66f8-464d-81d0-bc323fae5837" providerId="ADAL" clId="{F2EF6BFC-BAEA-4A88-8AA9-687103F5E4DE}" dt="2024-03-26T09:08:52.071" v="74"/>
        <pc:sldMkLst>
          <pc:docMk/>
          <pc:sldMk cId="3498941012" sldId="2147374644"/>
        </pc:sldMkLst>
      </pc:sldChg>
      <pc:sldChg chg="modSp mod">
        <pc:chgData name="Aaron Yeh" userId="1187d188-66f8-464d-81d0-bc323fae5837" providerId="ADAL" clId="{F2EF6BFC-BAEA-4A88-8AA9-687103F5E4DE}" dt="2024-03-26T09:09:58.043" v="144" actId="14100"/>
        <pc:sldMkLst>
          <pc:docMk/>
          <pc:sldMk cId="1864520315" sldId="2147374654"/>
        </pc:sldMkLst>
        <pc:spChg chg="mod">
          <ac:chgData name="Aaron Yeh" userId="1187d188-66f8-464d-81d0-bc323fae5837" providerId="ADAL" clId="{F2EF6BFC-BAEA-4A88-8AA9-687103F5E4DE}" dt="2024-03-26T09:09:58.043" v="144" actId="14100"/>
          <ac:spMkLst>
            <pc:docMk/>
            <pc:sldMk cId="1864520315" sldId="2147374654"/>
            <ac:spMk id="3" creationId="{077599EA-62F1-5492-E295-B0F9C0BAE6A6}"/>
          </ac:spMkLst>
        </pc:spChg>
      </pc:sldChg>
      <pc:sldChg chg="modSp mod">
        <pc:chgData name="Aaron Yeh" userId="1187d188-66f8-464d-81d0-bc323fae5837" providerId="ADAL" clId="{F2EF6BFC-BAEA-4A88-8AA9-687103F5E4DE}" dt="2024-03-26T09:27:57.381" v="200" actId="20577"/>
        <pc:sldMkLst>
          <pc:docMk/>
          <pc:sldMk cId="846419289" sldId="2147374665"/>
        </pc:sldMkLst>
        <pc:spChg chg="mod">
          <ac:chgData name="Aaron Yeh" userId="1187d188-66f8-464d-81d0-bc323fae5837" providerId="ADAL" clId="{F2EF6BFC-BAEA-4A88-8AA9-687103F5E4DE}" dt="2024-03-26T09:27:57.381" v="200" actId="20577"/>
          <ac:spMkLst>
            <pc:docMk/>
            <pc:sldMk cId="846419289" sldId="2147374665"/>
            <ac:spMk id="2" creationId="{0E348573-BD37-4B6E-C3E3-8F36F6E7B816}"/>
          </ac:spMkLst>
        </pc:spChg>
      </pc:sldChg>
      <pc:sldChg chg="modSp mod">
        <pc:chgData name="Aaron Yeh" userId="1187d188-66f8-464d-81d0-bc323fae5837" providerId="ADAL" clId="{F2EF6BFC-BAEA-4A88-8AA9-687103F5E4DE}" dt="2024-03-26T09:19:34.578" v="189" actId="14100"/>
        <pc:sldMkLst>
          <pc:docMk/>
          <pc:sldMk cId="4035535062" sldId="2147374676"/>
        </pc:sldMkLst>
        <pc:spChg chg="mod">
          <ac:chgData name="Aaron Yeh" userId="1187d188-66f8-464d-81d0-bc323fae5837" providerId="ADAL" clId="{F2EF6BFC-BAEA-4A88-8AA9-687103F5E4DE}" dt="2024-03-26T09:19:34.578" v="189" actId="14100"/>
          <ac:spMkLst>
            <pc:docMk/>
            <pc:sldMk cId="4035535062" sldId="2147374676"/>
            <ac:spMk id="19" creationId="{79230F89-C825-B17E-8C0E-9515D773DC2D}"/>
          </ac:spMkLst>
        </pc:spChg>
      </pc:sldChg>
      <pc:sldChg chg="modSp mod">
        <pc:chgData name="Aaron Yeh" userId="1187d188-66f8-464d-81d0-bc323fae5837" providerId="ADAL" clId="{F2EF6BFC-BAEA-4A88-8AA9-687103F5E4DE}" dt="2024-03-26T09:15:09.678" v="162" actId="255"/>
        <pc:sldMkLst>
          <pc:docMk/>
          <pc:sldMk cId="4124774075" sldId="2147374685"/>
        </pc:sldMkLst>
        <pc:spChg chg="mod">
          <ac:chgData name="Aaron Yeh" userId="1187d188-66f8-464d-81d0-bc323fae5837" providerId="ADAL" clId="{F2EF6BFC-BAEA-4A88-8AA9-687103F5E4DE}" dt="2024-03-26T09:14:57.191" v="160" actId="27636"/>
          <ac:spMkLst>
            <pc:docMk/>
            <pc:sldMk cId="4124774075" sldId="2147374685"/>
            <ac:spMk id="2" creationId="{9C7521D5-D6E6-F561-94EF-E037ABAD454E}"/>
          </ac:spMkLst>
        </pc:spChg>
        <pc:spChg chg="mod">
          <ac:chgData name="Aaron Yeh" userId="1187d188-66f8-464d-81d0-bc323fae5837" providerId="ADAL" clId="{F2EF6BFC-BAEA-4A88-8AA9-687103F5E4DE}" dt="2024-03-26T09:15:09.678" v="162" actId="255"/>
          <ac:spMkLst>
            <pc:docMk/>
            <pc:sldMk cId="4124774075" sldId="2147374685"/>
            <ac:spMk id="5" creationId="{CD52859C-CC94-47E5-F287-7748557CF788}"/>
          </ac:spMkLst>
        </pc:spChg>
      </pc:sldChg>
      <pc:sldChg chg="modSp mod">
        <pc:chgData name="Aaron Yeh" userId="1187d188-66f8-464d-81d0-bc323fae5837" providerId="ADAL" clId="{F2EF6BFC-BAEA-4A88-8AA9-687103F5E4DE}" dt="2024-03-26T09:17:33.100" v="165" actId="20577"/>
        <pc:sldMkLst>
          <pc:docMk/>
          <pc:sldMk cId="678871132" sldId="2147374687"/>
        </pc:sldMkLst>
        <pc:spChg chg="mod">
          <ac:chgData name="Aaron Yeh" userId="1187d188-66f8-464d-81d0-bc323fae5837" providerId="ADAL" clId="{F2EF6BFC-BAEA-4A88-8AA9-687103F5E4DE}" dt="2024-03-26T09:17:33.100" v="165" actId="20577"/>
          <ac:spMkLst>
            <pc:docMk/>
            <pc:sldMk cId="678871132" sldId="2147374687"/>
            <ac:spMk id="2" creationId="{79CB19DE-2E18-F2DB-9A92-35BD0872DBC7}"/>
          </ac:spMkLst>
        </pc:spChg>
      </pc:sldChg>
      <pc:sldChg chg="add">
        <pc:chgData name="Aaron Yeh" userId="1187d188-66f8-464d-81d0-bc323fae5837" providerId="ADAL" clId="{F2EF6BFC-BAEA-4A88-8AA9-687103F5E4DE}" dt="2024-03-26T09:06:36.784" v="72"/>
        <pc:sldMkLst>
          <pc:docMk/>
          <pc:sldMk cId="1332026485" sldId="2147374692"/>
        </pc:sldMkLst>
      </pc:sldChg>
      <pc:sldChg chg="new">
        <pc:chgData name="Aaron Yeh" userId="1187d188-66f8-464d-81d0-bc323fae5837" providerId="ADAL" clId="{F2EF6BFC-BAEA-4A88-8AA9-687103F5E4DE}" dt="2024-03-26T09:12:38.517" v="145" actId="680"/>
        <pc:sldMkLst>
          <pc:docMk/>
          <pc:sldMk cId="4134942899" sldId="2147374693"/>
        </pc:sldMkLst>
      </pc:sldChg>
      <pc:sldChg chg="modSp new mod">
        <pc:chgData name="Aaron Yeh" userId="1187d188-66f8-464d-81d0-bc323fae5837" providerId="ADAL" clId="{F2EF6BFC-BAEA-4A88-8AA9-687103F5E4DE}" dt="2024-03-26T09:15:22.816" v="164" actId="2710"/>
        <pc:sldMkLst>
          <pc:docMk/>
          <pc:sldMk cId="3747577637" sldId="2147374694"/>
        </pc:sldMkLst>
        <pc:spChg chg="mod">
          <ac:chgData name="Aaron Yeh" userId="1187d188-66f8-464d-81d0-bc323fae5837" providerId="ADAL" clId="{F2EF6BFC-BAEA-4A88-8AA9-687103F5E4DE}" dt="2024-03-26T09:14:46.148" v="152" actId="27636"/>
          <ac:spMkLst>
            <pc:docMk/>
            <pc:sldMk cId="3747577637" sldId="2147374694"/>
            <ac:spMk id="2" creationId="{3B43EC23-A02C-7737-AED0-56E05198625C}"/>
          </ac:spMkLst>
        </pc:spChg>
        <pc:spChg chg="mod">
          <ac:chgData name="Aaron Yeh" userId="1187d188-66f8-464d-81d0-bc323fae5837" providerId="ADAL" clId="{F2EF6BFC-BAEA-4A88-8AA9-687103F5E4DE}" dt="2024-03-26T09:15:22.816" v="164" actId="2710"/>
          <ac:spMkLst>
            <pc:docMk/>
            <pc:sldMk cId="3747577637" sldId="2147374694"/>
            <ac:spMk id="4" creationId="{BEF376CB-7373-9F97-7812-F03FE5727C6E}"/>
          </ac:spMkLst>
        </pc:spChg>
      </pc:sldChg>
      <pc:sldChg chg="modSp new mod">
        <pc:chgData name="Aaron Yeh" userId="1187d188-66f8-464d-81d0-bc323fae5837" providerId="ADAL" clId="{F2EF6BFC-BAEA-4A88-8AA9-687103F5E4DE}" dt="2024-03-26T09:30:44.664" v="287" actId="5793"/>
        <pc:sldMkLst>
          <pc:docMk/>
          <pc:sldMk cId="1249116173" sldId="2147374695"/>
        </pc:sldMkLst>
        <pc:spChg chg="mod">
          <ac:chgData name="Aaron Yeh" userId="1187d188-66f8-464d-81d0-bc323fae5837" providerId="ADAL" clId="{F2EF6BFC-BAEA-4A88-8AA9-687103F5E4DE}" dt="2024-03-26T09:29:51.956" v="225" actId="20577"/>
          <ac:spMkLst>
            <pc:docMk/>
            <pc:sldMk cId="1249116173" sldId="2147374695"/>
            <ac:spMk id="2" creationId="{0BC482BB-C77B-604C-5DE3-B81C74EFE0C1}"/>
          </ac:spMkLst>
        </pc:spChg>
        <pc:spChg chg="mod">
          <ac:chgData name="Aaron Yeh" userId="1187d188-66f8-464d-81d0-bc323fae5837" providerId="ADAL" clId="{F2EF6BFC-BAEA-4A88-8AA9-687103F5E4DE}" dt="2024-03-26T09:30:44.664" v="287" actId="5793"/>
          <ac:spMkLst>
            <pc:docMk/>
            <pc:sldMk cId="1249116173" sldId="2147374695"/>
            <ac:spMk id="4" creationId="{F433BA1D-527B-4324-5A45-48AED95CD634}"/>
          </ac:spMkLst>
        </pc:spChg>
      </pc:sldChg>
    </pc:docChg>
  </pc:docChgLst>
  <pc:docChgLst>
    <pc:chgData name="Aaron Yeh" userId="1187d188-66f8-464d-81d0-bc323fae5837" providerId="ADAL" clId="{3A7A6932-75FE-4406-89AD-237827709B9E}"/>
    <pc:docChg chg="modSld sldOrd">
      <pc:chgData name="Aaron Yeh" userId="1187d188-66f8-464d-81d0-bc323fae5837" providerId="ADAL" clId="{3A7A6932-75FE-4406-89AD-237827709B9E}" dt="2024-03-28T01:17:21.448" v="1"/>
      <pc:docMkLst>
        <pc:docMk/>
      </pc:docMkLst>
      <pc:sldChg chg="ord">
        <pc:chgData name="Aaron Yeh" userId="1187d188-66f8-464d-81d0-bc323fae5837" providerId="ADAL" clId="{3A7A6932-75FE-4406-89AD-237827709B9E}" dt="2024-03-28T01:17:21.448" v="1"/>
        <pc:sldMkLst>
          <pc:docMk/>
          <pc:sldMk cId="214567848" sldId="2147374686"/>
        </pc:sldMkLst>
      </pc:sldChg>
    </pc:docChg>
  </pc:docChgLst>
  <pc:docChgLst>
    <pc:chgData name="Aaron Yeh" userId="S::aaron.yeh@liteon.com::1187d188-66f8-464d-81d0-bc323fae5837" providerId="AD" clId="Web-{9B48339E-0E79-4E0E-8F59-997BB2366025}"/>
    <pc:docChg chg="sldOrd">
      <pc:chgData name="Aaron Yeh" userId="S::aaron.yeh@liteon.com::1187d188-66f8-464d-81d0-bc323fae5837" providerId="AD" clId="Web-{9B48339E-0E79-4E0E-8F59-997BB2366025}" dt="2024-03-28T00:38:28.863" v="0"/>
      <pc:docMkLst>
        <pc:docMk/>
      </pc:docMkLst>
      <pc:sldChg chg="ord">
        <pc:chgData name="Aaron Yeh" userId="S::aaron.yeh@liteon.com::1187d188-66f8-464d-81d0-bc323fae5837" providerId="AD" clId="Web-{9B48339E-0E79-4E0E-8F59-997BB2366025}" dt="2024-03-28T00:38:28.863" v="0"/>
        <pc:sldMkLst>
          <pc:docMk/>
          <pc:sldMk cId="177828717" sldId="2147374652"/>
        </pc:sldMkLst>
      </pc:sldChg>
    </pc:docChg>
  </pc:docChgLst>
  <pc:docChgLst>
    <pc:chgData name="Tony Wan" userId="S::tony.wan@liteon.com::eb0b4bf5-5345-4a1f-9ba8-0d085ce78528" providerId="AD" clId="Web-{B9F76CB2-7382-40F2-8066-563FBDE71A54}"/>
    <pc:docChg chg="sldOrd">
      <pc:chgData name="Tony Wan" userId="S::tony.wan@liteon.com::eb0b4bf5-5345-4a1f-9ba8-0d085ce78528" providerId="AD" clId="Web-{B9F76CB2-7382-40F2-8066-563FBDE71A54}" dt="2024-05-22T07:40:56.550" v="0"/>
      <pc:docMkLst>
        <pc:docMk/>
      </pc:docMkLst>
      <pc:sldChg chg="ord">
        <pc:chgData name="Tony Wan" userId="S::tony.wan@liteon.com::eb0b4bf5-5345-4a1f-9ba8-0d085ce78528" providerId="AD" clId="Web-{B9F76CB2-7382-40F2-8066-563FBDE71A54}" dt="2024-05-22T07:40:56.550" v="0"/>
        <pc:sldMkLst>
          <pc:docMk/>
          <pc:sldMk cId="1107453573" sldId="2147374621"/>
        </pc:sldMkLst>
      </pc:sldChg>
    </pc:docChg>
  </pc:docChgLst>
  <pc:docChgLst>
    <pc:chgData name="Allen Hsu" userId="60d91a9c-a42c-4cc8-ad01-70c31ac073b3" providerId="ADAL" clId="{0E5604C9-8F66-4412-BDC1-51A85545EE9F}"/>
    <pc:docChg chg="undo redo custSel addSld delSld modSld sldOrd modSection">
      <pc:chgData name="Allen Hsu" userId="60d91a9c-a42c-4cc8-ad01-70c31ac073b3" providerId="ADAL" clId="{0E5604C9-8F66-4412-BDC1-51A85545EE9F}" dt="2024-03-29T08:51:27.436" v="9185" actId="15"/>
      <pc:docMkLst>
        <pc:docMk/>
      </pc:docMkLst>
      <pc:sldChg chg="ord">
        <pc:chgData name="Allen Hsu" userId="60d91a9c-a42c-4cc8-ad01-70c31ac073b3" providerId="ADAL" clId="{0E5604C9-8F66-4412-BDC1-51A85545EE9F}" dt="2024-03-27T05:41:00.844" v="8772"/>
        <pc:sldMkLst>
          <pc:docMk/>
          <pc:sldMk cId="112471130" sldId="2076139490"/>
        </pc:sldMkLst>
      </pc:sldChg>
      <pc:sldChg chg="addSp delSp modSp mod">
        <pc:chgData name="Allen Hsu" userId="60d91a9c-a42c-4cc8-ad01-70c31ac073b3" providerId="ADAL" clId="{0E5604C9-8F66-4412-BDC1-51A85545EE9F}" dt="2024-03-26T09:38:59.893" v="3745"/>
        <pc:sldMkLst>
          <pc:docMk/>
          <pc:sldMk cId="484385364" sldId="2076139496"/>
        </pc:sldMkLst>
        <pc:spChg chg="mod">
          <ac:chgData name="Allen Hsu" userId="60d91a9c-a42c-4cc8-ad01-70c31ac073b3" providerId="ADAL" clId="{0E5604C9-8F66-4412-BDC1-51A85545EE9F}" dt="2024-03-26T09:38:59.893" v="3745"/>
          <ac:spMkLst>
            <pc:docMk/>
            <pc:sldMk cId="484385364" sldId="2076139496"/>
            <ac:spMk id="9" creationId="{DC2C2FBA-A860-78C9-3275-3D6723DBFBC4}"/>
          </ac:spMkLst>
        </pc:spChg>
        <pc:spChg chg="del">
          <ac:chgData name="Allen Hsu" userId="60d91a9c-a42c-4cc8-ad01-70c31ac073b3" providerId="ADAL" clId="{0E5604C9-8F66-4412-BDC1-51A85545EE9F}" dt="2024-03-26T09:38:33.149" v="3741" actId="478"/>
          <ac:spMkLst>
            <pc:docMk/>
            <pc:sldMk cId="484385364" sldId="2076139496"/>
            <ac:spMk id="11" creationId="{EDAAB509-A89E-C7BC-DA2C-E29532B19848}"/>
          </ac:spMkLst>
        </pc:spChg>
        <pc:spChg chg="del">
          <ac:chgData name="Allen Hsu" userId="60d91a9c-a42c-4cc8-ad01-70c31ac073b3" providerId="ADAL" clId="{0E5604C9-8F66-4412-BDC1-51A85545EE9F}" dt="2024-03-26T09:38:33.149" v="3741" actId="478"/>
          <ac:spMkLst>
            <pc:docMk/>
            <pc:sldMk cId="484385364" sldId="2076139496"/>
            <ac:spMk id="12" creationId="{363409BD-838E-AB2F-ED7F-C5BE1360AA50}"/>
          </ac:spMkLst>
        </pc:spChg>
        <pc:spChg chg="add del mod">
          <ac:chgData name="Allen Hsu" userId="60d91a9c-a42c-4cc8-ad01-70c31ac073b3" providerId="ADAL" clId="{0E5604C9-8F66-4412-BDC1-51A85545EE9F}" dt="2024-03-26T09:38:36.082" v="3742" actId="478"/>
          <ac:spMkLst>
            <pc:docMk/>
            <pc:sldMk cId="484385364" sldId="2076139496"/>
            <ac:spMk id="13" creationId="{655FE51B-C7A6-6BDA-E743-49C3E068C086}"/>
          </ac:spMkLst>
        </pc:spChg>
        <pc:spChg chg="del mod">
          <ac:chgData name="Allen Hsu" userId="60d91a9c-a42c-4cc8-ad01-70c31ac073b3" providerId="ADAL" clId="{0E5604C9-8F66-4412-BDC1-51A85545EE9F}" dt="2024-03-26T09:38:33.149" v="3741" actId="478"/>
          <ac:spMkLst>
            <pc:docMk/>
            <pc:sldMk cId="484385364" sldId="2076139496"/>
            <ac:spMk id="14" creationId="{5D2315C0-69CB-6A5D-F0D0-EA99A922ED2A}"/>
          </ac:spMkLst>
        </pc:spChg>
        <pc:spChg chg="del">
          <ac:chgData name="Allen Hsu" userId="60d91a9c-a42c-4cc8-ad01-70c31ac073b3" providerId="ADAL" clId="{0E5604C9-8F66-4412-BDC1-51A85545EE9F}" dt="2024-03-26T09:38:33.149" v="3741" actId="478"/>
          <ac:spMkLst>
            <pc:docMk/>
            <pc:sldMk cId="484385364" sldId="2076139496"/>
            <ac:spMk id="15" creationId="{390D45F2-A484-34E1-FE8D-5E267AD8D023}"/>
          </ac:spMkLst>
        </pc:spChg>
      </pc:sldChg>
      <pc:sldChg chg="add">
        <pc:chgData name="Allen Hsu" userId="60d91a9c-a42c-4cc8-ad01-70c31ac073b3" providerId="ADAL" clId="{0E5604C9-8F66-4412-BDC1-51A85545EE9F}" dt="2024-03-27T05:40:14.303" v="8769"/>
        <pc:sldMkLst>
          <pc:docMk/>
          <pc:sldMk cId="4095059062" sldId="2076139589"/>
        </pc:sldMkLst>
      </pc:sldChg>
      <pc:sldChg chg="del ord">
        <pc:chgData name="Allen Hsu" userId="60d91a9c-a42c-4cc8-ad01-70c31ac073b3" providerId="ADAL" clId="{0E5604C9-8F66-4412-BDC1-51A85545EE9F}" dt="2024-03-27T05:40:03.622" v="8768" actId="2696"/>
        <pc:sldMkLst>
          <pc:docMk/>
          <pc:sldMk cId="4168553772" sldId="2076139589"/>
        </pc:sldMkLst>
      </pc:sldChg>
      <pc:sldChg chg="addSp delSp modSp mod">
        <pc:chgData name="Allen Hsu" userId="60d91a9c-a42c-4cc8-ad01-70c31ac073b3" providerId="ADAL" clId="{0E5604C9-8F66-4412-BDC1-51A85545EE9F}" dt="2024-03-26T01:40:40.497" v="43" actId="20577"/>
        <pc:sldMkLst>
          <pc:docMk/>
          <pc:sldMk cId="3109609851" sldId="2147374496"/>
        </pc:sldMkLst>
        <pc:spChg chg="add del mod ord">
          <ac:chgData name="Allen Hsu" userId="60d91a9c-a42c-4cc8-ad01-70c31ac073b3" providerId="ADAL" clId="{0E5604C9-8F66-4412-BDC1-51A85545EE9F}" dt="2024-03-26T01:40:40.497" v="43" actId="20577"/>
          <ac:spMkLst>
            <pc:docMk/>
            <pc:sldMk cId="3109609851" sldId="2147374496"/>
            <ac:spMk id="2" creationId="{17D5A2DD-5CBF-857E-8103-451A80749549}"/>
          </ac:spMkLst>
        </pc:spChg>
        <pc:spChg chg="add del mod ord">
          <ac:chgData name="Allen Hsu" userId="60d91a9c-a42c-4cc8-ad01-70c31ac073b3" providerId="ADAL" clId="{0E5604C9-8F66-4412-BDC1-51A85545EE9F}" dt="2024-03-26T01:40:34.913" v="40" actId="478"/>
          <ac:spMkLst>
            <pc:docMk/>
            <pc:sldMk cId="3109609851" sldId="2147374496"/>
            <ac:spMk id="5" creationId="{9E8CEC1C-8BA0-162D-8823-1F5927D073E4}"/>
          </ac:spMkLst>
        </pc:spChg>
        <pc:spChg chg="add del mod">
          <ac:chgData name="Allen Hsu" userId="60d91a9c-a42c-4cc8-ad01-70c31ac073b3" providerId="ADAL" clId="{0E5604C9-8F66-4412-BDC1-51A85545EE9F}" dt="2024-03-26T01:40:27.449" v="38" actId="478"/>
          <ac:spMkLst>
            <pc:docMk/>
            <pc:sldMk cId="3109609851" sldId="2147374496"/>
            <ac:spMk id="7" creationId="{EA4A1272-7AF0-F5EC-3273-76E438EFC0F3}"/>
          </ac:spMkLst>
        </pc:spChg>
        <pc:spChg chg="mod">
          <ac:chgData name="Allen Hsu" userId="60d91a9c-a42c-4cc8-ad01-70c31ac073b3" providerId="ADAL" clId="{0E5604C9-8F66-4412-BDC1-51A85545EE9F}" dt="2024-03-26T01:40:00.195" v="30" actId="555"/>
          <ac:spMkLst>
            <pc:docMk/>
            <pc:sldMk cId="3109609851" sldId="2147374496"/>
            <ac:spMk id="57" creationId="{AFB3BAD4-4B0E-9526-34ED-856A602CC99A}"/>
          </ac:spMkLst>
        </pc:spChg>
        <pc:spChg chg="mod">
          <ac:chgData name="Allen Hsu" userId="60d91a9c-a42c-4cc8-ad01-70c31ac073b3" providerId="ADAL" clId="{0E5604C9-8F66-4412-BDC1-51A85545EE9F}" dt="2024-03-26T01:40:05.587" v="32" actId="555"/>
          <ac:spMkLst>
            <pc:docMk/>
            <pc:sldMk cId="3109609851" sldId="2147374496"/>
            <ac:spMk id="78" creationId="{2B93AE97-A04C-08A6-CBBB-120E1EEAA119}"/>
          </ac:spMkLst>
        </pc:spChg>
      </pc:sldChg>
      <pc:sldChg chg="del">
        <pc:chgData name="Allen Hsu" userId="60d91a9c-a42c-4cc8-ad01-70c31ac073b3" providerId="ADAL" clId="{0E5604C9-8F66-4412-BDC1-51A85545EE9F}" dt="2024-03-27T05:40:03.622" v="8768" actId="2696"/>
        <pc:sldMkLst>
          <pc:docMk/>
          <pc:sldMk cId="361471627" sldId="2147374555"/>
        </pc:sldMkLst>
      </pc:sldChg>
      <pc:sldChg chg="add">
        <pc:chgData name="Allen Hsu" userId="60d91a9c-a42c-4cc8-ad01-70c31ac073b3" providerId="ADAL" clId="{0E5604C9-8F66-4412-BDC1-51A85545EE9F}" dt="2024-03-27T05:40:14.303" v="8769"/>
        <pc:sldMkLst>
          <pc:docMk/>
          <pc:sldMk cId="1316750321" sldId="2147374555"/>
        </pc:sldMkLst>
      </pc:sldChg>
      <pc:sldChg chg="add">
        <pc:chgData name="Allen Hsu" userId="60d91a9c-a42c-4cc8-ad01-70c31ac073b3" providerId="ADAL" clId="{0E5604C9-8F66-4412-BDC1-51A85545EE9F}" dt="2024-03-27T05:40:14.303" v="8769"/>
        <pc:sldMkLst>
          <pc:docMk/>
          <pc:sldMk cId="2002316040" sldId="2147374556"/>
        </pc:sldMkLst>
      </pc:sldChg>
      <pc:sldChg chg="del">
        <pc:chgData name="Allen Hsu" userId="60d91a9c-a42c-4cc8-ad01-70c31ac073b3" providerId="ADAL" clId="{0E5604C9-8F66-4412-BDC1-51A85545EE9F}" dt="2024-03-27T05:40:03.622" v="8768" actId="2696"/>
        <pc:sldMkLst>
          <pc:docMk/>
          <pc:sldMk cId="2400566450" sldId="2147374556"/>
        </pc:sldMkLst>
      </pc:sldChg>
      <pc:sldChg chg="modSp mod">
        <pc:chgData name="Allen Hsu" userId="60d91a9c-a42c-4cc8-ad01-70c31ac073b3" providerId="ADAL" clId="{0E5604C9-8F66-4412-BDC1-51A85545EE9F}" dt="2024-03-26T09:35:12.153" v="3689" actId="20577"/>
        <pc:sldMkLst>
          <pc:docMk/>
          <pc:sldMk cId="1133419568" sldId="2147374586"/>
        </pc:sldMkLst>
        <pc:spChg chg="mod">
          <ac:chgData name="Allen Hsu" userId="60d91a9c-a42c-4cc8-ad01-70c31ac073b3" providerId="ADAL" clId="{0E5604C9-8F66-4412-BDC1-51A85545EE9F}" dt="2024-03-26T09:35:12.153" v="3689" actId="20577"/>
          <ac:spMkLst>
            <pc:docMk/>
            <pc:sldMk cId="1133419568" sldId="2147374586"/>
            <ac:spMk id="2" creationId="{632B49BA-3BCF-D1AD-755D-B987EEE4286B}"/>
          </ac:spMkLst>
        </pc:spChg>
      </pc:sldChg>
      <pc:sldChg chg="modSp mod">
        <pc:chgData name="Allen Hsu" userId="60d91a9c-a42c-4cc8-ad01-70c31ac073b3" providerId="ADAL" clId="{0E5604C9-8F66-4412-BDC1-51A85545EE9F}" dt="2024-03-26T09:35:31.452" v="3702" actId="20577"/>
        <pc:sldMkLst>
          <pc:docMk/>
          <pc:sldMk cId="2244536010" sldId="2147374587"/>
        </pc:sldMkLst>
        <pc:spChg chg="mod">
          <ac:chgData name="Allen Hsu" userId="60d91a9c-a42c-4cc8-ad01-70c31ac073b3" providerId="ADAL" clId="{0E5604C9-8F66-4412-BDC1-51A85545EE9F}" dt="2024-03-26T09:35:31.452" v="3702" actId="20577"/>
          <ac:spMkLst>
            <pc:docMk/>
            <pc:sldMk cId="2244536010" sldId="2147374587"/>
            <ac:spMk id="2" creationId="{FC062F11-88AF-3618-7D3F-9C9DFC55D42A}"/>
          </ac:spMkLst>
        </pc:spChg>
      </pc:sldChg>
      <pc:sldChg chg="addSp modSp mod">
        <pc:chgData name="Allen Hsu" userId="60d91a9c-a42c-4cc8-ad01-70c31ac073b3" providerId="ADAL" clId="{0E5604C9-8F66-4412-BDC1-51A85545EE9F}" dt="2024-03-26T09:34:41.318" v="3678" actId="1582"/>
        <pc:sldMkLst>
          <pc:docMk/>
          <pc:sldMk cId="1510154386" sldId="2147374609"/>
        </pc:sldMkLst>
        <pc:spChg chg="add mod">
          <ac:chgData name="Allen Hsu" userId="60d91a9c-a42c-4cc8-ad01-70c31ac073b3" providerId="ADAL" clId="{0E5604C9-8F66-4412-BDC1-51A85545EE9F}" dt="2024-03-26T09:34:41.318" v="3678" actId="1582"/>
          <ac:spMkLst>
            <pc:docMk/>
            <pc:sldMk cId="1510154386" sldId="2147374609"/>
            <ac:spMk id="4" creationId="{3DBD9D5F-42E5-ECFD-40CC-E1847D66DD2F}"/>
          </ac:spMkLst>
        </pc:spChg>
        <pc:spChg chg="mod">
          <ac:chgData name="Allen Hsu" userId="60d91a9c-a42c-4cc8-ad01-70c31ac073b3" providerId="ADAL" clId="{0E5604C9-8F66-4412-BDC1-51A85545EE9F}" dt="2024-03-26T09:34:16.860" v="3673" actId="207"/>
          <ac:spMkLst>
            <pc:docMk/>
            <pc:sldMk cId="1510154386" sldId="2147374609"/>
            <ac:spMk id="38" creationId="{28EE083B-19C2-BD04-C4E3-D00C27636243}"/>
          </ac:spMkLst>
        </pc:spChg>
        <pc:spChg chg="mod">
          <ac:chgData name="Allen Hsu" userId="60d91a9c-a42c-4cc8-ad01-70c31ac073b3" providerId="ADAL" clId="{0E5604C9-8F66-4412-BDC1-51A85545EE9F}" dt="2024-03-26T09:34:16.860" v="3673" actId="207"/>
          <ac:spMkLst>
            <pc:docMk/>
            <pc:sldMk cId="1510154386" sldId="2147374609"/>
            <ac:spMk id="43" creationId="{6349A57F-58D3-A23D-8DB2-49FDFCA2AAA1}"/>
          </ac:spMkLst>
        </pc:spChg>
      </pc:sldChg>
      <pc:sldChg chg="addSp delSp modSp mod">
        <pc:chgData name="Allen Hsu" userId="60d91a9c-a42c-4cc8-ad01-70c31ac073b3" providerId="ADAL" clId="{0E5604C9-8F66-4412-BDC1-51A85545EE9F}" dt="2024-03-27T01:20:36.031" v="4811" actId="403"/>
        <pc:sldMkLst>
          <pc:docMk/>
          <pc:sldMk cId="1107453573" sldId="2147374621"/>
        </pc:sldMkLst>
        <pc:spChg chg="mod">
          <ac:chgData name="Allen Hsu" userId="60d91a9c-a42c-4cc8-ad01-70c31ac073b3" providerId="ADAL" clId="{0E5604C9-8F66-4412-BDC1-51A85545EE9F}" dt="2024-03-26T09:39:10.049" v="3746" actId="6549"/>
          <ac:spMkLst>
            <pc:docMk/>
            <pc:sldMk cId="1107453573" sldId="2147374621"/>
            <ac:spMk id="2" creationId="{DF6DEFBC-73AC-F11B-7C6E-A42F4EA7AAD2}"/>
          </ac:spMkLst>
        </pc:spChg>
        <pc:spChg chg="add mod">
          <ac:chgData name="Allen Hsu" userId="60d91a9c-a42c-4cc8-ad01-70c31ac073b3" providerId="ADAL" clId="{0E5604C9-8F66-4412-BDC1-51A85545EE9F}" dt="2024-03-27T01:05:04.147" v="4557" actId="1076"/>
          <ac:spMkLst>
            <pc:docMk/>
            <pc:sldMk cId="1107453573" sldId="2147374621"/>
            <ac:spMk id="6" creationId="{BCAC5F0D-FD66-6BE3-2318-3C93A88916FE}"/>
          </ac:spMkLst>
        </pc:spChg>
        <pc:spChg chg="mod">
          <ac:chgData name="Allen Hsu" userId="60d91a9c-a42c-4cc8-ad01-70c31ac073b3" providerId="ADAL" clId="{0E5604C9-8F66-4412-BDC1-51A85545EE9F}" dt="2024-03-27T01:02:31.313" v="4510" actId="20577"/>
          <ac:spMkLst>
            <pc:docMk/>
            <pc:sldMk cId="1107453573" sldId="2147374621"/>
            <ac:spMk id="7" creationId="{E795F7E9-0BCC-0F5A-3548-AF304BB2D70F}"/>
          </ac:spMkLst>
        </pc:spChg>
        <pc:spChg chg="mod">
          <ac:chgData name="Allen Hsu" userId="60d91a9c-a42c-4cc8-ad01-70c31ac073b3" providerId="ADAL" clId="{0E5604C9-8F66-4412-BDC1-51A85545EE9F}" dt="2024-03-27T01:02:35.226" v="4516" actId="20577"/>
          <ac:spMkLst>
            <pc:docMk/>
            <pc:sldMk cId="1107453573" sldId="2147374621"/>
            <ac:spMk id="8" creationId="{D6396A35-AA36-E9D0-C0C7-120D168B3706}"/>
          </ac:spMkLst>
        </pc:spChg>
        <pc:spChg chg="add mod">
          <ac:chgData name="Allen Hsu" userId="60d91a9c-a42c-4cc8-ad01-70c31ac073b3" providerId="ADAL" clId="{0E5604C9-8F66-4412-BDC1-51A85545EE9F}" dt="2024-03-27T01:05:13.524" v="4559" actId="1076"/>
          <ac:spMkLst>
            <pc:docMk/>
            <pc:sldMk cId="1107453573" sldId="2147374621"/>
            <ac:spMk id="11" creationId="{BAFA96BD-220C-67A3-A29B-D58F86CF2C89}"/>
          </ac:spMkLst>
        </pc:spChg>
        <pc:graphicFrameChg chg="add del mod modGraphic">
          <ac:chgData name="Allen Hsu" userId="60d91a9c-a42c-4cc8-ad01-70c31ac073b3" providerId="ADAL" clId="{0E5604C9-8F66-4412-BDC1-51A85545EE9F}" dt="2024-03-26T09:50:42.123" v="4152" actId="478"/>
          <ac:graphicFrameMkLst>
            <pc:docMk/>
            <pc:sldMk cId="1107453573" sldId="2147374621"/>
            <ac:graphicFrameMk id="4" creationId="{657F5D7D-D327-DF4C-DBB4-F0E805003203}"/>
          </ac:graphicFrameMkLst>
        </pc:graphicFrameChg>
        <pc:graphicFrameChg chg="mod modGraphic">
          <ac:chgData name="Allen Hsu" userId="60d91a9c-a42c-4cc8-ad01-70c31ac073b3" providerId="ADAL" clId="{0E5604C9-8F66-4412-BDC1-51A85545EE9F}" dt="2024-03-27T01:20:36.031" v="4811" actId="403"/>
          <ac:graphicFrameMkLst>
            <pc:docMk/>
            <pc:sldMk cId="1107453573" sldId="2147374621"/>
            <ac:graphicFrameMk id="9" creationId="{E6B4E679-BAAA-44D1-9CE3-D10399E0EA11}"/>
          </ac:graphicFrameMkLst>
        </pc:graphicFrameChg>
      </pc:sldChg>
      <pc:sldChg chg="modSp mod">
        <pc:chgData name="Allen Hsu" userId="60d91a9c-a42c-4cc8-ad01-70c31ac073b3" providerId="ADAL" clId="{0E5604C9-8F66-4412-BDC1-51A85545EE9F}" dt="2024-03-27T03:02:51.612" v="7023" actId="20577"/>
        <pc:sldMkLst>
          <pc:docMk/>
          <pc:sldMk cId="911865612" sldId="2147374624"/>
        </pc:sldMkLst>
        <pc:spChg chg="mod">
          <ac:chgData name="Allen Hsu" userId="60d91a9c-a42c-4cc8-ad01-70c31ac073b3" providerId="ADAL" clId="{0E5604C9-8F66-4412-BDC1-51A85545EE9F}" dt="2024-03-27T03:02:51.612" v="7023" actId="20577"/>
          <ac:spMkLst>
            <pc:docMk/>
            <pc:sldMk cId="911865612" sldId="2147374624"/>
            <ac:spMk id="41" creationId="{3968F099-5C31-E865-3BF3-196092737EF1}"/>
          </ac:spMkLst>
        </pc:spChg>
      </pc:sldChg>
      <pc:sldChg chg="modSp mod">
        <pc:chgData name="Allen Hsu" userId="60d91a9c-a42c-4cc8-ad01-70c31ac073b3" providerId="ADAL" clId="{0E5604C9-8F66-4412-BDC1-51A85545EE9F}" dt="2024-03-26T09:35:18.945" v="3695" actId="20577"/>
        <pc:sldMkLst>
          <pc:docMk/>
          <pc:sldMk cId="1979999468" sldId="2147374627"/>
        </pc:sldMkLst>
        <pc:spChg chg="mod">
          <ac:chgData name="Allen Hsu" userId="60d91a9c-a42c-4cc8-ad01-70c31ac073b3" providerId="ADAL" clId="{0E5604C9-8F66-4412-BDC1-51A85545EE9F}" dt="2024-03-26T09:35:18.945" v="3695" actId="20577"/>
          <ac:spMkLst>
            <pc:docMk/>
            <pc:sldMk cId="1979999468" sldId="2147374627"/>
            <ac:spMk id="2" creationId="{92486C28-D528-07C6-A4BC-48892DF18DB5}"/>
          </ac:spMkLst>
        </pc:spChg>
      </pc:sldChg>
      <pc:sldChg chg="modSp mod ord">
        <pc:chgData name="Allen Hsu" userId="60d91a9c-a42c-4cc8-ad01-70c31ac073b3" providerId="ADAL" clId="{0E5604C9-8F66-4412-BDC1-51A85545EE9F}" dt="2024-03-26T09:35:35.457" v="3703" actId="20577"/>
        <pc:sldMkLst>
          <pc:docMk/>
          <pc:sldMk cId="3238216575" sldId="2147374628"/>
        </pc:sldMkLst>
        <pc:spChg chg="mod">
          <ac:chgData name="Allen Hsu" userId="60d91a9c-a42c-4cc8-ad01-70c31ac073b3" providerId="ADAL" clId="{0E5604C9-8F66-4412-BDC1-51A85545EE9F}" dt="2024-03-26T09:35:35.457" v="3703" actId="20577"/>
          <ac:spMkLst>
            <pc:docMk/>
            <pc:sldMk cId="3238216575" sldId="2147374628"/>
            <ac:spMk id="2" creationId="{92486C28-D528-07C6-A4BC-48892DF18DB5}"/>
          </ac:spMkLst>
        </pc:spChg>
      </pc:sldChg>
      <pc:sldChg chg="modSp mod">
        <pc:chgData name="Allen Hsu" userId="60d91a9c-a42c-4cc8-ad01-70c31ac073b3" providerId="ADAL" clId="{0E5604C9-8F66-4412-BDC1-51A85545EE9F}" dt="2024-03-26T09:36:18.748" v="3704" actId="207"/>
        <pc:sldMkLst>
          <pc:docMk/>
          <pc:sldMk cId="1458359758" sldId="2147374629"/>
        </pc:sldMkLst>
        <pc:spChg chg="mod">
          <ac:chgData name="Allen Hsu" userId="60d91a9c-a42c-4cc8-ad01-70c31ac073b3" providerId="ADAL" clId="{0E5604C9-8F66-4412-BDC1-51A85545EE9F}" dt="2024-03-26T01:37:43.536" v="11" actId="13926"/>
          <ac:spMkLst>
            <pc:docMk/>
            <pc:sldMk cId="1458359758" sldId="2147374629"/>
            <ac:spMk id="9" creationId="{BE2AE049-E330-8543-D81C-D25DE363CC12}"/>
          </ac:spMkLst>
        </pc:spChg>
        <pc:graphicFrameChg chg="modGraphic">
          <ac:chgData name="Allen Hsu" userId="60d91a9c-a42c-4cc8-ad01-70c31ac073b3" providerId="ADAL" clId="{0E5604C9-8F66-4412-BDC1-51A85545EE9F}" dt="2024-03-26T09:36:18.748" v="3704" actId="207"/>
          <ac:graphicFrameMkLst>
            <pc:docMk/>
            <pc:sldMk cId="1458359758" sldId="2147374629"/>
            <ac:graphicFrameMk id="20" creationId="{31F0E5BC-A417-618E-41CD-13264CDB1F32}"/>
          </ac:graphicFrameMkLst>
        </pc:graphicFrameChg>
      </pc:sldChg>
      <pc:sldChg chg="modSp mod">
        <pc:chgData name="Allen Hsu" userId="60d91a9c-a42c-4cc8-ad01-70c31ac073b3" providerId="ADAL" clId="{0E5604C9-8F66-4412-BDC1-51A85545EE9F}" dt="2024-03-26T01:37:09.238" v="9" actId="13926"/>
        <pc:sldMkLst>
          <pc:docMk/>
          <pc:sldMk cId="8083571" sldId="2147374636"/>
        </pc:sldMkLst>
        <pc:spChg chg="mod">
          <ac:chgData name="Allen Hsu" userId="60d91a9c-a42c-4cc8-ad01-70c31ac073b3" providerId="ADAL" clId="{0E5604C9-8F66-4412-BDC1-51A85545EE9F}" dt="2024-03-26T01:37:01.959" v="5" actId="13926"/>
          <ac:spMkLst>
            <pc:docMk/>
            <pc:sldMk cId="8083571" sldId="2147374636"/>
            <ac:spMk id="11" creationId="{D3C2D2D4-72EA-C469-07E6-0D3B1EEE15FA}"/>
          </ac:spMkLst>
        </pc:spChg>
        <pc:spChg chg="mod">
          <ac:chgData name="Allen Hsu" userId="60d91a9c-a42c-4cc8-ad01-70c31ac073b3" providerId="ADAL" clId="{0E5604C9-8F66-4412-BDC1-51A85545EE9F}" dt="2024-03-26T01:37:09.238" v="9" actId="13926"/>
          <ac:spMkLst>
            <pc:docMk/>
            <pc:sldMk cId="8083571" sldId="2147374636"/>
            <ac:spMk id="12" creationId="{5DCAE552-E489-14C5-2BBB-330C9967DA5D}"/>
          </ac:spMkLst>
        </pc:spChg>
      </pc:sldChg>
      <pc:sldChg chg="addSp delSp modSp mod">
        <pc:chgData name="Allen Hsu" userId="60d91a9c-a42c-4cc8-ad01-70c31ac073b3" providerId="ADAL" clId="{0E5604C9-8F66-4412-BDC1-51A85545EE9F}" dt="2024-03-27T06:10:40.684" v="9169" actId="1035"/>
        <pc:sldMkLst>
          <pc:docMk/>
          <pc:sldMk cId="912111527" sldId="2147374638"/>
        </pc:sldMkLst>
        <pc:spChg chg="add mod">
          <ac:chgData name="Allen Hsu" userId="60d91a9c-a42c-4cc8-ad01-70c31ac073b3" providerId="ADAL" clId="{0E5604C9-8F66-4412-BDC1-51A85545EE9F}" dt="2024-03-27T03:24:58.524" v="7839" actId="121"/>
          <ac:spMkLst>
            <pc:docMk/>
            <pc:sldMk cId="912111527" sldId="2147374638"/>
            <ac:spMk id="11" creationId="{787F7C1F-D290-3703-1250-3EA6BC8DF981}"/>
          </ac:spMkLst>
        </pc:spChg>
        <pc:spChg chg="del">
          <ac:chgData name="Allen Hsu" userId="60d91a9c-a42c-4cc8-ad01-70c31ac073b3" providerId="ADAL" clId="{0E5604C9-8F66-4412-BDC1-51A85545EE9F}" dt="2024-03-27T03:54:51.768" v="8299" actId="478"/>
          <ac:spMkLst>
            <pc:docMk/>
            <pc:sldMk cId="912111527" sldId="2147374638"/>
            <ac:spMk id="13" creationId="{7E68B0F5-FB27-1BA1-5FB8-417A2BADC09A}"/>
          </ac:spMkLst>
        </pc:spChg>
        <pc:spChg chg="add mod">
          <ac:chgData name="Allen Hsu" userId="60d91a9c-a42c-4cc8-ad01-70c31ac073b3" providerId="ADAL" clId="{0E5604C9-8F66-4412-BDC1-51A85545EE9F}" dt="2024-03-27T03:55:19.454" v="8303" actId="14100"/>
          <ac:spMkLst>
            <pc:docMk/>
            <pc:sldMk cId="912111527" sldId="2147374638"/>
            <ac:spMk id="15" creationId="{A5AA269B-8708-4308-1F53-EA0A5D06249A}"/>
          </ac:spMkLst>
        </pc:spChg>
        <pc:spChg chg="del">
          <ac:chgData name="Allen Hsu" userId="60d91a9c-a42c-4cc8-ad01-70c31ac073b3" providerId="ADAL" clId="{0E5604C9-8F66-4412-BDC1-51A85545EE9F}" dt="2024-03-27T03:56:36.543" v="8319" actId="478"/>
          <ac:spMkLst>
            <pc:docMk/>
            <pc:sldMk cId="912111527" sldId="2147374638"/>
            <ac:spMk id="16" creationId="{3003494E-2181-9080-D673-653DF5503613}"/>
          </ac:spMkLst>
        </pc:spChg>
        <pc:spChg chg="add mod ord">
          <ac:chgData name="Allen Hsu" userId="60d91a9c-a42c-4cc8-ad01-70c31ac073b3" providerId="ADAL" clId="{0E5604C9-8F66-4412-BDC1-51A85545EE9F}" dt="2024-03-27T03:55:51.470" v="8311" actId="14100"/>
          <ac:spMkLst>
            <pc:docMk/>
            <pc:sldMk cId="912111527" sldId="2147374638"/>
            <ac:spMk id="17" creationId="{50D609D7-6977-2F15-17BD-68952315F62D}"/>
          </ac:spMkLst>
        </pc:spChg>
        <pc:spChg chg="mod">
          <ac:chgData name="Allen Hsu" userId="60d91a9c-a42c-4cc8-ad01-70c31ac073b3" providerId="ADAL" clId="{0E5604C9-8F66-4412-BDC1-51A85545EE9F}" dt="2024-03-27T06:09:44.170" v="9158"/>
          <ac:spMkLst>
            <pc:docMk/>
            <pc:sldMk cId="912111527" sldId="2147374638"/>
            <ac:spMk id="36" creationId="{5EB71440-3B8C-7D0F-6C75-BBFA39C29667}"/>
          </ac:spMkLst>
        </pc:spChg>
        <pc:spChg chg="mod">
          <ac:chgData name="Allen Hsu" userId="60d91a9c-a42c-4cc8-ad01-70c31ac073b3" providerId="ADAL" clId="{0E5604C9-8F66-4412-BDC1-51A85545EE9F}" dt="2024-03-27T06:09:44.170" v="9158"/>
          <ac:spMkLst>
            <pc:docMk/>
            <pc:sldMk cId="912111527" sldId="2147374638"/>
            <ac:spMk id="37" creationId="{CF1C7573-7ACF-0467-CEA9-DC4ECCA0CE1E}"/>
          </ac:spMkLst>
        </pc:spChg>
        <pc:spChg chg="mod">
          <ac:chgData name="Allen Hsu" userId="60d91a9c-a42c-4cc8-ad01-70c31ac073b3" providerId="ADAL" clId="{0E5604C9-8F66-4412-BDC1-51A85545EE9F}" dt="2024-03-27T06:09:55.435" v="9160"/>
          <ac:spMkLst>
            <pc:docMk/>
            <pc:sldMk cId="912111527" sldId="2147374638"/>
            <ac:spMk id="46" creationId="{02C8654C-9173-34E0-EB6A-FC4C772FDE55}"/>
          </ac:spMkLst>
        </pc:spChg>
        <pc:spChg chg="mod">
          <ac:chgData name="Allen Hsu" userId="60d91a9c-a42c-4cc8-ad01-70c31ac073b3" providerId="ADAL" clId="{0E5604C9-8F66-4412-BDC1-51A85545EE9F}" dt="2024-03-27T06:10:40.684" v="9169" actId="1035"/>
          <ac:spMkLst>
            <pc:docMk/>
            <pc:sldMk cId="912111527" sldId="2147374638"/>
            <ac:spMk id="47" creationId="{F236BC1A-3DC4-0EF1-6F74-E5F0F835D98F}"/>
          </ac:spMkLst>
        </pc:spChg>
        <pc:grpChg chg="add mod">
          <ac:chgData name="Allen Hsu" userId="60d91a9c-a42c-4cc8-ad01-70c31ac073b3" providerId="ADAL" clId="{0E5604C9-8F66-4412-BDC1-51A85545EE9F}" dt="2024-03-27T06:09:44.170" v="9158"/>
          <ac:grpSpMkLst>
            <pc:docMk/>
            <pc:sldMk cId="912111527" sldId="2147374638"/>
            <ac:grpSpMk id="20" creationId="{1FBBD614-6142-A412-5B10-B68AD5DA18B2}"/>
          </ac:grpSpMkLst>
        </pc:grpChg>
        <pc:grpChg chg="mod">
          <ac:chgData name="Allen Hsu" userId="60d91a9c-a42c-4cc8-ad01-70c31ac073b3" providerId="ADAL" clId="{0E5604C9-8F66-4412-BDC1-51A85545EE9F}" dt="2024-03-27T06:09:44.170" v="9158"/>
          <ac:grpSpMkLst>
            <pc:docMk/>
            <pc:sldMk cId="912111527" sldId="2147374638"/>
            <ac:grpSpMk id="21" creationId="{CF4D0B37-0C04-1337-AEBD-8E503360D35D}"/>
          </ac:grpSpMkLst>
        </pc:grpChg>
        <pc:grpChg chg="mod">
          <ac:chgData name="Allen Hsu" userId="60d91a9c-a42c-4cc8-ad01-70c31ac073b3" providerId="ADAL" clId="{0E5604C9-8F66-4412-BDC1-51A85545EE9F}" dt="2024-03-27T06:09:44.170" v="9158"/>
          <ac:grpSpMkLst>
            <pc:docMk/>
            <pc:sldMk cId="912111527" sldId="2147374638"/>
            <ac:grpSpMk id="30" creationId="{CA11FAAC-EE2A-97EF-61A0-D44A91C14689}"/>
          </ac:grpSpMkLst>
        </pc:grpChg>
        <pc:grpChg chg="add mod">
          <ac:chgData name="Allen Hsu" userId="60d91a9c-a42c-4cc8-ad01-70c31ac073b3" providerId="ADAL" clId="{0E5604C9-8F66-4412-BDC1-51A85545EE9F}" dt="2024-03-27T06:10:11.560" v="9165" actId="14100"/>
          <ac:grpSpMkLst>
            <pc:docMk/>
            <pc:sldMk cId="912111527" sldId="2147374638"/>
            <ac:grpSpMk id="38" creationId="{815A6CD6-F60F-103C-976C-F402E5F518D9}"/>
          </ac:grpSpMkLst>
        </pc:grpChg>
        <pc:grpChg chg="mod">
          <ac:chgData name="Allen Hsu" userId="60d91a9c-a42c-4cc8-ad01-70c31ac073b3" providerId="ADAL" clId="{0E5604C9-8F66-4412-BDC1-51A85545EE9F}" dt="2024-03-27T06:09:55.435" v="9160"/>
          <ac:grpSpMkLst>
            <pc:docMk/>
            <pc:sldMk cId="912111527" sldId="2147374638"/>
            <ac:grpSpMk id="40" creationId="{C62E4883-DAEF-7F3C-B56B-9231417D06EF}"/>
          </ac:grpSpMkLst>
        </pc:grpChg>
        <pc:graphicFrameChg chg="mod modGraphic">
          <ac:chgData name="Allen Hsu" userId="60d91a9c-a42c-4cc8-ad01-70c31ac073b3" providerId="ADAL" clId="{0E5604C9-8F66-4412-BDC1-51A85545EE9F}" dt="2024-03-27T04:00:01.888" v="8471"/>
          <ac:graphicFrameMkLst>
            <pc:docMk/>
            <pc:sldMk cId="912111527" sldId="2147374638"/>
            <ac:graphicFrameMk id="18" creationId="{2FE2E951-AB76-5847-EACF-CA540EF6CE6B}"/>
          </ac:graphicFrameMkLst>
        </pc:graphicFrameChg>
        <pc:picChg chg="mod">
          <ac:chgData name="Allen Hsu" userId="60d91a9c-a42c-4cc8-ad01-70c31ac073b3" providerId="ADAL" clId="{0E5604C9-8F66-4412-BDC1-51A85545EE9F}" dt="2024-03-27T03:54:59.143" v="8301" actId="1076"/>
          <ac:picMkLst>
            <pc:docMk/>
            <pc:sldMk cId="912111527" sldId="2147374638"/>
            <ac:picMk id="7" creationId="{35B55557-AFF7-8DA6-C36B-BB4F74A25BDF}"/>
          </ac:picMkLst>
        </pc:picChg>
        <pc:picChg chg="mod">
          <ac:chgData name="Allen Hsu" userId="60d91a9c-a42c-4cc8-ad01-70c31ac073b3" providerId="ADAL" clId="{0E5604C9-8F66-4412-BDC1-51A85545EE9F}" dt="2024-03-27T03:55:34.199" v="8306" actId="14100"/>
          <ac:picMkLst>
            <pc:docMk/>
            <pc:sldMk cId="912111527" sldId="2147374638"/>
            <ac:picMk id="8" creationId="{E629AEC7-B42A-65E0-D7F2-C00BC49E4BAD}"/>
          </ac:picMkLst>
        </pc:picChg>
        <pc:picChg chg="ord">
          <ac:chgData name="Allen Hsu" userId="60d91a9c-a42c-4cc8-ad01-70c31ac073b3" providerId="ADAL" clId="{0E5604C9-8F66-4412-BDC1-51A85545EE9F}" dt="2024-03-27T03:55:21.538" v="8304" actId="166"/>
          <ac:picMkLst>
            <pc:docMk/>
            <pc:sldMk cId="912111527" sldId="2147374638"/>
            <ac:picMk id="9" creationId="{B7468EF6-5CF4-9C9B-BFDA-59C7CD017299}"/>
          </ac:picMkLst>
        </pc:picChg>
        <pc:picChg chg="del mod">
          <ac:chgData name="Allen Hsu" userId="60d91a9c-a42c-4cc8-ad01-70c31ac073b3" providerId="ADAL" clId="{0E5604C9-8F66-4412-BDC1-51A85545EE9F}" dt="2024-03-27T06:10:02.921" v="9162" actId="478"/>
          <ac:picMkLst>
            <pc:docMk/>
            <pc:sldMk cId="912111527" sldId="2147374638"/>
            <ac:picMk id="10" creationId="{33A03A3C-897D-C6A8-F510-1E32D535E1EE}"/>
          </ac:picMkLst>
        </pc:picChg>
        <pc:picChg chg="add mod ord">
          <ac:chgData name="Allen Hsu" userId="60d91a9c-a42c-4cc8-ad01-70c31ac073b3" providerId="ADAL" clId="{0E5604C9-8F66-4412-BDC1-51A85545EE9F}" dt="2024-03-27T03:54:37.202" v="8296" actId="167"/>
          <ac:picMkLst>
            <pc:docMk/>
            <pc:sldMk cId="912111527" sldId="2147374638"/>
            <ac:picMk id="14" creationId="{96A98103-8355-200A-FD19-C182060256DD}"/>
          </ac:picMkLst>
        </pc:picChg>
        <pc:picChg chg="add del mod ord">
          <ac:chgData name="Allen Hsu" userId="60d91a9c-a42c-4cc8-ad01-70c31ac073b3" providerId="ADAL" clId="{0E5604C9-8F66-4412-BDC1-51A85545EE9F}" dt="2024-03-27T06:09:42.996" v="9157" actId="478"/>
          <ac:picMkLst>
            <pc:docMk/>
            <pc:sldMk cId="912111527" sldId="2147374638"/>
            <ac:picMk id="19" creationId="{45F17EB2-0CB4-25C3-476F-3CA6C2FB4405}"/>
          </ac:picMkLst>
        </pc:picChg>
        <pc:picChg chg="mod">
          <ac:chgData name="Allen Hsu" userId="60d91a9c-a42c-4cc8-ad01-70c31ac073b3" providerId="ADAL" clId="{0E5604C9-8F66-4412-BDC1-51A85545EE9F}" dt="2024-03-27T06:09:44.170" v="9158"/>
          <ac:picMkLst>
            <pc:docMk/>
            <pc:sldMk cId="912111527" sldId="2147374638"/>
            <ac:picMk id="22" creationId="{FD0857AB-E132-C094-3B0A-C4F068690DB7}"/>
          </ac:picMkLst>
        </pc:picChg>
        <pc:picChg chg="mod">
          <ac:chgData name="Allen Hsu" userId="60d91a9c-a42c-4cc8-ad01-70c31ac073b3" providerId="ADAL" clId="{0E5604C9-8F66-4412-BDC1-51A85545EE9F}" dt="2024-03-27T06:09:44.170" v="9158"/>
          <ac:picMkLst>
            <pc:docMk/>
            <pc:sldMk cId="912111527" sldId="2147374638"/>
            <ac:picMk id="23" creationId="{4003CA9C-E11B-1AD5-242C-236B92B5FC6D}"/>
          </ac:picMkLst>
        </pc:picChg>
        <pc:picChg chg="del">
          <ac:chgData name="Allen Hsu" userId="60d91a9c-a42c-4cc8-ad01-70c31ac073b3" providerId="ADAL" clId="{0E5604C9-8F66-4412-BDC1-51A85545EE9F}" dt="2024-03-27T03:54:39.827" v="8297" actId="478"/>
          <ac:picMkLst>
            <pc:docMk/>
            <pc:sldMk cId="912111527" sldId="2147374638"/>
            <ac:picMk id="27" creationId="{1C65838C-FF09-0B1B-FFA4-DE2C90200BCC}"/>
          </ac:picMkLst>
        </pc:picChg>
        <pc:picChg chg="ord">
          <ac:chgData name="Allen Hsu" userId="60d91a9c-a42c-4cc8-ad01-70c31ac073b3" providerId="ADAL" clId="{0E5604C9-8F66-4412-BDC1-51A85545EE9F}" dt="2024-03-27T03:55:44.910" v="8309" actId="167"/>
          <ac:picMkLst>
            <pc:docMk/>
            <pc:sldMk cId="912111527" sldId="2147374638"/>
            <ac:picMk id="28" creationId="{69A77EA3-298E-0D90-0D2F-4402FDCC869C}"/>
          </ac:picMkLst>
        </pc:picChg>
        <pc:picChg chg="del">
          <ac:chgData name="Allen Hsu" userId="60d91a9c-a42c-4cc8-ad01-70c31ac073b3" providerId="ADAL" clId="{0E5604C9-8F66-4412-BDC1-51A85545EE9F}" dt="2024-03-27T03:56:27.909" v="8316" actId="478"/>
          <ac:picMkLst>
            <pc:docMk/>
            <pc:sldMk cId="912111527" sldId="2147374638"/>
            <ac:picMk id="29" creationId="{AA90705F-5C13-3A87-4CF2-9A93DF2E20DA}"/>
          </ac:picMkLst>
        </pc:picChg>
        <pc:picChg chg="mod">
          <ac:chgData name="Allen Hsu" userId="60d91a9c-a42c-4cc8-ad01-70c31ac073b3" providerId="ADAL" clId="{0E5604C9-8F66-4412-BDC1-51A85545EE9F}" dt="2024-03-27T06:09:44.170" v="9158"/>
          <ac:picMkLst>
            <pc:docMk/>
            <pc:sldMk cId="912111527" sldId="2147374638"/>
            <ac:picMk id="31" creationId="{CE58DC3C-ED91-8102-191B-2710D791586A}"/>
          </ac:picMkLst>
        </pc:picChg>
        <pc:picChg chg="mod">
          <ac:chgData name="Allen Hsu" userId="60d91a9c-a42c-4cc8-ad01-70c31ac073b3" providerId="ADAL" clId="{0E5604C9-8F66-4412-BDC1-51A85545EE9F}" dt="2024-03-27T06:09:44.170" v="9158"/>
          <ac:picMkLst>
            <pc:docMk/>
            <pc:sldMk cId="912111527" sldId="2147374638"/>
            <ac:picMk id="32" creationId="{B14B18FD-2729-B1F2-C24D-1BA46AB3327E}"/>
          </ac:picMkLst>
        </pc:picChg>
        <pc:picChg chg="mod">
          <ac:chgData name="Allen Hsu" userId="60d91a9c-a42c-4cc8-ad01-70c31ac073b3" providerId="ADAL" clId="{0E5604C9-8F66-4412-BDC1-51A85545EE9F}" dt="2024-03-27T06:09:44.170" v="9158"/>
          <ac:picMkLst>
            <pc:docMk/>
            <pc:sldMk cId="912111527" sldId="2147374638"/>
            <ac:picMk id="33" creationId="{5C1041D3-ECA0-14AA-0739-B20D12EB5F83}"/>
          </ac:picMkLst>
        </pc:picChg>
        <pc:picChg chg="mod">
          <ac:chgData name="Allen Hsu" userId="60d91a9c-a42c-4cc8-ad01-70c31ac073b3" providerId="ADAL" clId="{0E5604C9-8F66-4412-BDC1-51A85545EE9F}" dt="2024-03-27T06:09:44.170" v="9158"/>
          <ac:picMkLst>
            <pc:docMk/>
            <pc:sldMk cId="912111527" sldId="2147374638"/>
            <ac:picMk id="34" creationId="{AB1D687F-39B0-C154-6857-84B83F2EB344}"/>
          </ac:picMkLst>
        </pc:picChg>
        <pc:picChg chg="mod">
          <ac:chgData name="Allen Hsu" userId="60d91a9c-a42c-4cc8-ad01-70c31ac073b3" providerId="ADAL" clId="{0E5604C9-8F66-4412-BDC1-51A85545EE9F}" dt="2024-03-27T06:09:44.170" v="9158"/>
          <ac:picMkLst>
            <pc:docMk/>
            <pc:sldMk cId="912111527" sldId="2147374638"/>
            <ac:picMk id="35" creationId="{1D786D97-F4B3-30B6-A81F-C50F68260EC4}"/>
          </ac:picMkLst>
        </pc:picChg>
        <pc:picChg chg="mod">
          <ac:chgData name="Allen Hsu" userId="60d91a9c-a42c-4cc8-ad01-70c31ac073b3" providerId="ADAL" clId="{0E5604C9-8F66-4412-BDC1-51A85545EE9F}" dt="2024-03-27T06:09:55.435" v="9160"/>
          <ac:picMkLst>
            <pc:docMk/>
            <pc:sldMk cId="912111527" sldId="2147374638"/>
            <ac:picMk id="39" creationId="{9BE65E6B-6487-0341-9647-07F211EC52DC}"/>
          </ac:picMkLst>
        </pc:picChg>
        <pc:picChg chg="mod">
          <ac:chgData name="Allen Hsu" userId="60d91a9c-a42c-4cc8-ad01-70c31ac073b3" providerId="ADAL" clId="{0E5604C9-8F66-4412-BDC1-51A85545EE9F}" dt="2024-03-27T06:09:55.435" v="9160"/>
          <ac:picMkLst>
            <pc:docMk/>
            <pc:sldMk cId="912111527" sldId="2147374638"/>
            <ac:picMk id="41" creationId="{CE12313F-0F33-BE15-607C-2F6961DC9031}"/>
          </ac:picMkLst>
        </pc:picChg>
        <pc:picChg chg="mod">
          <ac:chgData name="Allen Hsu" userId="60d91a9c-a42c-4cc8-ad01-70c31ac073b3" providerId="ADAL" clId="{0E5604C9-8F66-4412-BDC1-51A85545EE9F}" dt="2024-03-27T06:09:55.435" v="9160"/>
          <ac:picMkLst>
            <pc:docMk/>
            <pc:sldMk cId="912111527" sldId="2147374638"/>
            <ac:picMk id="42" creationId="{BFD3F59C-5A87-002C-FEF3-8BD5568A5606}"/>
          </ac:picMkLst>
        </pc:picChg>
        <pc:picChg chg="mod">
          <ac:chgData name="Allen Hsu" userId="60d91a9c-a42c-4cc8-ad01-70c31ac073b3" providerId="ADAL" clId="{0E5604C9-8F66-4412-BDC1-51A85545EE9F}" dt="2024-03-27T06:10:23.607" v="9167" actId="1076"/>
          <ac:picMkLst>
            <pc:docMk/>
            <pc:sldMk cId="912111527" sldId="2147374638"/>
            <ac:picMk id="43" creationId="{FACEACD2-1B5E-7A23-66F5-67F8426BFC74}"/>
          </ac:picMkLst>
        </pc:picChg>
        <pc:picChg chg="mod">
          <ac:chgData name="Allen Hsu" userId="60d91a9c-a42c-4cc8-ad01-70c31ac073b3" providerId="ADAL" clId="{0E5604C9-8F66-4412-BDC1-51A85545EE9F}" dt="2024-03-27T06:10:31.777" v="9168" actId="1076"/>
          <ac:picMkLst>
            <pc:docMk/>
            <pc:sldMk cId="912111527" sldId="2147374638"/>
            <ac:picMk id="44" creationId="{40E41F02-F020-9180-72A5-582C1DFABC1E}"/>
          </ac:picMkLst>
        </pc:picChg>
        <pc:picChg chg="mod">
          <ac:chgData name="Allen Hsu" userId="60d91a9c-a42c-4cc8-ad01-70c31ac073b3" providerId="ADAL" clId="{0E5604C9-8F66-4412-BDC1-51A85545EE9F}" dt="2024-03-27T06:09:55.435" v="9160"/>
          <ac:picMkLst>
            <pc:docMk/>
            <pc:sldMk cId="912111527" sldId="2147374638"/>
            <ac:picMk id="45" creationId="{852B0BE9-0A3C-1FE4-5716-90147617D1C6}"/>
          </ac:picMkLst>
        </pc:picChg>
      </pc:sldChg>
      <pc:sldChg chg="del ord">
        <pc:chgData name="Allen Hsu" userId="60d91a9c-a42c-4cc8-ad01-70c31ac073b3" providerId="ADAL" clId="{0E5604C9-8F66-4412-BDC1-51A85545EE9F}" dt="2024-03-27T05:40:03.622" v="8768" actId="2696"/>
        <pc:sldMkLst>
          <pc:docMk/>
          <pc:sldMk cId="513224452" sldId="2147374639"/>
        </pc:sldMkLst>
      </pc:sldChg>
      <pc:sldChg chg="add">
        <pc:chgData name="Allen Hsu" userId="60d91a9c-a42c-4cc8-ad01-70c31ac073b3" providerId="ADAL" clId="{0E5604C9-8F66-4412-BDC1-51A85545EE9F}" dt="2024-03-27T05:40:14.303" v="8769"/>
        <pc:sldMkLst>
          <pc:docMk/>
          <pc:sldMk cId="3194863223" sldId="2147374639"/>
        </pc:sldMkLst>
      </pc:sldChg>
      <pc:sldChg chg="modSp mod">
        <pc:chgData name="Allen Hsu" userId="60d91a9c-a42c-4cc8-ad01-70c31ac073b3" providerId="ADAL" clId="{0E5604C9-8F66-4412-BDC1-51A85545EE9F}" dt="2024-03-26T01:45:33.805" v="66" actId="20577"/>
        <pc:sldMkLst>
          <pc:docMk/>
          <pc:sldMk cId="4258840749" sldId="2147374640"/>
        </pc:sldMkLst>
        <pc:spChg chg="mod">
          <ac:chgData name="Allen Hsu" userId="60d91a9c-a42c-4cc8-ad01-70c31ac073b3" providerId="ADAL" clId="{0E5604C9-8F66-4412-BDC1-51A85545EE9F}" dt="2024-03-26T01:45:33.805" v="66" actId="20577"/>
          <ac:spMkLst>
            <pc:docMk/>
            <pc:sldMk cId="4258840749" sldId="2147374640"/>
            <ac:spMk id="2" creationId="{94875154-2B43-7FB3-652C-23050CEAC743}"/>
          </ac:spMkLst>
        </pc:spChg>
        <pc:graphicFrameChg chg="modGraphic">
          <ac:chgData name="Allen Hsu" userId="60d91a9c-a42c-4cc8-ad01-70c31ac073b3" providerId="ADAL" clId="{0E5604C9-8F66-4412-BDC1-51A85545EE9F}" dt="2024-03-26T01:43:15.736" v="44" actId="2711"/>
          <ac:graphicFrameMkLst>
            <pc:docMk/>
            <pc:sldMk cId="4258840749" sldId="2147374640"/>
            <ac:graphicFrameMk id="16" creationId="{C3BE695D-03FF-94F2-5955-E778733D5D12}"/>
          </ac:graphicFrameMkLst>
        </pc:graphicFrameChg>
      </pc:sldChg>
      <pc:sldChg chg="modSp mod">
        <pc:chgData name="Allen Hsu" userId="60d91a9c-a42c-4cc8-ad01-70c31ac073b3" providerId="ADAL" clId="{0E5604C9-8F66-4412-BDC1-51A85545EE9F}" dt="2024-03-26T01:45:31.452" v="65" actId="20577"/>
        <pc:sldMkLst>
          <pc:docMk/>
          <pc:sldMk cId="644477678" sldId="2147374641"/>
        </pc:sldMkLst>
        <pc:spChg chg="mod">
          <ac:chgData name="Allen Hsu" userId="60d91a9c-a42c-4cc8-ad01-70c31ac073b3" providerId="ADAL" clId="{0E5604C9-8F66-4412-BDC1-51A85545EE9F}" dt="2024-03-26T01:43:44.313" v="56" actId="20577"/>
          <ac:spMkLst>
            <pc:docMk/>
            <pc:sldMk cId="644477678" sldId="2147374641"/>
            <ac:spMk id="16" creationId="{9080F5B3-373A-90A0-4DE3-F62F5C2E01A4}"/>
          </ac:spMkLst>
        </pc:spChg>
        <pc:spChg chg="mod">
          <ac:chgData name="Allen Hsu" userId="60d91a9c-a42c-4cc8-ad01-70c31ac073b3" providerId="ADAL" clId="{0E5604C9-8F66-4412-BDC1-51A85545EE9F}" dt="2024-03-26T01:45:31.452" v="65" actId="20577"/>
          <ac:spMkLst>
            <pc:docMk/>
            <pc:sldMk cId="644477678" sldId="2147374641"/>
            <ac:spMk id="19" creationId="{B85AE95E-171E-2BDD-8E87-B25423C8A7DF}"/>
          </ac:spMkLst>
        </pc:spChg>
      </pc:sldChg>
      <pc:sldChg chg="modSp mod">
        <pc:chgData name="Allen Hsu" userId="60d91a9c-a42c-4cc8-ad01-70c31ac073b3" providerId="ADAL" clId="{0E5604C9-8F66-4412-BDC1-51A85545EE9F}" dt="2024-03-26T01:45:29.223" v="64" actId="20577"/>
        <pc:sldMkLst>
          <pc:docMk/>
          <pc:sldMk cId="2086330678" sldId="2147374642"/>
        </pc:sldMkLst>
        <pc:spChg chg="mod">
          <ac:chgData name="Allen Hsu" userId="60d91a9c-a42c-4cc8-ad01-70c31ac073b3" providerId="ADAL" clId="{0E5604C9-8F66-4412-BDC1-51A85545EE9F}" dt="2024-03-26T01:45:29.223" v="64" actId="20577"/>
          <ac:spMkLst>
            <pc:docMk/>
            <pc:sldMk cId="2086330678" sldId="2147374642"/>
            <ac:spMk id="19" creationId="{D4F1563E-68BB-1A7F-04C8-11042CD5B55B}"/>
          </ac:spMkLst>
        </pc:spChg>
      </pc:sldChg>
      <pc:sldChg chg="modSp mod">
        <pc:chgData name="Allen Hsu" userId="60d91a9c-a42c-4cc8-ad01-70c31ac073b3" providerId="ADAL" clId="{0E5604C9-8F66-4412-BDC1-51A85545EE9F}" dt="2024-03-26T01:45:26.480" v="63" actId="20577"/>
        <pc:sldMkLst>
          <pc:docMk/>
          <pc:sldMk cId="2611837952" sldId="2147374643"/>
        </pc:sldMkLst>
        <pc:spChg chg="mod">
          <ac:chgData name="Allen Hsu" userId="60d91a9c-a42c-4cc8-ad01-70c31ac073b3" providerId="ADAL" clId="{0E5604C9-8F66-4412-BDC1-51A85545EE9F}" dt="2024-03-26T01:45:26.480" v="63" actId="20577"/>
          <ac:spMkLst>
            <pc:docMk/>
            <pc:sldMk cId="2611837952" sldId="2147374643"/>
            <ac:spMk id="21" creationId="{7D1FA0ED-41F3-0695-71B1-FB796B15338B}"/>
          </ac:spMkLst>
        </pc:spChg>
      </pc:sldChg>
      <pc:sldChg chg="modSp mod">
        <pc:chgData name="Allen Hsu" userId="60d91a9c-a42c-4cc8-ad01-70c31ac073b3" providerId="ADAL" clId="{0E5604C9-8F66-4412-BDC1-51A85545EE9F}" dt="2024-03-26T08:41:38.840" v="3672" actId="14100"/>
        <pc:sldMkLst>
          <pc:docMk/>
          <pc:sldMk cId="3319222744" sldId="2147374644"/>
        </pc:sldMkLst>
        <pc:spChg chg="mod">
          <ac:chgData name="Allen Hsu" userId="60d91a9c-a42c-4cc8-ad01-70c31ac073b3" providerId="ADAL" clId="{0E5604C9-8F66-4412-BDC1-51A85545EE9F}" dt="2024-03-26T01:45:16.628" v="62" actId="20577"/>
          <ac:spMkLst>
            <pc:docMk/>
            <pc:sldMk cId="3319222744" sldId="2147374644"/>
            <ac:spMk id="16" creationId="{2FFAAFD6-83E1-E239-46C0-F830324758F9}"/>
          </ac:spMkLst>
        </pc:spChg>
        <pc:picChg chg="mod">
          <ac:chgData name="Allen Hsu" userId="60d91a9c-a42c-4cc8-ad01-70c31ac073b3" providerId="ADAL" clId="{0E5604C9-8F66-4412-BDC1-51A85545EE9F}" dt="2024-03-26T08:41:38.840" v="3672" actId="14100"/>
          <ac:picMkLst>
            <pc:docMk/>
            <pc:sldMk cId="3319222744" sldId="2147374644"/>
            <ac:picMk id="10" creationId="{00F0A2FC-E9E4-1985-9852-D6BEC541333B}"/>
          </ac:picMkLst>
        </pc:picChg>
      </pc:sldChg>
      <pc:sldChg chg="add">
        <pc:chgData name="Allen Hsu" userId="60d91a9c-a42c-4cc8-ad01-70c31ac073b3" providerId="ADAL" clId="{0E5604C9-8F66-4412-BDC1-51A85545EE9F}" dt="2024-03-27T02:52:59.332" v="6760"/>
        <pc:sldMkLst>
          <pc:docMk/>
          <pc:sldMk cId="1728224311" sldId="2147374657"/>
        </pc:sldMkLst>
      </pc:sldChg>
      <pc:sldChg chg="del">
        <pc:chgData name="Allen Hsu" userId="60d91a9c-a42c-4cc8-ad01-70c31ac073b3" providerId="ADAL" clId="{0E5604C9-8F66-4412-BDC1-51A85545EE9F}" dt="2024-03-27T02:52:56.068" v="6759" actId="2696"/>
        <pc:sldMkLst>
          <pc:docMk/>
          <pc:sldMk cId="3285346857" sldId="2147374657"/>
        </pc:sldMkLst>
      </pc:sldChg>
      <pc:sldChg chg="modSp mod">
        <pc:chgData name="Allen Hsu" userId="60d91a9c-a42c-4cc8-ad01-70c31ac073b3" providerId="ADAL" clId="{0E5604C9-8F66-4412-BDC1-51A85545EE9F}" dt="2024-03-27T03:45:58.684" v="8136"/>
        <pc:sldMkLst>
          <pc:docMk/>
          <pc:sldMk cId="252969895" sldId="2147374659"/>
        </pc:sldMkLst>
        <pc:spChg chg="mod">
          <ac:chgData name="Allen Hsu" userId="60d91a9c-a42c-4cc8-ad01-70c31ac073b3" providerId="ADAL" clId="{0E5604C9-8F66-4412-BDC1-51A85545EE9F}" dt="2024-03-27T02:50:58.218" v="6710" actId="20577"/>
          <ac:spMkLst>
            <pc:docMk/>
            <pc:sldMk cId="252969895" sldId="2147374659"/>
            <ac:spMk id="2" creationId="{76FEBA2D-6240-30AE-1065-145CD2F6E213}"/>
          </ac:spMkLst>
        </pc:spChg>
        <pc:graphicFrameChg chg="mod modGraphic">
          <ac:chgData name="Allen Hsu" userId="60d91a9c-a42c-4cc8-ad01-70c31ac073b3" providerId="ADAL" clId="{0E5604C9-8F66-4412-BDC1-51A85545EE9F}" dt="2024-03-27T03:45:58.684" v="8136"/>
          <ac:graphicFrameMkLst>
            <pc:docMk/>
            <pc:sldMk cId="252969895" sldId="2147374659"/>
            <ac:graphicFrameMk id="5" creationId="{50E674CE-7439-4B46-A0B1-519A039FAC34}"/>
          </ac:graphicFrameMkLst>
        </pc:graphicFrameChg>
      </pc:sldChg>
      <pc:sldChg chg="addSp delSp modSp mod">
        <pc:chgData name="Allen Hsu" userId="60d91a9c-a42c-4cc8-ad01-70c31ac073b3" providerId="ADAL" clId="{0E5604C9-8F66-4412-BDC1-51A85545EE9F}" dt="2024-03-27T06:09:52.682" v="9159" actId="165"/>
        <pc:sldMkLst>
          <pc:docMk/>
          <pc:sldMk cId="2688455559" sldId="2147374661"/>
        </pc:sldMkLst>
        <pc:spChg chg="mod">
          <ac:chgData name="Allen Hsu" userId="60d91a9c-a42c-4cc8-ad01-70c31ac073b3" providerId="ADAL" clId="{0E5604C9-8F66-4412-BDC1-51A85545EE9F}" dt="2024-03-27T06:08:20.673" v="9125" actId="1038"/>
          <ac:spMkLst>
            <pc:docMk/>
            <pc:sldMk cId="2688455559" sldId="2147374661"/>
            <ac:spMk id="6" creationId="{E66CE6D2-9F43-F9FD-AD21-81D969308FE5}"/>
          </ac:spMkLst>
        </pc:spChg>
        <pc:spChg chg="mod">
          <ac:chgData name="Allen Hsu" userId="60d91a9c-a42c-4cc8-ad01-70c31ac073b3" providerId="ADAL" clId="{0E5604C9-8F66-4412-BDC1-51A85545EE9F}" dt="2024-03-27T06:08:56.970" v="9130" actId="14100"/>
          <ac:spMkLst>
            <pc:docMk/>
            <pc:sldMk cId="2688455559" sldId="2147374661"/>
            <ac:spMk id="8" creationId="{FA862B9C-A1CF-D7CB-0691-CB1EA6625556}"/>
          </ac:spMkLst>
        </pc:spChg>
        <pc:spChg chg="del">
          <ac:chgData name="Allen Hsu" userId="60d91a9c-a42c-4cc8-ad01-70c31ac073b3" providerId="ADAL" clId="{0E5604C9-8F66-4412-BDC1-51A85545EE9F}" dt="2024-03-27T05:44:26.211" v="8804" actId="478"/>
          <ac:spMkLst>
            <pc:docMk/>
            <pc:sldMk cId="2688455559" sldId="2147374661"/>
            <ac:spMk id="9" creationId="{EE8779DA-A85F-02E4-9EAC-C4C2FCF01223}"/>
          </ac:spMkLst>
        </pc:spChg>
        <pc:spChg chg="add mod">
          <ac:chgData name="Allen Hsu" userId="60d91a9c-a42c-4cc8-ad01-70c31ac073b3" providerId="ADAL" clId="{0E5604C9-8F66-4412-BDC1-51A85545EE9F}" dt="2024-03-27T03:24:55.916" v="7838" actId="121"/>
          <ac:spMkLst>
            <pc:docMk/>
            <pc:sldMk cId="2688455559" sldId="2147374661"/>
            <ac:spMk id="12" creationId="{350E9E11-3264-5C79-194C-CB2C3954B3A5}"/>
          </ac:spMkLst>
        </pc:spChg>
        <pc:spChg chg="mod">
          <ac:chgData name="Allen Hsu" userId="60d91a9c-a42c-4cc8-ad01-70c31ac073b3" providerId="ADAL" clId="{0E5604C9-8F66-4412-BDC1-51A85545EE9F}" dt="2024-03-27T06:08:20.673" v="9125" actId="1038"/>
          <ac:spMkLst>
            <pc:docMk/>
            <pc:sldMk cId="2688455559" sldId="2147374661"/>
            <ac:spMk id="13" creationId="{D6FB4AE0-347E-A1A0-F730-286446E50ECF}"/>
          </ac:spMkLst>
        </pc:spChg>
        <pc:spChg chg="add mod">
          <ac:chgData name="Allen Hsu" userId="60d91a9c-a42c-4cc8-ad01-70c31ac073b3" providerId="ADAL" clId="{0E5604C9-8F66-4412-BDC1-51A85545EE9F}" dt="2024-03-27T06:09:52.682" v="9159" actId="165"/>
          <ac:spMkLst>
            <pc:docMk/>
            <pc:sldMk cId="2688455559" sldId="2147374661"/>
            <ac:spMk id="23" creationId="{51E01262-8091-FE7A-A17C-1DBA3DEE4539}"/>
          </ac:spMkLst>
        </pc:spChg>
        <pc:spChg chg="add mod">
          <ac:chgData name="Allen Hsu" userId="60d91a9c-a42c-4cc8-ad01-70c31ac073b3" providerId="ADAL" clId="{0E5604C9-8F66-4412-BDC1-51A85545EE9F}" dt="2024-03-27T06:09:52.682" v="9159" actId="165"/>
          <ac:spMkLst>
            <pc:docMk/>
            <pc:sldMk cId="2688455559" sldId="2147374661"/>
            <ac:spMk id="24" creationId="{62ABFF42-17AA-6927-22D1-2A84C09D321D}"/>
          </ac:spMkLst>
        </pc:spChg>
        <pc:grpChg chg="add mod">
          <ac:chgData name="Allen Hsu" userId="60d91a9c-a42c-4cc8-ad01-70c31ac073b3" providerId="ADAL" clId="{0E5604C9-8F66-4412-BDC1-51A85545EE9F}" dt="2024-03-27T06:09:52.682" v="9159" actId="165"/>
          <ac:grpSpMkLst>
            <pc:docMk/>
            <pc:sldMk cId="2688455559" sldId="2147374661"/>
            <ac:grpSpMk id="28" creationId="{81A3EC01-1CF5-9116-71B8-3D7CBC1A17FC}"/>
          </ac:grpSpMkLst>
        </pc:grpChg>
        <pc:grpChg chg="add mod ord topLvl">
          <ac:chgData name="Allen Hsu" userId="60d91a9c-a42c-4cc8-ad01-70c31ac073b3" providerId="ADAL" clId="{0E5604C9-8F66-4412-BDC1-51A85545EE9F}" dt="2024-03-27T06:09:52.682" v="9159" actId="165"/>
          <ac:grpSpMkLst>
            <pc:docMk/>
            <pc:sldMk cId="2688455559" sldId="2147374661"/>
            <ac:grpSpMk id="29" creationId="{46BA43B5-1073-9983-FE93-15DBB454846B}"/>
          </ac:grpSpMkLst>
        </pc:grpChg>
        <pc:grpChg chg="add del mod ord">
          <ac:chgData name="Allen Hsu" userId="60d91a9c-a42c-4cc8-ad01-70c31ac073b3" providerId="ADAL" clId="{0E5604C9-8F66-4412-BDC1-51A85545EE9F}" dt="2024-03-27T06:09:52.682" v="9159" actId="165"/>
          <ac:grpSpMkLst>
            <pc:docMk/>
            <pc:sldMk cId="2688455559" sldId="2147374661"/>
            <ac:grpSpMk id="31" creationId="{7CA88454-4897-A190-0760-AEB3D4249C8B}"/>
          </ac:grpSpMkLst>
        </pc:grpChg>
        <pc:graphicFrameChg chg="mod modGraphic">
          <ac:chgData name="Allen Hsu" userId="60d91a9c-a42c-4cc8-ad01-70c31ac073b3" providerId="ADAL" clId="{0E5604C9-8F66-4412-BDC1-51A85545EE9F}" dt="2024-03-27T05:00:54.866" v="8473" actId="20577"/>
          <ac:graphicFrameMkLst>
            <pc:docMk/>
            <pc:sldMk cId="2688455559" sldId="2147374661"/>
            <ac:graphicFrameMk id="4" creationId="{ACC92E92-CD7C-37CF-A530-A8C682EDD7DF}"/>
          </ac:graphicFrameMkLst>
        </pc:graphicFrameChg>
        <pc:picChg chg="del">
          <ac:chgData name="Allen Hsu" userId="60d91a9c-a42c-4cc8-ad01-70c31ac073b3" providerId="ADAL" clId="{0E5604C9-8F66-4412-BDC1-51A85545EE9F}" dt="2024-03-27T05:42:09.410" v="8778" actId="478"/>
          <ac:picMkLst>
            <pc:docMk/>
            <pc:sldMk cId="2688455559" sldId="2147374661"/>
            <ac:picMk id="5" creationId="{0706CC45-5BBA-4837-B78A-5BEDD07A4ED9}"/>
          </ac:picMkLst>
        </pc:picChg>
        <pc:picChg chg="del">
          <ac:chgData name="Allen Hsu" userId="60d91a9c-a42c-4cc8-ad01-70c31ac073b3" providerId="ADAL" clId="{0E5604C9-8F66-4412-BDC1-51A85545EE9F}" dt="2024-03-27T05:44:21.124" v="8802" actId="478"/>
          <ac:picMkLst>
            <pc:docMk/>
            <pc:sldMk cId="2688455559" sldId="2147374661"/>
            <ac:picMk id="7" creationId="{C60476F0-52FF-E1BB-1552-EADC104D8AC0}"/>
          </ac:picMkLst>
        </pc:picChg>
        <pc:picChg chg="mod">
          <ac:chgData name="Allen Hsu" userId="60d91a9c-a42c-4cc8-ad01-70c31ac073b3" providerId="ADAL" clId="{0E5604C9-8F66-4412-BDC1-51A85545EE9F}" dt="2024-03-27T06:08:20.673" v="9125" actId="1038"/>
          <ac:picMkLst>
            <pc:docMk/>
            <pc:sldMk cId="2688455559" sldId="2147374661"/>
            <ac:picMk id="10" creationId="{BF5A21A6-9321-6576-6F6F-C97BE4405AC6}"/>
          </ac:picMkLst>
        </pc:picChg>
        <pc:picChg chg="del">
          <ac:chgData name="Allen Hsu" userId="60d91a9c-a42c-4cc8-ad01-70c31ac073b3" providerId="ADAL" clId="{0E5604C9-8F66-4412-BDC1-51A85545EE9F}" dt="2024-03-27T05:44:26.211" v="8804" actId="478"/>
          <ac:picMkLst>
            <pc:docMk/>
            <pc:sldMk cId="2688455559" sldId="2147374661"/>
            <ac:picMk id="11" creationId="{A0EA70BD-B66F-4F69-7EA7-306FB9BCA28B}"/>
          </ac:picMkLst>
        </pc:picChg>
        <pc:picChg chg="add del mod modCrop">
          <ac:chgData name="Allen Hsu" userId="60d91a9c-a42c-4cc8-ad01-70c31ac073b3" providerId="ADAL" clId="{0E5604C9-8F66-4412-BDC1-51A85545EE9F}" dt="2024-03-27T05:42:16.023" v="8779" actId="478"/>
          <ac:picMkLst>
            <pc:docMk/>
            <pc:sldMk cId="2688455559" sldId="2147374661"/>
            <ac:picMk id="14" creationId="{FD4D6854-6F31-8AD2-61D6-7FC178493D43}"/>
          </ac:picMkLst>
        </pc:picChg>
        <pc:picChg chg="add mod ord">
          <ac:chgData name="Allen Hsu" userId="60d91a9c-a42c-4cc8-ad01-70c31ac073b3" providerId="ADAL" clId="{0E5604C9-8F66-4412-BDC1-51A85545EE9F}" dt="2024-03-27T06:09:52.682" v="9159" actId="165"/>
          <ac:picMkLst>
            <pc:docMk/>
            <pc:sldMk cId="2688455559" sldId="2147374661"/>
            <ac:picMk id="15" creationId="{058EB149-EF86-6A3A-EFFE-4B55C71A6348}"/>
          </ac:picMkLst>
        </pc:picChg>
        <pc:picChg chg="add mod ord">
          <ac:chgData name="Allen Hsu" userId="60d91a9c-a42c-4cc8-ad01-70c31ac073b3" providerId="ADAL" clId="{0E5604C9-8F66-4412-BDC1-51A85545EE9F}" dt="2024-03-27T06:08:20.673" v="9125" actId="1038"/>
          <ac:picMkLst>
            <pc:docMk/>
            <pc:sldMk cId="2688455559" sldId="2147374661"/>
            <ac:picMk id="16" creationId="{ACD6571F-4056-44FD-FE80-F8282EC00790}"/>
          </ac:picMkLst>
        </pc:picChg>
        <pc:picChg chg="add del mod">
          <ac:chgData name="Allen Hsu" userId="60d91a9c-a42c-4cc8-ad01-70c31ac073b3" providerId="ADAL" clId="{0E5604C9-8F66-4412-BDC1-51A85545EE9F}" dt="2024-03-27T05:42:55.201" v="8788" actId="478"/>
          <ac:picMkLst>
            <pc:docMk/>
            <pc:sldMk cId="2688455559" sldId="2147374661"/>
            <ac:picMk id="17" creationId="{441F1A4B-3AE9-958E-EE28-1497567DDB27}"/>
          </ac:picMkLst>
        </pc:picChg>
        <pc:picChg chg="add del mod modCrop">
          <ac:chgData name="Allen Hsu" userId="60d91a9c-a42c-4cc8-ad01-70c31ac073b3" providerId="ADAL" clId="{0E5604C9-8F66-4412-BDC1-51A85545EE9F}" dt="2024-03-27T05:43:16.005" v="8794" actId="478"/>
          <ac:picMkLst>
            <pc:docMk/>
            <pc:sldMk cId="2688455559" sldId="2147374661"/>
            <ac:picMk id="18" creationId="{D5949B60-1519-9880-9DC2-E9C795FF3992}"/>
          </ac:picMkLst>
        </pc:picChg>
        <pc:picChg chg="add">
          <ac:chgData name="Allen Hsu" userId="60d91a9c-a42c-4cc8-ad01-70c31ac073b3" providerId="ADAL" clId="{0E5604C9-8F66-4412-BDC1-51A85545EE9F}" dt="2024-03-27T05:43:37.273" v="8795"/>
          <ac:picMkLst>
            <pc:docMk/>
            <pc:sldMk cId="2688455559" sldId="2147374661"/>
            <ac:picMk id="19" creationId="{E7A1A4EE-BD9E-5382-2A87-9740C15F267F}"/>
          </ac:picMkLst>
        </pc:picChg>
        <pc:picChg chg="add mod">
          <ac:chgData name="Allen Hsu" userId="60d91a9c-a42c-4cc8-ad01-70c31ac073b3" providerId="ADAL" clId="{0E5604C9-8F66-4412-BDC1-51A85545EE9F}" dt="2024-03-27T06:08:20.673" v="9125" actId="1038"/>
          <ac:picMkLst>
            <pc:docMk/>
            <pc:sldMk cId="2688455559" sldId="2147374661"/>
            <ac:picMk id="20" creationId="{9D6FBC1C-FAF5-D342-6A7F-C5729D1A4992}"/>
          </ac:picMkLst>
        </pc:picChg>
        <pc:picChg chg="add mod">
          <ac:chgData name="Allen Hsu" userId="60d91a9c-a42c-4cc8-ad01-70c31ac073b3" providerId="ADAL" clId="{0E5604C9-8F66-4412-BDC1-51A85545EE9F}" dt="2024-03-27T06:09:52.682" v="9159" actId="165"/>
          <ac:picMkLst>
            <pc:docMk/>
            <pc:sldMk cId="2688455559" sldId="2147374661"/>
            <ac:picMk id="21" creationId="{9604AE0B-7E7F-F430-A7BA-2272C6BF2286}"/>
          </ac:picMkLst>
        </pc:picChg>
        <pc:picChg chg="add mod ord">
          <ac:chgData name="Allen Hsu" userId="60d91a9c-a42c-4cc8-ad01-70c31ac073b3" providerId="ADAL" clId="{0E5604C9-8F66-4412-BDC1-51A85545EE9F}" dt="2024-03-27T06:09:52.682" v="9159" actId="165"/>
          <ac:picMkLst>
            <pc:docMk/>
            <pc:sldMk cId="2688455559" sldId="2147374661"/>
            <ac:picMk id="22" creationId="{8097CF71-B4E6-3C84-83BB-F4B93228A550}"/>
          </ac:picMkLst>
        </pc:picChg>
        <pc:picChg chg="add mod">
          <ac:chgData name="Allen Hsu" userId="60d91a9c-a42c-4cc8-ad01-70c31ac073b3" providerId="ADAL" clId="{0E5604C9-8F66-4412-BDC1-51A85545EE9F}" dt="2024-03-27T06:09:52.682" v="9159" actId="165"/>
          <ac:picMkLst>
            <pc:docMk/>
            <pc:sldMk cId="2688455559" sldId="2147374661"/>
            <ac:picMk id="25" creationId="{5AC363B0-2750-EF51-4983-E164FBB1452F}"/>
          </ac:picMkLst>
        </pc:picChg>
        <pc:picChg chg="add mod">
          <ac:chgData name="Allen Hsu" userId="60d91a9c-a42c-4cc8-ad01-70c31ac073b3" providerId="ADAL" clId="{0E5604C9-8F66-4412-BDC1-51A85545EE9F}" dt="2024-03-27T06:09:52.682" v="9159" actId="165"/>
          <ac:picMkLst>
            <pc:docMk/>
            <pc:sldMk cId="2688455559" sldId="2147374661"/>
            <ac:picMk id="26" creationId="{30504989-5C54-1E4A-5245-132E38482D81}"/>
          </ac:picMkLst>
        </pc:picChg>
        <pc:picChg chg="add mod">
          <ac:chgData name="Allen Hsu" userId="60d91a9c-a42c-4cc8-ad01-70c31ac073b3" providerId="ADAL" clId="{0E5604C9-8F66-4412-BDC1-51A85545EE9F}" dt="2024-03-27T06:09:52.682" v="9159" actId="165"/>
          <ac:picMkLst>
            <pc:docMk/>
            <pc:sldMk cId="2688455559" sldId="2147374661"/>
            <ac:picMk id="27" creationId="{4F5CDC3B-C785-EFD2-531A-15A099D6C942}"/>
          </ac:picMkLst>
        </pc:picChg>
        <pc:picChg chg="add mod topLvl">
          <ac:chgData name="Allen Hsu" userId="60d91a9c-a42c-4cc8-ad01-70c31ac073b3" providerId="ADAL" clId="{0E5604C9-8F66-4412-BDC1-51A85545EE9F}" dt="2024-03-27T06:09:52.682" v="9159" actId="165"/>
          <ac:picMkLst>
            <pc:docMk/>
            <pc:sldMk cId="2688455559" sldId="2147374661"/>
            <ac:picMk id="30" creationId="{574BFEE1-9AFD-A3A8-5D20-E680B4DD92E2}"/>
          </ac:picMkLst>
        </pc:picChg>
      </pc:sldChg>
      <pc:sldChg chg="addSp delSp modSp mod">
        <pc:chgData name="Allen Hsu" userId="60d91a9c-a42c-4cc8-ad01-70c31ac073b3" providerId="ADAL" clId="{0E5604C9-8F66-4412-BDC1-51A85545EE9F}" dt="2024-03-27T06:07:04.468" v="9119" actId="1076"/>
        <pc:sldMkLst>
          <pc:docMk/>
          <pc:sldMk cId="2170614075" sldId="2147374662"/>
        </pc:sldMkLst>
        <pc:spChg chg="mod">
          <ac:chgData name="Allen Hsu" userId="60d91a9c-a42c-4cc8-ad01-70c31ac073b3" providerId="ADAL" clId="{0E5604C9-8F66-4412-BDC1-51A85545EE9F}" dt="2024-03-27T03:25:38.645" v="7841" actId="20577"/>
          <ac:spMkLst>
            <pc:docMk/>
            <pc:sldMk cId="2170614075" sldId="2147374662"/>
            <ac:spMk id="2" creationId="{278724BB-C91F-118E-EADA-7AD331A5DA73}"/>
          </ac:spMkLst>
        </pc:spChg>
        <pc:spChg chg="mod">
          <ac:chgData name="Allen Hsu" userId="60d91a9c-a42c-4cc8-ad01-70c31ac073b3" providerId="ADAL" clId="{0E5604C9-8F66-4412-BDC1-51A85545EE9F}" dt="2024-03-27T06:06:36.228" v="9113" actId="1076"/>
          <ac:spMkLst>
            <pc:docMk/>
            <pc:sldMk cId="2170614075" sldId="2147374662"/>
            <ac:spMk id="6" creationId="{43322D13-485D-F58D-9276-AA1F74010D46}"/>
          </ac:spMkLst>
        </pc:spChg>
        <pc:spChg chg="mod">
          <ac:chgData name="Allen Hsu" userId="60d91a9c-a42c-4cc8-ad01-70c31ac073b3" providerId="ADAL" clId="{0E5604C9-8F66-4412-BDC1-51A85545EE9F}" dt="2024-03-27T06:06:43.504" v="9116" actId="14100"/>
          <ac:spMkLst>
            <pc:docMk/>
            <pc:sldMk cId="2170614075" sldId="2147374662"/>
            <ac:spMk id="8" creationId="{E56169CB-E88B-5386-8BBD-F30AF986453D}"/>
          </ac:spMkLst>
        </pc:spChg>
        <pc:spChg chg="add mod">
          <ac:chgData name="Allen Hsu" userId="60d91a9c-a42c-4cc8-ad01-70c31ac073b3" providerId="ADAL" clId="{0E5604C9-8F66-4412-BDC1-51A85545EE9F}" dt="2024-03-27T03:24:53.529" v="7837" actId="121"/>
          <ac:spMkLst>
            <pc:docMk/>
            <pc:sldMk cId="2170614075" sldId="2147374662"/>
            <ac:spMk id="10" creationId="{4FB20871-5075-94AE-5F5D-66E4E2801905}"/>
          </ac:spMkLst>
        </pc:spChg>
        <pc:spChg chg="del">
          <ac:chgData name="Allen Hsu" userId="60d91a9c-a42c-4cc8-ad01-70c31ac073b3" providerId="ADAL" clId="{0E5604C9-8F66-4412-BDC1-51A85545EE9F}" dt="2024-03-27T05:49:25.656" v="8940" actId="478"/>
          <ac:spMkLst>
            <pc:docMk/>
            <pc:sldMk cId="2170614075" sldId="2147374662"/>
            <ac:spMk id="13" creationId="{7D214CCC-835E-2E0E-BA91-5A538A1F086F}"/>
          </ac:spMkLst>
        </pc:spChg>
        <pc:spChg chg="del">
          <ac:chgData name="Allen Hsu" userId="60d91a9c-a42c-4cc8-ad01-70c31ac073b3" providerId="ADAL" clId="{0E5604C9-8F66-4412-BDC1-51A85545EE9F}" dt="2024-03-27T05:49:25.656" v="8940" actId="478"/>
          <ac:spMkLst>
            <pc:docMk/>
            <pc:sldMk cId="2170614075" sldId="2147374662"/>
            <ac:spMk id="14" creationId="{F2B4EB31-DE63-DEBA-8FB8-28A2AFE55B4C}"/>
          </ac:spMkLst>
        </pc:spChg>
        <pc:spChg chg="mod">
          <ac:chgData name="Allen Hsu" userId="60d91a9c-a42c-4cc8-ad01-70c31ac073b3" providerId="ADAL" clId="{0E5604C9-8F66-4412-BDC1-51A85545EE9F}" dt="2024-03-27T05:58:47.215" v="9087" actId="165"/>
          <ac:spMkLst>
            <pc:docMk/>
            <pc:sldMk cId="2170614075" sldId="2147374662"/>
            <ac:spMk id="20" creationId="{03EF1F0A-AF4C-133B-B25A-A10D178105A5}"/>
          </ac:spMkLst>
        </pc:spChg>
        <pc:spChg chg="mod">
          <ac:chgData name="Allen Hsu" userId="60d91a9c-a42c-4cc8-ad01-70c31ac073b3" providerId="ADAL" clId="{0E5604C9-8F66-4412-BDC1-51A85545EE9F}" dt="2024-03-27T05:58:47.215" v="9087" actId="165"/>
          <ac:spMkLst>
            <pc:docMk/>
            <pc:sldMk cId="2170614075" sldId="2147374662"/>
            <ac:spMk id="21" creationId="{CE4A74E4-74C0-CAE9-AFB6-3AD8146C0108}"/>
          </ac:spMkLst>
        </pc:spChg>
        <pc:spChg chg="add mod">
          <ac:chgData name="Allen Hsu" userId="60d91a9c-a42c-4cc8-ad01-70c31ac073b3" providerId="ADAL" clId="{0E5604C9-8F66-4412-BDC1-51A85545EE9F}" dt="2024-03-27T05:58:47.215" v="9087" actId="165"/>
          <ac:spMkLst>
            <pc:docMk/>
            <pc:sldMk cId="2170614075" sldId="2147374662"/>
            <ac:spMk id="24" creationId="{6EA34238-D90E-996C-FB9F-646ABA103A4B}"/>
          </ac:spMkLst>
        </pc:spChg>
        <pc:spChg chg="add mod">
          <ac:chgData name="Allen Hsu" userId="60d91a9c-a42c-4cc8-ad01-70c31ac073b3" providerId="ADAL" clId="{0E5604C9-8F66-4412-BDC1-51A85545EE9F}" dt="2024-03-27T05:58:47.215" v="9087" actId="165"/>
          <ac:spMkLst>
            <pc:docMk/>
            <pc:sldMk cId="2170614075" sldId="2147374662"/>
            <ac:spMk id="25" creationId="{4AACFE84-430F-7E03-6A56-6C03D4780936}"/>
          </ac:spMkLst>
        </pc:spChg>
        <pc:spChg chg="add mod">
          <ac:chgData name="Allen Hsu" userId="60d91a9c-a42c-4cc8-ad01-70c31ac073b3" providerId="ADAL" clId="{0E5604C9-8F66-4412-BDC1-51A85545EE9F}" dt="2024-03-27T05:58:47.215" v="9087" actId="165"/>
          <ac:spMkLst>
            <pc:docMk/>
            <pc:sldMk cId="2170614075" sldId="2147374662"/>
            <ac:spMk id="26" creationId="{920D679D-4EC6-9F51-AEDC-7A3165E6F3BB}"/>
          </ac:spMkLst>
        </pc:spChg>
        <pc:spChg chg="add mod">
          <ac:chgData name="Allen Hsu" userId="60d91a9c-a42c-4cc8-ad01-70c31ac073b3" providerId="ADAL" clId="{0E5604C9-8F66-4412-BDC1-51A85545EE9F}" dt="2024-03-27T05:58:47.215" v="9087" actId="165"/>
          <ac:spMkLst>
            <pc:docMk/>
            <pc:sldMk cId="2170614075" sldId="2147374662"/>
            <ac:spMk id="27" creationId="{2306A625-300A-21E4-0907-071BE1E27899}"/>
          </ac:spMkLst>
        </pc:spChg>
        <pc:spChg chg="add mod">
          <ac:chgData name="Allen Hsu" userId="60d91a9c-a42c-4cc8-ad01-70c31ac073b3" providerId="ADAL" clId="{0E5604C9-8F66-4412-BDC1-51A85545EE9F}" dt="2024-03-27T05:58:47.215" v="9087" actId="165"/>
          <ac:spMkLst>
            <pc:docMk/>
            <pc:sldMk cId="2170614075" sldId="2147374662"/>
            <ac:spMk id="28" creationId="{07B0853C-3C49-1623-D194-1C4F0D3CBC0D}"/>
          </ac:spMkLst>
        </pc:spChg>
        <pc:spChg chg="add mod">
          <ac:chgData name="Allen Hsu" userId="60d91a9c-a42c-4cc8-ad01-70c31ac073b3" providerId="ADAL" clId="{0E5604C9-8F66-4412-BDC1-51A85545EE9F}" dt="2024-03-27T05:58:47.215" v="9087" actId="165"/>
          <ac:spMkLst>
            <pc:docMk/>
            <pc:sldMk cId="2170614075" sldId="2147374662"/>
            <ac:spMk id="29" creationId="{F88379AA-2869-5828-CD32-F48FAA0F70AA}"/>
          </ac:spMkLst>
        </pc:spChg>
        <pc:spChg chg="add mod">
          <ac:chgData name="Allen Hsu" userId="60d91a9c-a42c-4cc8-ad01-70c31ac073b3" providerId="ADAL" clId="{0E5604C9-8F66-4412-BDC1-51A85545EE9F}" dt="2024-03-27T05:58:47.215" v="9087" actId="165"/>
          <ac:spMkLst>
            <pc:docMk/>
            <pc:sldMk cId="2170614075" sldId="2147374662"/>
            <ac:spMk id="30" creationId="{BEC77CCE-17A7-4069-A231-037125C7739A}"/>
          </ac:spMkLst>
        </pc:spChg>
        <pc:grpChg chg="add mod ord">
          <ac:chgData name="Allen Hsu" userId="60d91a9c-a42c-4cc8-ad01-70c31ac073b3" providerId="ADAL" clId="{0E5604C9-8F66-4412-BDC1-51A85545EE9F}" dt="2024-03-27T05:58:47.215" v="9087" actId="165"/>
          <ac:grpSpMkLst>
            <pc:docMk/>
            <pc:sldMk cId="2170614075" sldId="2147374662"/>
            <ac:grpSpMk id="18" creationId="{4563376B-C763-6167-7FCB-57465BF09712}"/>
          </ac:grpSpMkLst>
        </pc:grpChg>
        <pc:grpChg chg="add mod topLvl">
          <ac:chgData name="Allen Hsu" userId="60d91a9c-a42c-4cc8-ad01-70c31ac073b3" providerId="ADAL" clId="{0E5604C9-8F66-4412-BDC1-51A85545EE9F}" dt="2024-03-27T06:06:30.711" v="9111" actId="164"/>
          <ac:grpSpMkLst>
            <pc:docMk/>
            <pc:sldMk cId="2170614075" sldId="2147374662"/>
            <ac:grpSpMk id="32" creationId="{5FA7CA2C-0BDD-AD81-0E38-977E4ABA8536}"/>
          </ac:grpSpMkLst>
        </pc:grpChg>
        <pc:grpChg chg="add del mod">
          <ac:chgData name="Allen Hsu" userId="60d91a9c-a42c-4cc8-ad01-70c31ac073b3" providerId="ADAL" clId="{0E5604C9-8F66-4412-BDC1-51A85545EE9F}" dt="2024-03-27T05:58:47.215" v="9087" actId="165"/>
          <ac:grpSpMkLst>
            <pc:docMk/>
            <pc:sldMk cId="2170614075" sldId="2147374662"/>
            <ac:grpSpMk id="33" creationId="{8A4F64D3-0818-B8C3-3DC0-780DE4F790BF}"/>
          </ac:grpSpMkLst>
        </pc:grpChg>
        <pc:grpChg chg="add mod ord">
          <ac:chgData name="Allen Hsu" userId="60d91a9c-a42c-4cc8-ad01-70c31ac073b3" providerId="ADAL" clId="{0E5604C9-8F66-4412-BDC1-51A85545EE9F}" dt="2024-03-27T06:06:38.166" v="9114" actId="167"/>
          <ac:grpSpMkLst>
            <pc:docMk/>
            <pc:sldMk cId="2170614075" sldId="2147374662"/>
            <ac:grpSpMk id="34" creationId="{7064770F-E86F-B000-3706-C8BC48CA5D24}"/>
          </ac:grpSpMkLst>
        </pc:grpChg>
        <pc:graphicFrameChg chg="mod modGraphic">
          <ac:chgData name="Allen Hsu" userId="60d91a9c-a42c-4cc8-ad01-70c31ac073b3" providerId="ADAL" clId="{0E5604C9-8F66-4412-BDC1-51A85545EE9F}" dt="2024-03-27T05:31:25.998" v="8588"/>
          <ac:graphicFrameMkLst>
            <pc:docMk/>
            <pc:sldMk cId="2170614075" sldId="2147374662"/>
            <ac:graphicFrameMk id="4" creationId="{C96C5BCA-493A-7484-466B-656E991B5E8F}"/>
          </ac:graphicFrameMkLst>
        </pc:graphicFrameChg>
        <pc:picChg chg="del">
          <ac:chgData name="Allen Hsu" userId="60d91a9c-a42c-4cc8-ad01-70c31ac073b3" providerId="ADAL" clId="{0E5604C9-8F66-4412-BDC1-51A85545EE9F}" dt="2024-03-27T05:49:25.656" v="8940" actId="478"/>
          <ac:picMkLst>
            <pc:docMk/>
            <pc:sldMk cId="2170614075" sldId="2147374662"/>
            <ac:picMk id="5" creationId="{FA544A68-A41F-1D14-AFE9-0CF018A624E6}"/>
          </ac:picMkLst>
        </pc:picChg>
        <pc:picChg chg="del">
          <ac:chgData name="Allen Hsu" userId="60d91a9c-a42c-4cc8-ad01-70c31ac073b3" providerId="ADAL" clId="{0E5604C9-8F66-4412-BDC1-51A85545EE9F}" dt="2024-03-27T05:49:25.656" v="8940" actId="478"/>
          <ac:picMkLst>
            <pc:docMk/>
            <pc:sldMk cId="2170614075" sldId="2147374662"/>
            <ac:picMk id="7" creationId="{05A13107-CE67-FD06-1143-7A82047BA65D}"/>
          </ac:picMkLst>
        </pc:picChg>
        <pc:picChg chg="del">
          <ac:chgData name="Allen Hsu" userId="60d91a9c-a42c-4cc8-ad01-70c31ac073b3" providerId="ADAL" clId="{0E5604C9-8F66-4412-BDC1-51A85545EE9F}" dt="2024-03-27T05:49:25.656" v="8940" actId="478"/>
          <ac:picMkLst>
            <pc:docMk/>
            <pc:sldMk cId="2170614075" sldId="2147374662"/>
            <ac:picMk id="9" creationId="{49CB5B1D-328E-3410-0098-B0DBAF0E93F1}"/>
          </ac:picMkLst>
        </pc:picChg>
        <pc:picChg chg="del mod">
          <ac:chgData name="Allen Hsu" userId="60d91a9c-a42c-4cc8-ad01-70c31ac073b3" providerId="ADAL" clId="{0E5604C9-8F66-4412-BDC1-51A85545EE9F}" dt="2024-03-27T05:49:48.294" v="8947" actId="478"/>
          <ac:picMkLst>
            <pc:docMk/>
            <pc:sldMk cId="2170614075" sldId="2147374662"/>
            <ac:picMk id="11" creationId="{D0ED9065-25C9-BFD3-C3B5-B7E64131C24A}"/>
          </ac:picMkLst>
        </pc:picChg>
        <pc:picChg chg="mod ord topLvl">
          <ac:chgData name="Allen Hsu" userId="60d91a9c-a42c-4cc8-ad01-70c31ac073b3" providerId="ADAL" clId="{0E5604C9-8F66-4412-BDC1-51A85545EE9F}" dt="2024-03-27T06:06:30.711" v="9111" actId="164"/>
          <ac:picMkLst>
            <pc:docMk/>
            <pc:sldMk cId="2170614075" sldId="2147374662"/>
            <ac:picMk id="12" creationId="{894A0CD8-D6F3-32FA-25AD-2DF855CFE807}"/>
          </ac:picMkLst>
        </pc:picChg>
        <pc:picChg chg="del">
          <ac:chgData name="Allen Hsu" userId="60d91a9c-a42c-4cc8-ad01-70c31ac073b3" providerId="ADAL" clId="{0E5604C9-8F66-4412-BDC1-51A85545EE9F}" dt="2024-03-27T05:49:25.656" v="8940" actId="478"/>
          <ac:picMkLst>
            <pc:docMk/>
            <pc:sldMk cId="2170614075" sldId="2147374662"/>
            <ac:picMk id="15" creationId="{1ED76593-0965-8E42-385F-61163356D82E}"/>
          </ac:picMkLst>
        </pc:picChg>
        <pc:picChg chg="add mod ord">
          <ac:chgData name="Allen Hsu" userId="60d91a9c-a42c-4cc8-ad01-70c31ac073b3" providerId="ADAL" clId="{0E5604C9-8F66-4412-BDC1-51A85545EE9F}" dt="2024-03-27T06:06:36.228" v="9113" actId="1076"/>
          <ac:picMkLst>
            <pc:docMk/>
            <pc:sldMk cId="2170614075" sldId="2147374662"/>
            <ac:picMk id="16" creationId="{F5F8AEC7-BE0D-76E8-CF76-050E3D63F55D}"/>
          </ac:picMkLst>
        </pc:picChg>
        <pc:picChg chg="add mod ord">
          <ac:chgData name="Allen Hsu" userId="60d91a9c-a42c-4cc8-ad01-70c31ac073b3" providerId="ADAL" clId="{0E5604C9-8F66-4412-BDC1-51A85545EE9F}" dt="2024-03-27T06:06:54.702" v="9117" actId="1076"/>
          <ac:picMkLst>
            <pc:docMk/>
            <pc:sldMk cId="2170614075" sldId="2147374662"/>
            <ac:picMk id="17" creationId="{9755483D-576C-D8C5-697C-3B327816058D}"/>
          </ac:picMkLst>
        </pc:picChg>
        <pc:picChg chg="mod">
          <ac:chgData name="Allen Hsu" userId="60d91a9c-a42c-4cc8-ad01-70c31ac073b3" providerId="ADAL" clId="{0E5604C9-8F66-4412-BDC1-51A85545EE9F}" dt="2024-03-27T05:58:47.215" v="9087" actId="165"/>
          <ac:picMkLst>
            <pc:docMk/>
            <pc:sldMk cId="2170614075" sldId="2147374662"/>
            <ac:picMk id="19" creationId="{AF9D6371-FD44-2F47-FA0E-C6EB476EF2C2}"/>
          </ac:picMkLst>
        </pc:picChg>
        <pc:picChg chg="add mod ord topLvl">
          <ac:chgData name="Allen Hsu" userId="60d91a9c-a42c-4cc8-ad01-70c31ac073b3" providerId="ADAL" clId="{0E5604C9-8F66-4412-BDC1-51A85545EE9F}" dt="2024-03-27T06:06:30.711" v="9111" actId="164"/>
          <ac:picMkLst>
            <pc:docMk/>
            <pc:sldMk cId="2170614075" sldId="2147374662"/>
            <ac:picMk id="22" creationId="{291B32C4-3907-9B36-D0C1-B2F4A03FB3C8}"/>
          </ac:picMkLst>
        </pc:picChg>
        <pc:picChg chg="add mod ord topLvl">
          <ac:chgData name="Allen Hsu" userId="60d91a9c-a42c-4cc8-ad01-70c31ac073b3" providerId="ADAL" clId="{0E5604C9-8F66-4412-BDC1-51A85545EE9F}" dt="2024-03-27T06:06:30.711" v="9111" actId="164"/>
          <ac:picMkLst>
            <pc:docMk/>
            <pc:sldMk cId="2170614075" sldId="2147374662"/>
            <ac:picMk id="23" creationId="{A5B8E6C8-21A2-521D-6583-5DA3CC6CB858}"/>
          </ac:picMkLst>
        </pc:picChg>
        <pc:picChg chg="add mod topLvl">
          <ac:chgData name="Allen Hsu" userId="60d91a9c-a42c-4cc8-ad01-70c31ac073b3" providerId="ADAL" clId="{0E5604C9-8F66-4412-BDC1-51A85545EE9F}" dt="2024-03-27T06:06:30.711" v="9111" actId="164"/>
          <ac:picMkLst>
            <pc:docMk/>
            <pc:sldMk cId="2170614075" sldId="2147374662"/>
            <ac:picMk id="31" creationId="{A0BBDF0D-C8E2-E4F3-4838-A360FBD95A4E}"/>
          </ac:picMkLst>
        </pc:picChg>
        <pc:picChg chg="add mod">
          <ac:chgData name="Allen Hsu" userId="60d91a9c-a42c-4cc8-ad01-70c31ac073b3" providerId="ADAL" clId="{0E5604C9-8F66-4412-BDC1-51A85545EE9F}" dt="2024-03-27T06:07:04.468" v="9119" actId="1076"/>
          <ac:picMkLst>
            <pc:docMk/>
            <pc:sldMk cId="2170614075" sldId="2147374662"/>
            <ac:picMk id="35" creationId="{E57986E8-F3B6-3787-3EFE-00BC673B6529}"/>
          </ac:picMkLst>
        </pc:picChg>
      </pc:sldChg>
      <pc:sldChg chg="addSp delSp modSp mod">
        <pc:chgData name="Allen Hsu" userId="60d91a9c-a42c-4cc8-ad01-70c31ac073b3" providerId="ADAL" clId="{0E5604C9-8F66-4412-BDC1-51A85545EE9F}" dt="2024-03-27T05:58:27.227" v="9085" actId="165"/>
        <pc:sldMkLst>
          <pc:docMk/>
          <pc:sldMk cId="2315276545" sldId="2147374663"/>
        </pc:sldMkLst>
        <pc:spChg chg="mod">
          <ac:chgData name="Allen Hsu" userId="60d91a9c-a42c-4cc8-ad01-70c31ac073b3" providerId="ADAL" clId="{0E5604C9-8F66-4412-BDC1-51A85545EE9F}" dt="2024-03-27T05:53:58.202" v="9007" actId="1076"/>
          <ac:spMkLst>
            <pc:docMk/>
            <pc:sldMk cId="2315276545" sldId="2147374663"/>
            <ac:spMk id="6" creationId="{F5F5344E-5741-230B-76C5-4763D6442891}"/>
          </ac:spMkLst>
        </pc:spChg>
        <pc:spChg chg="mod ord">
          <ac:chgData name="Allen Hsu" userId="60d91a9c-a42c-4cc8-ad01-70c31ac073b3" providerId="ADAL" clId="{0E5604C9-8F66-4412-BDC1-51A85545EE9F}" dt="2024-03-27T05:55:17.055" v="9032" actId="14100"/>
          <ac:spMkLst>
            <pc:docMk/>
            <pc:sldMk cId="2315276545" sldId="2147374663"/>
            <ac:spMk id="8" creationId="{4F23A1AD-88F1-8E84-CC5A-69257B60C9FD}"/>
          </ac:spMkLst>
        </pc:spChg>
        <pc:spChg chg="mod">
          <ac:chgData name="Allen Hsu" userId="60d91a9c-a42c-4cc8-ad01-70c31ac073b3" providerId="ADAL" clId="{0E5604C9-8F66-4412-BDC1-51A85545EE9F}" dt="2024-03-27T05:53:58.202" v="9007" actId="1076"/>
          <ac:spMkLst>
            <pc:docMk/>
            <pc:sldMk cId="2315276545" sldId="2147374663"/>
            <ac:spMk id="10" creationId="{D4456ECB-09F0-D637-8AA7-1E89428EE2E5}"/>
          </ac:spMkLst>
        </pc:spChg>
        <pc:spChg chg="add mod">
          <ac:chgData name="Allen Hsu" userId="60d91a9c-a42c-4cc8-ad01-70c31ac073b3" providerId="ADAL" clId="{0E5604C9-8F66-4412-BDC1-51A85545EE9F}" dt="2024-03-27T03:24:47.314" v="7836" actId="121"/>
          <ac:spMkLst>
            <pc:docMk/>
            <pc:sldMk cId="2315276545" sldId="2147374663"/>
            <ac:spMk id="15" creationId="{1F518E14-CC79-18A5-89B5-487504A1E8B3}"/>
          </ac:spMkLst>
        </pc:spChg>
        <pc:spChg chg="mod">
          <ac:chgData name="Allen Hsu" userId="60d91a9c-a42c-4cc8-ad01-70c31ac073b3" providerId="ADAL" clId="{0E5604C9-8F66-4412-BDC1-51A85545EE9F}" dt="2024-03-27T05:58:27.227" v="9085" actId="165"/>
          <ac:spMkLst>
            <pc:docMk/>
            <pc:sldMk cId="2315276545" sldId="2147374663"/>
            <ac:spMk id="24" creationId="{251FDF57-53A0-707A-0DFF-1988E37EE270}"/>
          </ac:spMkLst>
        </pc:spChg>
        <pc:spChg chg="mod">
          <ac:chgData name="Allen Hsu" userId="60d91a9c-a42c-4cc8-ad01-70c31ac073b3" providerId="ADAL" clId="{0E5604C9-8F66-4412-BDC1-51A85545EE9F}" dt="2024-03-27T05:58:27.227" v="9085" actId="165"/>
          <ac:spMkLst>
            <pc:docMk/>
            <pc:sldMk cId="2315276545" sldId="2147374663"/>
            <ac:spMk id="25" creationId="{47EAAAC0-272A-0B4A-5DBA-38A815D0D8C7}"/>
          </ac:spMkLst>
        </pc:spChg>
        <pc:spChg chg="del">
          <ac:chgData name="Allen Hsu" userId="60d91a9c-a42c-4cc8-ad01-70c31ac073b3" providerId="ADAL" clId="{0E5604C9-8F66-4412-BDC1-51A85545EE9F}" dt="2024-03-27T05:53:14.453" v="8994" actId="478"/>
          <ac:spMkLst>
            <pc:docMk/>
            <pc:sldMk cId="2315276545" sldId="2147374663"/>
            <ac:spMk id="30" creationId="{AF6C64E0-762C-2F2B-5DF8-FB8CB6ED0886}"/>
          </ac:spMkLst>
        </pc:spChg>
        <pc:spChg chg="del">
          <ac:chgData name="Allen Hsu" userId="60d91a9c-a42c-4cc8-ad01-70c31ac073b3" providerId="ADAL" clId="{0E5604C9-8F66-4412-BDC1-51A85545EE9F}" dt="2024-03-27T05:52:24.414" v="8980" actId="478"/>
          <ac:spMkLst>
            <pc:docMk/>
            <pc:sldMk cId="2315276545" sldId="2147374663"/>
            <ac:spMk id="31" creationId="{91FAA5A4-5258-C7FB-0F47-CE5B00F35BEF}"/>
          </ac:spMkLst>
        </pc:spChg>
        <pc:spChg chg="mod">
          <ac:chgData name="Allen Hsu" userId="60d91a9c-a42c-4cc8-ad01-70c31ac073b3" providerId="ADAL" clId="{0E5604C9-8F66-4412-BDC1-51A85545EE9F}" dt="2024-03-27T05:53:58.202" v="9007" actId="1076"/>
          <ac:spMkLst>
            <pc:docMk/>
            <pc:sldMk cId="2315276545" sldId="2147374663"/>
            <ac:spMk id="32" creationId="{8E5C4C8F-0B61-C9B8-9A90-D7E53FE1B7FD}"/>
          </ac:spMkLst>
        </pc:spChg>
        <pc:spChg chg="mod">
          <ac:chgData name="Allen Hsu" userId="60d91a9c-a42c-4cc8-ad01-70c31ac073b3" providerId="ADAL" clId="{0E5604C9-8F66-4412-BDC1-51A85545EE9F}" dt="2024-03-27T05:58:27.227" v="9085" actId="165"/>
          <ac:spMkLst>
            <pc:docMk/>
            <pc:sldMk cId="2315276545" sldId="2147374663"/>
            <ac:spMk id="34" creationId="{7BD6F404-F343-7E26-B60F-80A48D8E5AB9}"/>
          </ac:spMkLst>
        </pc:spChg>
        <pc:spChg chg="mod">
          <ac:chgData name="Allen Hsu" userId="60d91a9c-a42c-4cc8-ad01-70c31ac073b3" providerId="ADAL" clId="{0E5604C9-8F66-4412-BDC1-51A85545EE9F}" dt="2024-03-27T05:58:27.227" v="9085" actId="165"/>
          <ac:spMkLst>
            <pc:docMk/>
            <pc:sldMk cId="2315276545" sldId="2147374663"/>
            <ac:spMk id="35" creationId="{F9047C32-85E6-DDE3-A3EA-FC0247BCD634}"/>
          </ac:spMkLst>
        </pc:spChg>
        <pc:spChg chg="mod">
          <ac:chgData name="Allen Hsu" userId="60d91a9c-a42c-4cc8-ad01-70c31ac073b3" providerId="ADAL" clId="{0E5604C9-8F66-4412-BDC1-51A85545EE9F}" dt="2024-03-27T05:58:27.227" v="9085" actId="165"/>
          <ac:spMkLst>
            <pc:docMk/>
            <pc:sldMk cId="2315276545" sldId="2147374663"/>
            <ac:spMk id="36" creationId="{D4FA0FE5-6BD1-FE96-C2C2-7E9C89FF97E9}"/>
          </ac:spMkLst>
        </pc:spChg>
        <pc:spChg chg="mod">
          <ac:chgData name="Allen Hsu" userId="60d91a9c-a42c-4cc8-ad01-70c31ac073b3" providerId="ADAL" clId="{0E5604C9-8F66-4412-BDC1-51A85545EE9F}" dt="2024-03-27T05:58:27.227" v="9085" actId="165"/>
          <ac:spMkLst>
            <pc:docMk/>
            <pc:sldMk cId="2315276545" sldId="2147374663"/>
            <ac:spMk id="37" creationId="{0EBB312A-6FF5-0BA2-4C03-26216D1FFB4F}"/>
          </ac:spMkLst>
        </pc:spChg>
        <pc:spChg chg="mod">
          <ac:chgData name="Allen Hsu" userId="60d91a9c-a42c-4cc8-ad01-70c31ac073b3" providerId="ADAL" clId="{0E5604C9-8F66-4412-BDC1-51A85545EE9F}" dt="2024-03-27T05:58:27.227" v="9085" actId="165"/>
          <ac:spMkLst>
            <pc:docMk/>
            <pc:sldMk cId="2315276545" sldId="2147374663"/>
            <ac:spMk id="38" creationId="{DB731FA2-4D84-AC68-F1B7-2576D60D2F55}"/>
          </ac:spMkLst>
        </pc:spChg>
        <pc:spChg chg="mod">
          <ac:chgData name="Allen Hsu" userId="60d91a9c-a42c-4cc8-ad01-70c31ac073b3" providerId="ADAL" clId="{0E5604C9-8F66-4412-BDC1-51A85545EE9F}" dt="2024-03-27T05:58:27.227" v="9085" actId="165"/>
          <ac:spMkLst>
            <pc:docMk/>
            <pc:sldMk cId="2315276545" sldId="2147374663"/>
            <ac:spMk id="39" creationId="{FB104CAF-CE58-1AEB-105C-0834C0C86248}"/>
          </ac:spMkLst>
        </pc:spChg>
        <pc:spChg chg="mod">
          <ac:chgData name="Allen Hsu" userId="60d91a9c-a42c-4cc8-ad01-70c31ac073b3" providerId="ADAL" clId="{0E5604C9-8F66-4412-BDC1-51A85545EE9F}" dt="2024-03-27T05:58:27.227" v="9085" actId="165"/>
          <ac:spMkLst>
            <pc:docMk/>
            <pc:sldMk cId="2315276545" sldId="2147374663"/>
            <ac:spMk id="40" creationId="{E5BC06CC-597D-CE6C-31BB-2AC02C67A8EE}"/>
          </ac:spMkLst>
        </pc:spChg>
        <pc:spChg chg="mod">
          <ac:chgData name="Allen Hsu" userId="60d91a9c-a42c-4cc8-ad01-70c31ac073b3" providerId="ADAL" clId="{0E5604C9-8F66-4412-BDC1-51A85545EE9F}" dt="2024-03-27T05:58:27.227" v="9085" actId="165"/>
          <ac:spMkLst>
            <pc:docMk/>
            <pc:sldMk cId="2315276545" sldId="2147374663"/>
            <ac:spMk id="42" creationId="{707C544E-814A-2618-CCF2-4A0D7FBAABD8}"/>
          </ac:spMkLst>
        </pc:spChg>
        <pc:spChg chg="mod">
          <ac:chgData name="Allen Hsu" userId="60d91a9c-a42c-4cc8-ad01-70c31ac073b3" providerId="ADAL" clId="{0E5604C9-8F66-4412-BDC1-51A85545EE9F}" dt="2024-03-27T05:58:27.227" v="9085" actId="165"/>
          <ac:spMkLst>
            <pc:docMk/>
            <pc:sldMk cId="2315276545" sldId="2147374663"/>
            <ac:spMk id="43" creationId="{0DABB164-D484-7876-6A36-EE2772589CA8}"/>
          </ac:spMkLst>
        </pc:spChg>
        <pc:grpChg chg="mod">
          <ac:chgData name="Allen Hsu" userId="60d91a9c-a42c-4cc8-ad01-70c31ac073b3" providerId="ADAL" clId="{0E5604C9-8F66-4412-BDC1-51A85545EE9F}" dt="2024-03-27T05:53:58.202" v="9007" actId="1076"/>
          <ac:grpSpMkLst>
            <pc:docMk/>
            <pc:sldMk cId="2315276545" sldId="2147374663"/>
            <ac:grpSpMk id="18" creationId="{ACDB0303-88A9-8C87-4A8C-8548E616A35C}"/>
          </ac:grpSpMkLst>
        </pc:grpChg>
        <pc:grpChg chg="add mod ord topLvl">
          <ac:chgData name="Allen Hsu" userId="60d91a9c-a42c-4cc8-ad01-70c31ac073b3" providerId="ADAL" clId="{0E5604C9-8F66-4412-BDC1-51A85545EE9F}" dt="2024-03-27T05:58:27.227" v="9085" actId="165"/>
          <ac:grpSpMkLst>
            <pc:docMk/>
            <pc:sldMk cId="2315276545" sldId="2147374663"/>
            <ac:grpSpMk id="22" creationId="{3163DEED-2286-618C-34FF-7A38882928DA}"/>
          </ac:grpSpMkLst>
        </pc:grpChg>
        <pc:grpChg chg="mod ord topLvl">
          <ac:chgData name="Allen Hsu" userId="60d91a9c-a42c-4cc8-ad01-70c31ac073b3" providerId="ADAL" clId="{0E5604C9-8F66-4412-BDC1-51A85545EE9F}" dt="2024-03-27T05:58:27.227" v="9085" actId="165"/>
          <ac:grpSpMkLst>
            <pc:docMk/>
            <pc:sldMk cId="2315276545" sldId="2147374663"/>
            <ac:grpSpMk id="23" creationId="{9FEFC2BD-46F5-EC73-6214-20EFD4A2E9E1}"/>
          </ac:grpSpMkLst>
        </pc:grpChg>
        <pc:grpChg chg="mod">
          <ac:chgData name="Allen Hsu" userId="60d91a9c-a42c-4cc8-ad01-70c31ac073b3" providerId="ADAL" clId="{0E5604C9-8F66-4412-BDC1-51A85545EE9F}" dt="2024-03-27T05:53:58.202" v="9007" actId="1076"/>
          <ac:grpSpMkLst>
            <pc:docMk/>
            <pc:sldMk cId="2315276545" sldId="2147374663"/>
            <ac:grpSpMk id="27" creationId="{28E25AE6-2B40-1091-59A1-C4FA38E517A0}"/>
          </ac:grpSpMkLst>
        </pc:grpChg>
        <pc:grpChg chg="mod">
          <ac:chgData name="Allen Hsu" userId="60d91a9c-a42c-4cc8-ad01-70c31ac073b3" providerId="ADAL" clId="{0E5604C9-8F66-4412-BDC1-51A85545EE9F}" dt="2024-03-27T05:58:27.227" v="9085" actId="165"/>
          <ac:grpSpMkLst>
            <pc:docMk/>
            <pc:sldMk cId="2315276545" sldId="2147374663"/>
            <ac:grpSpMk id="33" creationId="{02C5E2CE-7789-C83E-7962-3D1B76C8A51D}"/>
          </ac:grpSpMkLst>
        </pc:grpChg>
        <pc:grpChg chg="add del mod">
          <ac:chgData name="Allen Hsu" userId="60d91a9c-a42c-4cc8-ad01-70c31ac073b3" providerId="ADAL" clId="{0E5604C9-8F66-4412-BDC1-51A85545EE9F}" dt="2024-03-27T05:58:27.227" v="9085" actId="165"/>
          <ac:grpSpMkLst>
            <pc:docMk/>
            <pc:sldMk cId="2315276545" sldId="2147374663"/>
            <ac:grpSpMk id="47" creationId="{FA430602-59DF-2186-5DD1-7B06BDC2588A}"/>
          </ac:grpSpMkLst>
        </pc:grpChg>
        <pc:graphicFrameChg chg="mod modGraphic">
          <ac:chgData name="Allen Hsu" userId="60d91a9c-a42c-4cc8-ad01-70c31ac073b3" providerId="ADAL" clId="{0E5604C9-8F66-4412-BDC1-51A85545EE9F}" dt="2024-03-27T03:31:57.498" v="7987" actId="1076"/>
          <ac:graphicFrameMkLst>
            <pc:docMk/>
            <pc:sldMk cId="2315276545" sldId="2147374663"/>
            <ac:graphicFrameMk id="4" creationId="{92CE1F75-33D1-F490-5724-9DA288ED5ABC}"/>
          </ac:graphicFrameMkLst>
        </pc:graphicFrameChg>
        <pc:picChg chg="del">
          <ac:chgData name="Allen Hsu" userId="60d91a9c-a42c-4cc8-ad01-70c31ac073b3" providerId="ADAL" clId="{0E5604C9-8F66-4412-BDC1-51A85545EE9F}" dt="2024-03-27T05:52:24.414" v="8980" actId="478"/>
          <ac:picMkLst>
            <pc:docMk/>
            <pc:sldMk cId="2315276545" sldId="2147374663"/>
            <ac:picMk id="5" creationId="{7CB74E82-9351-FA06-E87D-582C4DEB156E}"/>
          </ac:picMkLst>
        </pc:picChg>
        <pc:picChg chg="del">
          <ac:chgData name="Allen Hsu" userId="60d91a9c-a42c-4cc8-ad01-70c31ac073b3" providerId="ADAL" clId="{0E5604C9-8F66-4412-BDC1-51A85545EE9F}" dt="2024-03-27T05:53:15.968" v="8995" actId="478"/>
          <ac:picMkLst>
            <pc:docMk/>
            <pc:sldMk cId="2315276545" sldId="2147374663"/>
            <ac:picMk id="7" creationId="{601A5564-26ED-8D54-9EBA-DE07D97F02D5}"/>
          </ac:picMkLst>
        </pc:picChg>
        <pc:picChg chg="mod">
          <ac:chgData name="Allen Hsu" userId="60d91a9c-a42c-4cc8-ad01-70c31ac073b3" providerId="ADAL" clId="{0E5604C9-8F66-4412-BDC1-51A85545EE9F}" dt="2024-03-27T05:53:58.202" v="9007" actId="1076"/>
          <ac:picMkLst>
            <pc:docMk/>
            <pc:sldMk cId="2315276545" sldId="2147374663"/>
            <ac:picMk id="9" creationId="{6EE3E553-A364-AD5A-BAC5-B913EB54C250}"/>
          </ac:picMkLst>
        </pc:picChg>
        <pc:picChg chg="mod">
          <ac:chgData name="Allen Hsu" userId="60d91a9c-a42c-4cc8-ad01-70c31ac073b3" providerId="ADAL" clId="{0E5604C9-8F66-4412-BDC1-51A85545EE9F}" dt="2024-03-27T05:53:58.202" v="9007" actId="1076"/>
          <ac:picMkLst>
            <pc:docMk/>
            <pc:sldMk cId="2315276545" sldId="2147374663"/>
            <ac:picMk id="11" creationId="{E1617BA2-E7FB-B3E8-A124-CF49A23790D2}"/>
          </ac:picMkLst>
        </pc:picChg>
        <pc:picChg chg="mod">
          <ac:chgData name="Allen Hsu" userId="60d91a9c-a42c-4cc8-ad01-70c31ac073b3" providerId="ADAL" clId="{0E5604C9-8F66-4412-BDC1-51A85545EE9F}" dt="2024-03-27T05:53:58.202" v="9007" actId="1076"/>
          <ac:picMkLst>
            <pc:docMk/>
            <pc:sldMk cId="2315276545" sldId="2147374663"/>
            <ac:picMk id="12" creationId="{5A09ED9E-84F4-CB8F-D194-1E10C8395DBD}"/>
          </ac:picMkLst>
        </pc:picChg>
        <pc:picChg chg="del">
          <ac:chgData name="Allen Hsu" userId="60d91a9c-a42c-4cc8-ad01-70c31ac073b3" providerId="ADAL" clId="{0E5604C9-8F66-4412-BDC1-51A85545EE9F}" dt="2024-03-27T05:53:14.453" v="8994" actId="478"/>
          <ac:picMkLst>
            <pc:docMk/>
            <pc:sldMk cId="2315276545" sldId="2147374663"/>
            <ac:picMk id="13" creationId="{FF5479A8-1B78-2B16-245F-B76E7D165457}"/>
          </ac:picMkLst>
        </pc:picChg>
        <pc:picChg chg="del">
          <ac:chgData name="Allen Hsu" userId="60d91a9c-a42c-4cc8-ad01-70c31ac073b3" providerId="ADAL" clId="{0E5604C9-8F66-4412-BDC1-51A85545EE9F}" dt="2024-03-27T05:52:24.414" v="8980" actId="478"/>
          <ac:picMkLst>
            <pc:docMk/>
            <pc:sldMk cId="2315276545" sldId="2147374663"/>
            <ac:picMk id="14" creationId="{CEDE7E41-C7E6-A488-325F-302853D7626E}"/>
          </ac:picMkLst>
        </pc:picChg>
        <pc:picChg chg="mod">
          <ac:chgData name="Allen Hsu" userId="60d91a9c-a42c-4cc8-ad01-70c31ac073b3" providerId="ADAL" clId="{0E5604C9-8F66-4412-BDC1-51A85545EE9F}" dt="2024-03-27T05:53:58.202" v="9007" actId="1076"/>
          <ac:picMkLst>
            <pc:docMk/>
            <pc:sldMk cId="2315276545" sldId="2147374663"/>
            <ac:picMk id="19" creationId="{142D4CAE-5555-1A27-7B1F-6F941FA50C10}"/>
          </ac:picMkLst>
        </pc:picChg>
        <pc:picChg chg="add mod ord">
          <ac:chgData name="Allen Hsu" userId="60d91a9c-a42c-4cc8-ad01-70c31ac073b3" providerId="ADAL" clId="{0E5604C9-8F66-4412-BDC1-51A85545EE9F}" dt="2024-03-27T05:53:58.202" v="9007" actId="1076"/>
          <ac:picMkLst>
            <pc:docMk/>
            <pc:sldMk cId="2315276545" sldId="2147374663"/>
            <ac:picMk id="20" creationId="{41BD550A-9ADE-81B6-755A-FBCB1363FDAB}"/>
          </ac:picMkLst>
        </pc:picChg>
        <pc:picChg chg="add mod ord">
          <ac:chgData name="Allen Hsu" userId="60d91a9c-a42c-4cc8-ad01-70c31ac073b3" providerId="ADAL" clId="{0E5604C9-8F66-4412-BDC1-51A85545EE9F}" dt="2024-03-27T05:53:58.202" v="9007" actId="1076"/>
          <ac:picMkLst>
            <pc:docMk/>
            <pc:sldMk cId="2315276545" sldId="2147374663"/>
            <ac:picMk id="21" creationId="{E5B1651A-27C7-F4D2-B8F3-C5D3C5D60F67}"/>
          </ac:picMkLst>
        </pc:picChg>
        <pc:picChg chg="mod ord topLvl">
          <ac:chgData name="Allen Hsu" userId="60d91a9c-a42c-4cc8-ad01-70c31ac073b3" providerId="ADAL" clId="{0E5604C9-8F66-4412-BDC1-51A85545EE9F}" dt="2024-03-27T05:58:27.227" v="9085" actId="165"/>
          <ac:picMkLst>
            <pc:docMk/>
            <pc:sldMk cId="2315276545" sldId="2147374663"/>
            <ac:picMk id="26" creationId="{2AC5AEF0-A1CD-21F0-268F-7464A56886E2}"/>
          </ac:picMkLst>
        </pc:picChg>
        <pc:picChg chg="mod">
          <ac:chgData name="Allen Hsu" userId="60d91a9c-a42c-4cc8-ad01-70c31ac073b3" providerId="ADAL" clId="{0E5604C9-8F66-4412-BDC1-51A85545EE9F}" dt="2024-03-27T05:58:27.227" v="9085" actId="165"/>
          <ac:picMkLst>
            <pc:docMk/>
            <pc:sldMk cId="2315276545" sldId="2147374663"/>
            <ac:picMk id="41" creationId="{2BC03672-B8B3-2686-CEC0-ADF1C2DB44DC}"/>
          </ac:picMkLst>
        </pc:picChg>
        <pc:picChg chg="add mod topLvl">
          <ac:chgData name="Allen Hsu" userId="60d91a9c-a42c-4cc8-ad01-70c31ac073b3" providerId="ADAL" clId="{0E5604C9-8F66-4412-BDC1-51A85545EE9F}" dt="2024-03-27T05:58:27.227" v="9085" actId="165"/>
          <ac:picMkLst>
            <pc:docMk/>
            <pc:sldMk cId="2315276545" sldId="2147374663"/>
            <ac:picMk id="44" creationId="{99EE8D8B-E40C-308F-4062-0391955273A3}"/>
          </ac:picMkLst>
        </pc:picChg>
        <pc:picChg chg="add mod topLvl">
          <ac:chgData name="Allen Hsu" userId="60d91a9c-a42c-4cc8-ad01-70c31ac073b3" providerId="ADAL" clId="{0E5604C9-8F66-4412-BDC1-51A85545EE9F}" dt="2024-03-27T05:58:27.227" v="9085" actId="165"/>
          <ac:picMkLst>
            <pc:docMk/>
            <pc:sldMk cId="2315276545" sldId="2147374663"/>
            <ac:picMk id="45" creationId="{F2017606-B876-7BC4-6A69-3D909A752963}"/>
          </ac:picMkLst>
        </pc:picChg>
        <pc:picChg chg="add mod topLvl">
          <ac:chgData name="Allen Hsu" userId="60d91a9c-a42c-4cc8-ad01-70c31ac073b3" providerId="ADAL" clId="{0E5604C9-8F66-4412-BDC1-51A85545EE9F}" dt="2024-03-27T05:58:27.227" v="9085" actId="165"/>
          <ac:picMkLst>
            <pc:docMk/>
            <pc:sldMk cId="2315276545" sldId="2147374663"/>
            <ac:picMk id="46" creationId="{0ECFC4CC-3ABE-C151-DC6C-D6F6EC4CC8F1}"/>
          </ac:picMkLst>
        </pc:picChg>
      </pc:sldChg>
      <pc:sldChg chg="addSp delSp modSp mod">
        <pc:chgData name="Allen Hsu" userId="60d91a9c-a42c-4cc8-ad01-70c31ac073b3" providerId="ADAL" clId="{0E5604C9-8F66-4412-BDC1-51A85545EE9F}" dt="2024-03-27T06:09:19.839" v="9156" actId="1036"/>
        <pc:sldMkLst>
          <pc:docMk/>
          <pc:sldMk cId="979881572" sldId="2147374664"/>
        </pc:sldMkLst>
        <pc:spChg chg="mod">
          <ac:chgData name="Allen Hsu" userId="60d91a9c-a42c-4cc8-ad01-70c31ac073b3" providerId="ADAL" clId="{0E5604C9-8F66-4412-BDC1-51A85545EE9F}" dt="2024-03-27T05:56:59.801" v="9062" actId="1076"/>
          <ac:spMkLst>
            <pc:docMk/>
            <pc:sldMk cId="979881572" sldId="2147374664"/>
            <ac:spMk id="6" creationId="{AD64271A-89EF-79D3-6DF0-9F1980F8B67E}"/>
          </ac:spMkLst>
        </pc:spChg>
        <pc:spChg chg="mod">
          <ac:chgData name="Allen Hsu" userId="60d91a9c-a42c-4cc8-ad01-70c31ac073b3" providerId="ADAL" clId="{0E5604C9-8F66-4412-BDC1-51A85545EE9F}" dt="2024-03-27T05:58:20.176" v="9084" actId="14100"/>
          <ac:spMkLst>
            <pc:docMk/>
            <pc:sldMk cId="979881572" sldId="2147374664"/>
            <ac:spMk id="8" creationId="{088A1C1B-DD25-1BC0-4469-A7291DDB70A8}"/>
          </ac:spMkLst>
        </pc:spChg>
        <pc:spChg chg="mod">
          <ac:chgData name="Allen Hsu" userId="60d91a9c-a42c-4cc8-ad01-70c31ac073b3" providerId="ADAL" clId="{0E5604C9-8F66-4412-BDC1-51A85545EE9F}" dt="2024-03-27T05:56:59.801" v="9062" actId="1076"/>
          <ac:spMkLst>
            <pc:docMk/>
            <pc:sldMk cId="979881572" sldId="2147374664"/>
            <ac:spMk id="10" creationId="{DE1BF3D3-08F6-9D16-690B-6FB6F8C912C0}"/>
          </ac:spMkLst>
        </pc:spChg>
        <pc:spChg chg="add mod">
          <ac:chgData name="Allen Hsu" userId="60d91a9c-a42c-4cc8-ad01-70c31ac073b3" providerId="ADAL" clId="{0E5604C9-8F66-4412-BDC1-51A85545EE9F}" dt="2024-03-27T03:33:52.731" v="8076" actId="20577"/>
          <ac:spMkLst>
            <pc:docMk/>
            <pc:sldMk cId="979881572" sldId="2147374664"/>
            <ac:spMk id="11" creationId="{E56A6ED2-24AF-B592-688D-3C25DE56B5B6}"/>
          </ac:spMkLst>
        </pc:spChg>
        <pc:spChg chg="mod">
          <ac:chgData name="Allen Hsu" userId="60d91a9c-a42c-4cc8-ad01-70c31ac073b3" providerId="ADAL" clId="{0E5604C9-8F66-4412-BDC1-51A85545EE9F}" dt="2024-03-27T05:58:30.641" v="9086"/>
          <ac:spMkLst>
            <pc:docMk/>
            <pc:sldMk cId="979881572" sldId="2147374664"/>
            <ac:spMk id="17" creationId="{C5694326-DB56-EC76-C7CA-E1FA50C9D842}"/>
          </ac:spMkLst>
        </pc:spChg>
        <pc:spChg chg="mod">
          <ac:chgData name="Allen Hsu" userId="60d91a9c-a42c-4cc8-ad01-70c31ac073b3" providerId="ADAL" clId="{0E5604C9-8F66-4412-BDC1-51A85545EE9F}" dt="2024-03-27T05:58:30.641" v="9086"/>
          <ac:spMkLst>
            <pc:docMk/>
            <pc:sldMk cId="979881572" sldId="2147374664"/>
            <ac:spMk id="18" creationId="{FAF212E1-634F-4B64-5AA0-E28DB765B8C5}"/>
          </ac:spMkLst>
        </pc:spChg>
        <pc:spChg chg="del">
          <ac:chgData name="Allen Hsu" userId="60d91a9c-a42c-4cc8-ad01-70c31ac073b3" providerId="ADAL" clId="{0E5604C9-8F66-4412-BDC1-51A85545EE9F}" dt="2024-03-27T05:56:53.408" v="9061" actId="478"/>
          <ac:spMkLst>
            <pc:docMk/>
            <pc:sldMk cId="979881572" sldId="2147374664"/>
            <ac:spMk id="21" creationId="{629761D3-1780-918F-3306-71976F18207D}"/>
          </ac:spMkLst>
        </pc:spChg>
        <pc:spChg chg="del">
          <ac:chgData name="Allen Hsu" userId="60d91a9c-a42c-4cc8-ad01-70c31ac073b3" providerId="ADAL" clId="{0E5604C9-8F66-4412-BDC1-51A85545EE9F}" dt="2024-03-27T05:56:53.408" v="9061" actId="478"/>
          <ac:spMkLst>
            <pc:docMk/>
            <pc:sldMk cId="979881572" sldId="2147374664"/>
            <ac:spMk id="23" creationId="{64F6F7AD-342F-B52C-A1A7-6C4C196111D7}"/>
          </ac:spMkLst>
        </pc:spChg>
        <pc:spChg chg="mod">
          <ac:chgData name="Allen Hsu" userId="60d91a9c-a42c-4cc8-ad01-70c31ac073b3" providerId="ADAL" clId="{0E5604C9-8F66-4412-BDC1-51A85545EE9F}" dt="2024-03-27T05:56:59.801" v="9062" actId="1076"/>
          <ac:spMkLst>
            <pc:docMk/>
            <pc:sldMk cId="979881572" sldId="2147374664"/>
            <ac:spMk id="25" creationId="{C6C30186-8E78-DCD7-CB4F-FF476F84967A}"/>
          </ac:spMkLst>
        </pc:spChg>
        <pc:spChg chg="mod">
          <ac:chgData name="Allen Hsu" userId="60d91a9c-a42c-4cc8-ad01-70c31ac073b3" providerId="ADAL" clId="{0E5604C9-8F66-4412-BDC1-51A85545EE9F}" dt="2024-03-27T05:58:54.093" v="9089"/>
          <ac:spMkLst>
            <pc:docMk/>
            <pc:sldMk cId="979881572" sldId="2147374664"/>
            <ac:spMk id="26" creationId="{4DB47FB8-B4E3-C65C-9B14-28C65B27AB70}"/>
          </ac:spMkLst>
        </pc:spChg>
        <pc:spChg chg="mod">
          <ac:chgData name="Allen Hsu" userId="60d91a9c-a42c-4cc8-ad01-70c31ac073b3" providerId="ADAL" clId="{0E5604C9-8F66-4412-BDC1-51A85545EE9F}" dt="2024-03-27T05:58:54.093" v="9089"/>
          <ac:spMkLst>
            <pc:docMk/>
            <pc:sldMk cId="979881572" sldId="2147374664"/>
            <ac:spMk id="27" creationId="{89C7C7A2-BE95-59F2-7F7C-27B2C8C7650C}"/>
          </ac:spMkLst>
        </pc:spChg>
        <pc:spChg chg="mod">
          <ac:chgData name="Allen Hsu" userId="60d91a9c-a42c-4cc8-ad01-70c31ac073b3" providerId="ADAL" clId="{0E5604C9-8F66-4412-BDC1-51A85545EE9F}" dt="2024-03-27T05:58:54.093" v="9089"/>
          <ac:spMkLst>
            <pc:docMk/>
            <pc:sldMk cId="979881572" sldId="2147374664"/>
            <ac:spMk id="28" creationId="{53340D76-5DC0-E102-F8C1-2FFD1AAFE2D1}"/>
          </ac:spMkLst>
        </pc:spChg>
        <pc:spChg chg="mod">
          <ac:chgData name="Allen Hsu" userId="60d91a9c-a42c-4cc8-ad01-70c31ac073b3" providerId="ADAL" clId="{0E5604C9-8F66-4412-BDC1-51A85545EE9F}" dt="2024-03-27T05:59:44.273" v="9103" actId="1076"/>
          <ac:spMkLst>
            <pc:docMk/>
            <pc:sldMk cId="979881572" sldId="2147374664"/>
            <ac:spMk id="30" creationId="{F762E5DB-48D8-CF77-0E20-66927A492948}"/>
          </ac:spMkLst>
        </pc:spChg>
        <pc:spChg chg="mod">
          <ac:chgData name="Allen Hsu" userId="60d91a9c-a42c-4cc8-ad01-70c31ac073b3" providerId="ADAL" clId="{0E5604C9-8F66-4412-BDC1-51A85545EE9F}" dt="2024-03-27T05:56:59.801" v="9062" actId="1076"/>
          <ac:spMkLst>
            <pc:docMk/>
            <pc:sldMk cId="979881572" sldId="2147374664"/>
            <ac:spMk id="31" creationId="{2B46323A-EE5A-C567-4FBD-652BA3254D21}"/>
          </ac:spMkLst>
        </pc:spChg>
        <pc:spChg chg="mod">
          <ac:chgData name="Allen Hsu" userId="60d91a9c-a42c-4cc8-ad01-70c31ac073b3" providerId="ADAL" clId="{0E5604C9-8F66-4412-BDC1-51A85545EE9F}" dt="2024-03-27T05:57:36.557" v="9072" actId="164"/>
          <ac:spMkLst>
            <pc:docMk/>
            <pc:sldMk cId="979881572" sldId="2147374664"/>
            <ac:spMk id="32" creationId="{4DF6D75A-00FB-AF9D-FDDB-3EE104CD8880}"/>
          </ac:spMkLst>
        </pc:spChg>
        <pc:spChg chg="mod">
          <ac:chgData name="Allen Hsu" userId="60d91a9c-a42c-4cc8-ad01-70c31ac073b3" providerId="ADAL" clId="{0E5604C9-8F66-4412-BDC1-51A85545EE9F}" dt="2024-03-27T05:59:30.379" v="9098" actId="164"/>
          <ac:spMkLst>
            <pc:docMk/>
            <pc:sldMk cId="979881572" sldId="2147374664"/>
            <ac:spMk id="33" creationId="{80CEC240-31BE-D872-657C-87DD5E40E089}"/>
          </ac:spMkLst>
        </pc:spChg>
        <pc:spChg chg="mod">
          <ac:chgData name="Allen Hsu" userId="60d91a9c-a42c-4cc8-ad01-70c31ac073b3" providerId="ADAL" clId="{0E5604C9-8F66-4412-BDC1-51A85545EE9F}" dt="2024-03-27T05:58:01.791" v="9080" actId="688"/>
          <ac:spMkLst>
            <pc:docMk/>
            <pc:sldMk cId="979881572" sldId="2147374664"/>
            <ac:spMk id="34" creationId="{055A2A04-C762-F57B-0984-2F0B114B20C9}"/>
          </ac:spMkLst>
        </pc:spChg>
        <pc:spChg chg="mod">
          <ac:chgData name="Allen Hsu" userId="60d91a9c-a42c-4cc8-ad01-70c31ac073b3" providerId="ADAL" clId="{0E5604C9-8F66-4412-BDC1-51A85545EE9F}" dt="2024-03-27T05:56:59.801" v="9062" actId="1076"/>
          <ac:spMkLst>
            <pc:docMk/>
            <pc:sldMk cId="979881572" sldId="2147374664"/>
            <ac:spMk id="35" creationId="{BAD6EC23-7555-3C46-AFB9-33BBB99E0796}"/>
          </ac:spMkLst>
        </pc:spChg>
        <pc:spChg chg="mod">
          <ac:chgData name="Allen Hsu" userId="60d91a9c-a42c-4cc8-ad01-70c31ac073b3" providerId="ADAL" clId="{0E5604C9-8F66-4412-BDC1-51A85545EE9F}" dt="2024-03-27T05:58:54.093" v="9089"/>
          <ac:spMkLst>
            <pc:docMk/>
            <pc:sldMk cId="979881572" sldId="2147374664"/>
            <ac:spMk id="39" creationId="{7A29A553-3D56-0A9A-CBED-761BB6513FE4}"/>
          </ac:spMkLst>
        </pc:spChg>
        <pc:spChg chg="mod">
          <ac:chgData name="Allen Hsu" userId="60d91a9c-a42c-4cc8-ad01-70c31ac073b3" providerId="ADAL" clId="{0E5604C9-8F66-4412-BDC1-51A85545EE9F}" dt="2024-03-27T05:58:54.093" v="9089"/>
          <ac:spMkLst>
            <pc:docMk/>
            <pc:sldMk cId="979881572" sldId="2147374664"/>
            <ac:spMk id="40" creationId="{1854DFDB-37C2-FB23-B14A-703D132D46A6}"/>
          </ac:spMkLst>
        </pc:spChg>
        <pc:spChg chg="mod">
          <ac:chgData name="Allen Hsu" userId="60d91a9c-a42c-4cc8-ad01-70c31ac073b3" providerId="ADAL" clId="{0E5604C9-8F66-4412-BDC1-51A85545EE9F}" dt="2024-03-27T05:58:54.093" v="9089"/>
          <ac:spMkLst>
            <pc:docMk/>
            <pc:sldMk cId="979881572" sldId="2147374664"/>
            <ac:spMk id="41" creationId="{5DEF0808-A7B3-AF7A-AEB7-044FA4C599B6}"/>
          </ac:spMkLst>
        </pc:spChg>
        <pc:spChg chg="mod">
          <ac:chgData name="Allen Hsu" userId="60d91a9c-a42c-4cc8-ad01-70c31ac073b3" providerId="ADAL" clId="{0E5604C9-8F66-4412-BDC1-51A85545EE9F}" dt="2024-03-27T05:58:54.093" v="9089"/>
          <ac:spMkLst>
            <pc:docMk/>
            <pc:sldMk cId="979881572" sldId="2147374664"/>
            <ac:spMk id="42" creationId="{C2AB26C7-D5CD-E75E-4868-D2A00B877240}"/>
          </ac:spMkLst>
        </pc:spChg>
        <pc:spChg chg="mod">
          <ac:chgData name="Allen Hsu" userId="60d91a9c-a42c-4cc8-ad01-70c31ac073b3" providerId="ADAL" clId="{0E5604C9-8F66-4412-BDC1-51A85545EE9F}" dt="2024-03-27T05:58:54.093" v="9089"/>
          <ac:spMkLst>
            <pc:docMk/>
            <pc:sldMk cId="979881572" sldId="2147374664"/>
            <ac:spMk id="44" creationId="{907D0105-934B-8D30-4B3A-1C39A1640EA0}"/>
          </ac:spMkLst>
        </pc:spChg>
        <pc:spChg chg="mod">
          <ac:chgData name="Allen Hsu" userId="60d91a9c-a42c-4cc8-ad01-70c31ac073b3" providerId="ADAL" clId="{0E5604C9-8F66-4412-BDC1-51A85545EE9F}" dt="2024-03-27T05:58:54.093" v="9089"/>
          <ac:spMkLst>
            <pc:docMk/>
            <pc:sldMk cId="979881572" sldId="2147374664"/>
            <ac:spMk id="45" creationId="{2716232C-62B2-C498-2BD4-1E83BDB99D6A}"/>
          </ac:spMkLst>
        </pc:spChg>
        <pc:grpChg chg="add mod">
          <ac:chgData name="Allen Hsu" userId="60d91a9c-a42c-4cc8-ad01-70c31ac073b3" providerId="ADAL" clId="{0E5604C9-8F66-4412-BDC1-51A85545EE9F}" dt="2024-03-27T05:57:45.697" v="9076" actId="1076"/>
          <ac:grpSpMkLst>
            <pc:docMk/>
            <pc:sldMk cId="979881572" sldId="2147374664"/>
            <ac:grpSpMk id="13" creationId="{F483FC15-20F8-F80E-B8F0-1567E80A7D07}"/>
          </ac:grpSpMkLst>
        </pc:grpChg>
        <pc:grpChg chg="add mod">
          <ac:chgData name="Allen Hsu" userId="60d91a9c-a42c-4cc8-ad01-70c31ac073b3" providerId="ADAL" clId="{0E5604C9-8F66-4412-BDC1-51A85545EE9F}" dt="2024-03-27T05:58:30.641" v="9086"/>
          <ac:grpSpMkLst>
            <pc:docMk/>
            <pc:sldMk cId="979881572" sldId="2147374664"/>
            <ac:grpSpMk id="16" creationId="{DB9C4353-47DE-F761-3D88-0881C86CDB78}"/>
          </ac:grpSpMkLst>
        </pc:grpChg>
        <pc:grpChg chg="add mod ord">
          <ac:chgData name="Allen Hsu" userId="60d91a9c-a42c-4cc8-ad01-70c31ac073b3" providerId="ADAL" clId="{0E5604C9-8F66-4412-BDC1-51A85545EE9F}" dt="2024-03-27T06:09:19.839" v="9156" actId="1036"/>
          <ac:grpSpMkLst>
            <pc:docMk/>
            <pc:sldMk cId="979881572" sldId="2147374664"/>
            <ac:grpSpMk id="19" creationId="{35406BF9-66B3-BDF7-DC9E-DC80F0DB56F3}"/>
          </ac:grpSpMkLst>
        </pc:grpChg>
        <pc:grpChg chg="mod">
          <ac:chgData name="Allen Hsu" userId="60d91a9c-a42c-4cc8-ad01-70c31ac073b3" providerId="ADAL" clId="{0E5604C9-8F66-4412-BDC1-51A85545EE9F}" dt="2024-03-27T05:58:54.093" v="9089"/>
          <ac:grpSpMkLst>
            <pc:docMk/>
            <pc:sldMk cId="979881572" sldId="2147374664"/>
            <ac:grpSpMk id="20" creationId="{DAC31CD9-B0F4-4122-4EB3-F230162F9552}"/>
          </ac:grpSpMkLst>
        </pc:grpChg>
        <pc:grpChg chg="add mod">
          <ac:chgData name="Allen Hsu" userId="60d91a9c-a42c-4cc8-ad01-70c31ac073b3" providerId="ADAL" clId="{0E5604C9-8F66-4412-BDC1-51A85545EE9F}" dt="2024-03-27T06:09:19.839" v="9156" actId="1036"/>
          <ac:grpSpMkLst>
            <pc:docMk/>
            <pc:sldMk cId="979881572" sldId="2147374664"/>
            <ac:grpSpMk id="52" creationId="{2ACE3EBC-7BFF-674E-5E1B-0793F714571E}"/>
          </ac:grpSpMkLst>
        </pc:grpChg>
        <pc:graphicFrameChg chg="mod modGraphic">
          <ac:chgData name="Allen Hsu" userId="60d91a9c-a42c-4cc8-ad01-70c31ac073b3" providerId="ADAL" clId="{0E5604C9-8F66-4412-BDC1-51A85545EE9F}" dt="2024-03-27T03:34:31.201" v="8093" actId="1076"/>
          <ac:graphicFrameMkLst>
            <pc:docMk/>
            <pc:sldMk cId="979881572" sldId="2147374664"/>
            <ac:graphicFrameMk id="4" creationId="{67E0D87B-0CE2-3A11-46B8-FDC3EA6D6E21}"/>
          </ac:graphicFrameMkLst>
        </pc:graphicFrameChg>
        <pc:picChg chg="del">
          <ac:chgData name="Allen Hsu" userId="60d91a9c-a42c-4cc8-ad01-70c31ac073b3" providerId="ADAL" clId="{0E5604C9-8F66-4412-BDC1-51A85545EE9F}" dt="2024-03-27T05:56:53.408" v="9061" actId="478"/>
          <ac:picMkLst>
            <pc:docMk/>
            <pc:sldMk cId="979881572" sldId="2147374664"/>
            <ac:picMk id="5" creationId="{15203126-5376-A39B-9957-F703C55E1FF4}"/>
          </ac:picMkLst>
        </pc:picChg>
        <pc:picChg chg="del">
          <ac:chgData name="Allen Hsu" userId="60d91a9c-a42c-4cc8-ad01-70c31ac073b3" providerId="ADAL" clId="{0E5604C9-8F66-4412-BDC1-51A85545EE9F}" dt="2024-03-27T05:56:53.408" v="9061" actId="478"/>
          <ac:picMkLst>
            <pc:docMk/>
            <pc:sldMk cId="979881572" sldId="2147374664"/>
            <ac:picMk id="7" creationId="{F705C5F0-F3B0-3B33-B7A5-67C2403D2541}"/>
          </ac:picMkLst>
        </pc:picChg>
        <pc:picChg chg="mod">
          <ac:chgData name="Allen Hsu" userId="60d91a9c-a42c-4cc8-ad01-70c31ac073b3" providerId="ADAL" clId="{0E5604C9-8F66-4412-BDC1-51A85545EE9F}" dt="2024-03-27T05:56:59.801" v="9062" actId="1076"/>
          <ac:picMkLst>
            <pc:docMk/>
            <pc:sldMk cId="979881572" sldId="2147374664"/>
            <ac:picMk id="9" creationId="{2F999973-BF4E-184A-426F-8E9B9EB5C2F6}"/>
          </ac:picMkLst>
        </pc:picChg>
        <pc:picChg chg="add mod ord">
          <ac:chgData name="Allen Hsu" userId="60d91a9c-a42c-4cc8-ad01-70c31ac073b3" providerId="ADAL" clId="{0E5604C9-8F66-4412-BDC1-51A85545EE9F}" dt="2024-03-27T05:57:41.865" v="9075" actId="1076"/>
          <ac:picMkLst>
            <pc:docMk/>
            <pc:sldMk cId="979881572" sldId="2147374664"/>
            <ac:picMk id="12" creationId="{8A037B0D-1EAF-BBD4-B965-5EA65FF0B885}"/>
          </ac:picMkLst>
        </pc:picChg>
        <pc:picChg chg="add mod">
          <ac:chgData name="Allen Hsu" userId="60d91a9c-a42c-4cc8-ad01-70c31ac073b3" providerId="ADAL" clId="{0E5604C9-8F66-4412-BDC1-51A85545EE9F}" dt="2024-03-27T05:57:49.685" v="9077" actId="571"/>
          <ac:picMkLst>
            <pc:docMk/>
            <pc:sldMk cId="979881572" sldId="2147374664"/>
            <ac:picMk id="14" creationId="{59FD70EE-61BE-08A7-7BA5-02E99985C04A}"/>
          </ac:picMkLst>
        </pc:picChg>
        <pc:picChg chg="add del mod ord">
          <ac:chgData name="Allen Hsu" userId="60d91a9c-a42c-4cc8-ad01-70c31ac073b3" providerId="ADAL" clId="{0E5604C9-8F66-4412-BDC1-51A85545EE9F}" dt="2024-03-27T05:58:53.685" v="9088" actId="478"/>
          <ac:picMkLst>
            <pc:docMk/>
            <pc:sldMk cId="979881572" sldId="2147374664"/>
            <ac:picMk id="15" creationId="{344B6F7C-9688-B168-6F32-4F2A25EA3821}"/>
          </ac:picMkLst>
        </pc:picChg>
        <pc:picChg chg="del">
          <ac:chgData name="Allen Hsu" userId="60d91a9c-a42c-4cc8-ad01-70c31ac073b3" providerId="ADAL" clId="{0E5604C9-8F66-4412-BDC1-51A85545EE9F}" dt="2024-03-27T05:56:53.408" v="9061" actId="478"/>
          <ac:picMkLst>
            <pc:docMk/>
            <pc:sldMk cId="979881572" sldId="2147374664"/>
            <ac:picMk id="22" creationId="{66F8E621-0848-C216-903D-1BF3A92F2C4B}"/>
          </ac:picMkLst>
        </pc:picChg>
        <pc:picChg chg="del">
          <ac:chgData name="Allen Hsu" userId="60d91a9c-a42c-4cc8-ad01-70c31ac073b3" providerId="ADAL" clId="{0E5604C9-8F66-4412-BDC1-51A85545EE9F}" dt="2024-03-27T05:56:53.408" v="9061" actId="478"/>
          <ac:picMkLst>
            <pc:docMk/>
            <pc:sldMk cId="979881572" sldId="2147374664"/>
            <ac:picMk id="24" creationId="{BF441DC7-3C94-85B5-E681-A73253D78B4F}"/>
          </ac:picMkLst>
        </pc:picChg>
        <pc:picChg chg="mod">
          <ac:chgData name="Allen Hsu" userId="60d91a9c-a42c-4cc8-ad01-70c31ac073b3" providerId="ADAL" clId="{0E5604C9-8F66-4412-BDC1-51A85545EE9F}" dt="2024-03-27T05:56:59.801" v="9062" actId="1076"/>
          <ac:picMkLst>
            <pc:docMk/>
            <pc:sldMk cId="979881572" sldId="2147374664"/>
            <ac:picMk id="29" creationId="{5D6F4034-91A1-936A-03CC-462318D00D13}"/>
          </ac:picMkLst>
        </pc:picChg>
        <pc:picChg chg="mod">
          <ac:chgData name="Allen Hsu" userId="60d91a9c-a42c-4cc8-ad01-70c31ac073b3" providerId="ADAL" clId="{0E5604C9-8F66-4412-BDC1-51A85545EE9F}" dt="2024-03-27T05:56:59.801" v="9062" actId="1076"/>
          <ac:picMkLst>
            <pc:docMk/>
            <pc:sldMk cId="979881572" sldId="2147374664"/>
            <ac:picMk id="36" creationId="{9862D9F7-6328-FFA5-B88D-9D9E1028C9E2}"/>
          </ac:picMkLst>
        </pc:picChg>
        <pc:picChg chg="mod">
          <ac:chgData name="Allen Hsu" userId="60d91a9c-a42c-4cc8-ad01-70c31ac073b3" providerId="ADAL" clId="{0E5604C9-8F66-4412-BDC1-51A85545EE9F}" dt="2024-03-27T05:57:22.472" v="9069" actId="1076"/>
          <ac:picMkLst>
            <pc:docMk/>
            <pc:sldMk cId="979881572" sldId="2147374664"/>
            <ac:picMk id="37" creationId="{F3CCAED4-B9E9-17AD-BC6E-EC860C351558}"/>
          </ac:picMkLst>
        </pc:picChg>
        <pc:picChg chg="mod">
          <ac:chgData name="Allen Hsu" userId="60d91a9c-a42c-4cc8-ad01-70c31ac073b3" providerId="ADAL" clId="{0E5604C9-8F66-4412-BDC1-51A85545EE9F}" dt="2024-03-27T06:09:19.839" v="9156" actId="1036"/>
          <ac:picMkLst>
            <pc:docMk/>
            <pc:sldMk cId="979881572" sldId="2147374664"/>
            <ac:picMk id="38" creationId="{00D9E860-8925-5F9E-E1D5-9D322ED841D8}"/>
          </ac:picMkLst>
        </pc:picChg>
        <pc:picChg chg="mod">
          <ac:chgData name="Allen Hsu" userId="60d91a9c-a42c-4cc8-ad01-70c31ac073b3" providerId="ADAL" clId="{0E5604C9-8F66-4412-BDC1-51A85545EE9F}" dt="2024-03-27T05:58:54.093" v="9089"/>
          <ac:picMkLst>
            <pc:docMk/>
            <pc:sldMk cId="979881572" sldId="2147374664"/>
            <ac:picMk id="43" creationId="{9F134388-107C-6AE2-92EF-0C59E39A50CD}"/>
          </ac:picMkLst>
        </pc:picChg>
        <pc:picChg chg="add mod">
          <ac:chgData name="Allen Hsu" userId="60d91a9c-a42c-4cc8-ad01-70c31ac073b3" providerId="ADAL" clId="{0E5604C9-8F66-4412-BDC1-51A85545EE9F}" dt="2024-03-27T05:59:11.817" v="9093"/>
          <ac:picMkLst>
            <pc:docMk/>
            <pc:sldMk cId="979881572" sldId="2147374664"/>
            <ac:picMk id="46" creationId="{CD0D083F-417D-A7A1-85A4-504F582A0A26}"/>
          </ac:picMkLst>
        </pc:picChg>
        <pc:picChg chg="add mod">
          <ac:chgData name="Allen Hsu" userId="60d91a9c-a42c-4cc8-ad01-70c31ac073b3" providerId="ADAL" clId="{0E5604C9-8F66-4412-BDC1-51A85545EE9F}" dt="2024-03-27T05:59:11.817" v="9093"/>
          <ac:picMkLst>
            <pc:docMk/>
            <pc:sldMk cId="979881572" sldId="2147374664"/>
            <ac:picMk id="47" creationId="{84849DFC-10AC-DDCF-78E1-ACC0A9D3E640}"/>
          </ac:picMkLst>
        </pc:picChg>
        <pc:picChg chg="add mod">
          <ac:chgData name="Allen Hsu" userId="60d91a9c-a42c-4cc8-ad01-70c31ac073b3" providerId="ADAL" clId="{0E5604C9-8F66-4412-BDC1-51A85545EE9F}" dt="2024-03-27T05:59:11.817" v="9093"/>
          <ac:picMkLst>
            <pc:docMk/>
            <pc:sldMk cId="979881572" sldId="2147374664"/>
            <ac:picMk id="48" creationId="{6C6277FB-7CDA-9C14-E3C5-CEE84BF8110B}"/>
          </ac:picMkLst>
        </pc:picChg>
        <pc:picChg chg="add mod">
          <ac:chgData name="Allen Hsu" userId="60d91a9c-a42c-4cc8-ad01-70c31ac073b3" providerId="ADAL" clId="{0E5604C9-8F66-4412-BDC1-51A85545EE9F}" dt="2024-03-27T06:09:19.839" v="9156" actId="1036"/>
          <ac:picMkLst>
            <pc:docMk/>
            <pc:sldMk cId="979881572" sldId="2147374664"/>
            <ac:picMk id="49" creationId="{B522A3F6-BEEF-4CEB-532D-E2FE21E9ADA2}"/>
          </ac:picMkLst>
        </pc:picChg>
        <pc:picChg chg="add mod">
          <ac:chgData name="Allen Hsu" userId="60d91a9c-a42c-4cc8-ad01-70c31ac073b3" providerId="ADAL" clId="{0E5604C9-8F66-4412-BDC1-51A85545EE9F}" dt="2024-03-27T06:09:19.839" v="9156" actId="1036"/>
          <ac:picMkLst>
            <pc:docMk/>
            <pc:sldMk cId="979881572" sldId="2147374664"/>
            <ac:picMk id="50" creationId="{532DB0F2-B176-3D7C-AAC9-03BAFFA8EAC9}"/>
          </ac:picMkLst>
        </pc:picChg>
        <pc:picChg chg="add mod">
          <ac:chgData name="Allen Hsu" userId="60d91a9c-a42c-4cc8-ad01-70c31ac073b3" providerId="ADAL" clId="{0E5604C9-8F66-4412-BDC1-51A85545EE9F}" dt="2024-03-27T06:09:19.839" v="9156" actId="1036"/>
          <ac:picMkLst>
            <pc:docMk/>
            <pc:sldMk cId="979881572" sldId="2147374664"/>
            <ac:picMk id="51" creationId="{A3C613A0-30D7-0122-27F4-F0717DA3D8D7}"/>
          </ac:picMkLst>
        </pc:picChg>
      </pc:sldChg>
      <pc:sldChg chg="modSp mod">
        <pc:chgData name="Allen Hsu" userId="60d91a9c-a42c-4cc8-ad01-70c31ac073b3" providerId="ADAL" clId="{0E5604C9-8F66-4412-BDC1-51A85545EE9F}" dt="2024-03-26T03:48:39.880" v="1842" actId="20577"/>
        <pc:sldMkLst>
          <pc:docMk/>
          <pc:sldMk cId="846419289" sldId="2147374665"/>
        </pc:sldMkLst>
        <pc:spChg chg="mod">
          <ac:chgData name="Allen Hsu" userId="60d91a9c-a42c-4cc8-ad01-70c31ac073b3" providerId="ADAL" clId="{0E5604C9-8F66-4412-BDC1-51A85545EE9F}" dt="2024-03-26T03:48:39.880" v="1842" actId="20577"/>
          <ac:spMkLst>
            <pc:docMk/>
            <pc:sldMk cId="846419289" sldId="2147374665"/>
            <ac:spMk id="2" creationId="{0E348573-BD37-4B6E-C3E3-8F36F6E7B816}"/>
          </ac:spMkLst>
        </pc:spChg>
      </pc:sldChg>
      <pc:sldChg chg="del">
        <pc:chgData name="Allen Hsu" userId="60d91a9c-a42c-4cc8-ad01-70c31ac073b3" providerId="ADAL" clId="{0E5604C9-8F66-4412-BDC1-51A85545EE9F}" dt="2024-03-27T05:40:03.622" v="8768" actId="2696"/>
        <pc:sldMkLst>
          <pc:docMk/>
          <pc:sldMk cId="54801971" sldId="2147374670"/>
        </pc:sldMkLst>
      </pc:sldChg>
      <pc:sldChg chg="add">
        <pc:chgData name="Allen Hsu" userId="60d91a9c-a42c-4cc8-ad01-70c31ac073b3" providerId="ADAL" clId="{0E5604C9-8F66-4412-BDC1-51A85545EE9F}" dt="2024-03-27T05:40:14.303" v="8769"/>
        <pc:sldMkLst>
          <pc:docMk/>
          <pc:sldMk cId="2069887406" sldId="2147374670"/>
        </pc:sldMkLst>
      </pc:sldChg>
      <pc:sldChg chg="modSp mod">
        <pc:chgData name="Allen Hsu" userId="60d91a9c-a42c-4cc8-ad01-70c31ac073b3" providerId="ADAL" clId="{0E5604C9-8F66-4412-BDC1-51A85545EE9F}" dt="2024-03-27T01:23:54.352" v="4924" actId="20577"/>
        <pc:sldMkLst>
          <pc:docMk/>
          <pc:sldMk cId="3775592811" sldId="2147374674"/>
        </pc:sldMkLst>
        <pc:spChg chg="mod">
          <ac:chgData name="Allen Hsu" userId="60d91a9c-a42c-4cc8-ad01-70c31ac073b3" providerId="ADAL" clId="{0E5604C9-8F66-4412-BDC1-51A85545EE9F}" dt="2024-03-27T01:23:54.352" v="4924" actId="20577"/>
          <ac:spMkLst>
            <pc:docMk/>
            <pc:sldMk cId="3775592811" sldId="2147374674"/>
            <ac:spMk id="4" creationId="{21B1A48B-FBC8-2856-7E92-D6B52F2D66EE}"/>
          </ac:spMkLst>
        </pc:spChg>
      </pc:sldChg>
      <pc:sldChg chg="addSp delSp modSp mod">
        <pc:chgData name="Allen Hsu" userId="60d91a9c-a42c-4cc8-ad01-70c31ac073b3" providerId="ADAL" clId="{0E5604C9-8F66-4412-BDC1-51A85545EE9F}" dt="2024-03-29T08:51:27.436" v="9185" actId="15"/>
        <pc:sldMkLst>
          <pc:docMk/>
          <pc:sldMk cId="992643593" sldId="2147374675"/>
        </pc:sldMkLst>
        <pc:spChg chg="add mod">
          <ac:chgData name="Allen Hsu" userId="60d91a9c-a42c-4cc8-ad01-70c31ac073b3" providerId="ADAL" clId="{0E5604C9-8F66-4412-BDC1-51A85545EE9F}" dt="2024-03-27T01:44:36.706" v="5431"/>
          <ac:spMkLst>
            <pc:docMk/>
            <pc:sldMk cId="992643593" sldId="2147374675"/>
            <ac:spMk id="4" creationId="{A08DDE91-80FE-550F-5FF8-90377957C361}"/>
          </ac:spMkLst>
        </pc:spChg>
        <pc:spChg chg="mod">
          <ac:chgData name="Allen Hsu" userId="60d91a9c-a42c-4cc8-ad01-70c31ac073b3" providerId="ADAL" clId="{0E5604C9-8F66-4412-BDC1-51A85545EE9F}" dt="2024-03-27T02:32:41.092" v="6672" actId="20577"/>
          <ac:spMkLst>
            <pc:docMk/>
            <pc:sldMk cId="992643593" sldId="2147374675"/>
            <ac:spMk id="6" creationId="{EC6439AC-552C-8527-D4D7-B698D76EF3A3}"/>
          </ac:spMkLst>
        </pc:spChg>
        <pc:spChg chg="add mod">
          <ac:chgData name="Allen Hsu" userId="60d91a9c-a42c-4cc8-ad01-70c31ac073b3" providerId="ADAL" clId="{0E5604C9-8F66-4412-BDC1-51A85545EE9F}" dt="2024-03-27T01:44:36.706" v="5431"/>
          <ac:spMkLst>
            <pc:docMk/>
            <pc:sldMk cId="992643593" sldId="2147374675"/>
            <ac:spMk id="7" creationId="{EA5547C9-4B99-07DE-F365-66C996C588AE}"/>
          </ac:spMkLst>
        </pc:spChg>
        <pc:spChg chg="mod ord">
          <ac:chgData name="Allen Hsu" userId="60d91a9c-a42c-4cc8-ad01-70c31ac073b3" providerId="ADAL" clId="{0E5604C9-8F66-4412-BDC1-51A85545EE9F}" dt="2024-03-27T02:32:48.540" v="6673" actId="6549"/>
          <ac:spMkLst>
            <pc:docMk/>
            <pc:sldMk cId="992643593" sldId="2147374675"/>
            <ac:spMk id="8" creationId="{21323C5D-3A1D-1268-7458-B1D82F2E1ECF}"/>
          </ac:spMkLst>
        </pc:spChg>
        <pc:spChg chg="del">
          <ac:chgData name="Allen Hsu" userId="60d91a9c-a42c-4cc8-ad01-70c31ac073b3" providerId="ADAL" clId="{0E5604C9-8F66-4412-BDC1-51A85545EE9F}" dt="2024-03-27T01:44:31.308" v="5430" actId="478"/>
          <ac:spMkLst>
            <pc:docMk/>
            <pc:sldMk cId="992643593" sldId="2147374675"/>
            <ac:spMk id="18" creationId="{F01AE962-1CD0-6A0A-AD60-5E579D669E6D}"/>
          </ac:spMkLst>
        </pc:spChg>
        <pc:spChg chg="mod">
          <ac:chgData name="Allen Hsu" userId="60d91a9c-a42c-4cc8-ad01-70c31ac073b3" providerId="ADAL" clId="{0E5604C9-8F66-4412-BDC1-51A85545EE9F}" dt="2024-03-27T01:44:24.970" v="5429" actId="404"/>
          <ac:spMkLst>
            <pc:docMk/>
            <pc:sldMk cId="992643593" sldId="2147374675"/>
            <ac:spMk id="22" creationId="{26F78030-F88A-37E3-AEB0-3B6A7CA527E4}"/>
          </ac:spMkLst>
        </pc:spChg>
        <pc:spChg chg="mod">
          <ac:chgData name="Allen Hsu" userId="60d91a9c-a42c-4cc8-ad01-70c31ac073b3" providerId="ADAL" clId="{0E5604C9-8F66-4412-BDC1-51A85545EE9F}" dt="2024-03-29T08:51:27.436" v="9185" actId="15"/>
          <ac:spMkLst>
            <pc:docMk/>
            <pc:sldMk cId="992643593" sldId="2147374675"/>
            <ac:spMk id="24" creationId="{A432D939-6569-8171-7984-F62036C9DC66}"/>
          </ac:spMkLst>
        </pc:spChg>
        <pc:spChg chg="mod">
          <ac:chgData name="Allen Hsu" userId="60d91a9c-a42c-4cc8-ad01-70c31ac073b3" providerId="ADAL" clId="{0E5604C9-8F66-4412-BDC1-51A85545EE9F}" dt="2024-03-27T01:44:06.076" v="5425" actId="1076"/>
          <ac:spMkLst>
            <pc:docMk/>
            <pc:sldMk cId="992643593" sldId="2147374675"/>
            <ac:spMk id="26" creationId="{6EC9138F-628F-A4D2-DBCC-AB8A6E421D62}"/>
          </ac:spMkLst>
        </pc:spChg>
        <pc:spChg chg="del">
          <ac:chgData name="Allen Hsu" userId="60d91a9c-a42c-4cc8-ad01-70c31ac073b3" providerId="ADAL" clId="{0E5604C9-8F66-4412-BDC1-51A85545EE9F}" dt="2024-03-27T01:44:44.572" v="5433" actId="478"/>
          <ac:spMkLst>
            <pc:docMk/>
            <pc:sldMk cId="992643593" sldId="2147374675"/>
            <ac:spMk id="29" creationId="{7C478FEE-420E-5FDC-26DF-7453FBE265BB}"/>
          </ac:spMkLst>
        </pc:spChg>
        <pc:spChg chg="del">
          <ac:chgData name="Allen Hsu" userId="60d91a9c-a42c-4cc8-ad01-70c31ac073b3" providerId="ADAL" clId="{0E5604C9-8F66-4412-BDC1-51A85545EE9F}" dt="2024-03-27T01:44:40.923" v="5432" actId="478"/>
          <ac:spMkLst>
            <pc:docMk/>
            <pc:sldMk cId="992643593" sldId="2147374675"/>
            <ac:spMk id="30" creationId="{229165DF-46BC-BD19-8540-5527E9D8A1F3}"/>
          </ac:spMkLst>
        </pc:spChg>
        <pc:spChg chg="del">
          <ac:chgData name="Allen Hsu" userId="60d91a9c-a42c-4cc8-ad01-70c31ac073b3" providerId="ADAL" clId="{0E5604C9-8F66-4412-BDC1-51A85545EE9F}" dt="2024-03-27T01:44:31.308" v="5430" actId="478"/>
          <ac:spMkLst>
            <pc:docMk/>
            <pc:sldMk cId="992643593" sldId="2147374675"/>
            <ac:spMk id="31" creationId="{9BA0DA69-91EC-342F-3C04-2E276B52CC62}"/>
          </ac:spMkLst>
        </pc:spChg>
        <pc:graphicFrameChg chg="add mod modGraphic">
          <ac:chgData name="Allen Hsu" userId="60d91a9c-a42c-4cc8-ad01-70c31ac073b3" providerId="ADAL" clId="{0E5604C9-8F66-4412-BDC1-51A85545EE9F}" dt="2024-03-27T03:49:27.965" v="8290" actId="20577"/>
          <ac:graphicFrameMkLst>
            <pc:docMk/>
            <pc:sldMk cId="992643593" sldId="2147374675"/>
            <ac:graphicFrameMk id="9" creationId="{1C51F891-D77F-3D69-7A76-7DAAB53EC8BE}"/>
          </ac:graphicFrameMkLst>
        </pc:graphicFrameChg>
        <pc:picChg chg="mod modCrop">
          <ac:chgData name="Allen Hsu" userId="60d91a9c-a42c-4cc8-ad01-70c31ac073b3" providerId="ADAL" clId="{0E5604C9-8F66-4412-BDC1-51A85545EE9F}" dt="2024-03-27T02:32:22.244" v="6662" actId="1076"/>
          <ac:picMkLst>
            <pc:docMk/>
            <pc:sldMk cId="992643593" sldId="2147374675"/>
            <ac:picMk id="5" creationId="{CBD40EB8-FA21-DF5F-33E9-A5976D4E60D3}"/>
          </ac:picMkLst>
        </pc:picChg>
        <pc:picChg chg="add mod">
          <ac:chgData name="Allen Hsu" userId="60d91a9c-a42c-4cc8-ad01-70c31ac073b3" providerId="ADAL" clId="{0E5604C9-8F66-4412-BDC1-51A85545EE9F}" dt="2024-03-27T01:56:57.008" v="5834" actId="1076"/>
          <ac:picMkLst>
            <pc:docMk/>
            <pc:sldMk cId="992643593" sldId="2147374675"/>
            <ac:picMk id="14" creationId="{4F16BE44-74A5-EBD3-9DC6-4290B38220F8}"/>
          </ac:picMkLst>
        </pc:picChg>
        <pc:picChg chg="add mod modCrop">
          <ac:chgData name="Allen Hsu" userId="60d91a9c-a42c-4cc8-ad01-70c31ac073b3" providerId="ADAL" clId="{0E5604C9-8F66-4412-BDC1-51A85545EE9F}" dt="2024-03-27T01:56:52.454" v="5832" actId="1076"/>
          <ac:picMkLst>
            <pc:docMk/>
            <pc:sldMk cId="992643593" sldId="2147374675"/>
            <ac:picMk id="16" creationId="{8877DF99-6D0A-4EDD-887D-20E674309A40}"/>
          </ac:picMkLst>
        </pc:picChg>
        <pc:picChg chg="add mod">
          <ac:chgData name="Allen Hsu" userId="60d91a9c-a42c-4cc8-ad01-70c31ac073b3" providerId="ADAL" clId="{0E5604C9-8F66-4412-BDC1-51A85545EE9F}" dt="2024-03-27T02:32:30.809" v="6663" actId="1076"/>
          <ac:picMkLst>
            <pc:docMk/>
            <pc:sldMk cId="992643593" sldId="2147374675"/>
            <ac:picMk id="19" creationId="{9D59B428-4684-163A-0EBE-BCCE349F3890}"/>
          </ac:picMkLst>
        </pc:picChg>
        <pc:picChg chg="mod">
          <ac:chgData name="Allen Hsu" userId="60d91a9c-a42c-4cc8-ad01-70c31ac073b3" providerId="ADAL" clId="{0E5604C9-8F66-4412-BDC1-51A85545EE9F}" dt="2024-03-27T01:44:12.241" v="5426" actId="14100"/>
          <ac:picMkLst>
            <pc:docMk/>
            <pc:sldMk cId="992643593" sldId="2147374675"/>
            <ac:picMk id="25" creationId="{FA3F57B3-E1F4-FD82-8DB4-9C5F5AA04741}"/>
          </ac:picMkLst>
        </pc:picChg>
        <pc:picChg chg="mod">
          <ac:chgData name="Allen Hsu" userId="60d91a9c-a42c-4cc8-ad01-70c31ac073b3" providerId="ADAL" clId="{0E5604C9-8F66-4412-BDC1-51A85545EE9F}" dt="2024-03-27T01:44:12.241" v="5426" actId="14100"/>
          <ac:picMkLst>
            <pc:docMk/>
            <pc:sldMk cId="992643593" sldId="2147374675"/>
            <ac:picMk id="28" creationId="{F5101052-8817-A70B-CB91-CDDB49F038C9}"/>
          </ac:picMkLst>
        </pc:picChg>
      </pc:sldChg>
      <pc:sldChg chg="addSp delSp modSp mod">
        <pc:chgData name="Allen Hsu" userId="60d91a9c-a42c-4cc8-ad01-70c31ac073b3" providerId="ADAL" clId="{0E5604C9-8F66-4412-BDC1-51A85545EE9F}" dt="2024-03-27T03:48:34.792" v="8243" actId="20577"/>
        <pc:sldMkLst>
          <pc:docMk/>
          <pc:sldMk cId="4035535062" sldId="2147374676"/>
        </pc:sldMkLst>
        <pc:spChg chg="add del mod">
          <ac:chgData name="Allen Hsu" userId="60d91a9c-a42c-4cc8-ad01-70c31ac073b3" providerId="ADAL" clId="{0E5604C9-8F66-4412-BDC1-51A85545EE9F}" dt="2024-03-27T01:35:51.327" v="5213" actId="478"/>
          <ac:spMkLst>
            <pc:docMk/>
            <pc:sldMk cId="4035535062" sldId="2147374676"/>
            <ac:spMk id="4" creationId="{256B12DF-523C-D810-EF8B-EE5E583055E3}"/>
          </ac:spMkLst>
        </pc:spChg>
        <pc:spChg chg="mod">
          <ac:chgData name="Allen Hsu" userId="60d91a9c-a42c-4cc8-ad01-70c31ac073b3" providerId="ADAL" clId="{0E5604C9-8F66-4412-BDC1-51A85545EE9F}" dt="2024-03-27T01:31:24.395" v="5016" actId="20577"/>
          <ac:spMkLst>
            <pc:docMk/>
            <pc:sldMk cId="4035535062" sldId="2147374676"/>
            <ac:spMk id="6" creationId="{F69AB9C8-7460-48D8-EFBC-0371C98A0411}"/>
          </ac:spMkLst>
        </pc:spChg>
        <pc:spChg chg="mod">
          <ac:chgData name="Allen Hsu" userId="60d91a9c-a42c-4cc8-ad01-70c31ac073b3" providerId="ADAL" clId="{0E5604C9-8F66-4412-BDC1-51A85545EE9F}" dt="2024-03-27T02:29:21.594" v="6644" actId="1076"/>
          <ac:spMkLst>
            <pc:docMk/>
            <pc:sldMk cId="4035535062" sldId="2147374676"/>
            <ac:spMk id="8" creationId="{682355AC-A7BA-362B-7AFB-D6996C5FD474}"/>
          </ac:spMkLst>
        </pc:spChg>
        <pc:spChg chg="del mod">
          <ac:chgData name="Allen Hsu" userId="60d91a9c-a42c-4cc8-ad01-70c31ac073b3" providerId="ADAL" clId="{0E5604C9-8F66-4412-BDC1-51A85545EE9F}" dt="2024-03-27T01:30:11.244" v="4990" actId="478"/>
          <ac:spMkLst>
            <pc:docMk/>
            <pc:sldMk cId="4035535062" sldId="2147374676"/>
            <ac:spMk id="10" creationId="{DED84911-27DB-F24A-E3F3-CAC4A5C87585}"/>
          </ac:spMkLst>
        </pc:spChg>
        <pc:spChg chg="add del mod">
          <ac:chgData name="Allen Hsu" userId="60d91a9c-a42c-4cc8-ad01-70c31ac073b3" providerId="ADAL" clId="{0E5604C9-8F66-4412-BDC1-51A85545EE9F}" dt="2024-03-27T01:35:53.992" v="5216" actId="478"/>
          <ac:spMkLst>
            <pc:docMk/>
            <pc:sldMk cId="4035535062" sldId="2147374676"/>
            <ac:spMk id="12" creationId="{BB07B0E7-BC99-EED6-5530-3229DC957B92}"/>
          </ac:spMkLst>
        </pc:spChg>
        <pc:spChg chg="add del mod">
          <ac:chgData name="Allen Hsu" userId="60d91a9c-a42c-4cc8-ad01-70c31ac073b3" providerId="ADAL" clId="{0E5604C9-8F66-4412-BDC1-51A85545EE9F}" dt="2024-03-27T01:35:51.327" v="5215"/>
          <ac:spMkLst>
            <pc:docMk/>
            <pc:sldMk cId="4035535062" sldId="2147374676"/>
            <ac:spMk id="13" creationId="{7CA7CCAF-D706-A8F7-9237-0C88F0B484BD}"/>
          </ac:spMkLst>
        </pc:spChg>
        <pc:spChg chg="mod">
          <ac:chgData name="Allen Hsu" userId="60d91a9c-a42c-4cc8-ad01-70c31ac073b3" providerId="ADAL" clId="{0E5604C9-8F66-4412-BDC1-51A85545EE9F}" dt="2024-03-27T01:32:43.102" v="5081" actId="1076"/>
          <ac:spMkLst>
            <pc:docMk/>
            <pc:sldMk cId="4035535062" sldId="2147374676"/>
            <ac:spMk id="18" creationId="{E2FD68AB-1A90-EF29-3A52-047AD146BE7A}"/>
          </ac:spMkLst>
        </pc:spChg>
        <pc:spChg chg="mod">
          <ac:chgData name="Allen Hsu" userId="60d91a9c-a42c-4cc8-ad01-70c31ac073b3" providerId="ADAL" clId="{0E5604C9-8F66-4412-BDC1-51A85545EE9F}" dt="2024-03-27T01:32:43.102" v="5081" actId="1076"/>
          <ac:spMkLst>
            <pc:docMk/>
            <pc:sldMk cId="4035535062" sldId="2147374676"/>
            <ac:spMk id="19" creationId="{79230F89-C825-B17E-8C0E-9515D773DC2D}"/>
          </ac:spMkLst>
        </pc:spChg>
        <pc:spChg chg="mod">
          <ac:chgData name="Allen Hsu" userId="60d91a9c-a42c-4cc8-ad01-70c31ac073b3" providerId="ADAL" clId="{0E5604C9-8F66-4412-BDC1-51A85545EE9F}" dt="2024-03-27T01:27:53.535" v="4964" actId="554"/>
          <ac:spMkLst>
            <pc:docMk/>
            <pc:sldMk cId="4035535062" sldId="2147374676"/>
            <ac:spMk id="22" creationId="{7EB5B487-72C9-D366-57F1-FB4BE3F3CE1C}"/>
          </ac:spMkLst>
        </pc:spChg>
        <pc:spChg chg="mod">
          <ac:chgData name="Allen Hsu" userId="60d91a9c-a42c-4cc8-ad01-70c31ac073b3" providerId="ADAL" clId="{0E5604C9-8F66-4412-BDC1-51A85545EE9F}" dt="2024-03-27T01:27:53.535" v="4964" actId="554"/>
          <ac:spMkLst>
            <pc:docMk/>
            <pc:sldMk cId="4035535062" sldId="2147374676"/>
            <ac:spMk id="24" creationId="{B76E4C6A-C981-E486-D9A7-95B81C69A5E3}"/>
          </ac:spMkLst>
        </pc:spChg>
        <pc:spChg chg="mod">
          <ac:chgData name="Allen Hsu" userId="60d91a9c-a42c-4cc8-ad01-70c31ac073b3" providerId="ADAL" clId="{0E5604C9-8F66-4412-BDC1-51A85545EE9F}" dt="2024-03-27T01:25:53.176" v="4928" actId="554"/>
          <ac:spMkLst>
            <pc:docMk/>
            <pc:sldMk cId="4035535062" sldId="2147374676"/>
            <ac:spMk id="25" creationId="{D954C471-6F9D-170D-F151-DDC0CC410262}"/>
          </ac:spMkLst>
        </pc:spChg>
        <pc:spChg chg="mod">
          <ac:chgData name="Allen Hsu" userId="60d91a9c-a42c-4cc8-ad01-70c31ac073b3" providerId="ADAL" clId="{0E5604C9-8F66-4412-BDC1-51A85545EE9F}" dt="2024-03-27T01:25:53.176" v="4928" actId="554"/>
          <ac:spMkLst>
            <pc:docMk/>
            <pc:sldMk cId="4035535062" sldId="2147374676"/>
            <ac:spMk id="26" creationId="{CBF5A728-A19E-C942-1FAB-A1F19F35062C}"/>
          </ac:spMkLst>
        </pc:spChg>
        <pc:spChg chg="mod">
          <ac:chgData name="Allen Hsu" userId="60d91a9c-a42c-4cc8-ad01-70c31ac073b3" providerId="ADAL" clId="{0E5604C9-8F66-4412-BDC1-51A85545EE9F}" dt="2024-03-27T01:27:53.535" v="4964" actId="554"/>
          <ac:spMkLst>
            <pc:docMk/>
            <pc:sldMk cId="4035535062" sldId="2147374676"/>
            <ac:spMk id="29" creationId="{C2E12375-B05B-A82F-9188-179D8E4D5175}"/>
          </ac:spMkLst>
        </pc:spChg>
        <pc:spChg chg="mod">
          <ac:chgData name="Allen Hsu" userId="60d91a9c-a42c-4cc8-ad01-70c31ac073b3" providerId="ADAL" clId="{0E5604C9-8F66-4412-BDC1-51A85545EE9F}" dt="2024-03-27T01:27:53.535" v="4964" actId="554"/>
          <ac:spMkLst>
            <pc:docMk/>
            <pc:sldMk cId="4035535062" sldId="2147374676"/>
            <ac:spMk id="31" creationId="{2453D554-F814-FA32-A268-5F01E4F0CC71}"/>
          </ac:spMkLst>
        </pc:spChg>
        <pc:spChg chg="mod">
          <ac:chgData name="Allen Hsu" userId="60d91a9c-a42c-4cc8-ad01-70c31ac073b3" providerId="ADAL" clId="{0E5604C9-8F66-4412-BDC1-51A85545EE9F}" dt="2024-03-27T01:27:53.535" v="4964" actId="554"/>
          <ac:spMkLst>
            <pc:docMk/>
            <pc:sldMk cId="4035535062" sldId="2147374676"/>
            <ac:spMk id="34" creationId="{206CD0C7-4DE1-53A5-2E35-424151E25F62}"/>
          </ac:spMkLst>
        </pc:spChg>
        <pc:spChg chg="mod">
          <ac:chgData name="Allen Hsu" userId="60d91a9c-a42c-4cc8-ad01-70c31ac073b3" providerId="ADAL" clId="{0E5604C9-8F66-4412-BDC1-51A85545EE9F}" dt="2024-03-27T01:27:53.535" v="4964" actId="554"/>
          <ac:spMkLst>
            <pc:docMk/>
            <pc:sldMk cId="4035535062" sldId="2147374676"/>
            <ac:spMk id="37" creationId="{C9546315-812E-9539-AE77-D265C9B6E16D}"/>
          </ac:spMkLst>
        </pc:spChg>
        <pc:spChg chg="del">
          <ac:chgData name="Allen Hsu" userId="60d91a9c-a42c-4cc8-ad01-70c31ac073b3" providerId="ADAL" clId="{0E5604C9-8F66-4412-BDC1-51A85545EE9F}" dt="2024-03-27T01:28:12.486" v="4981" actId="478"/>
          <ac:spMkLst>
            <pc:docMk/>
            <pc:sldMk cId="4035535062" sldId="2147374676"/>
            <ac:spMk id="38" creationId="{D57A7B19-15ED-C134-549A-601345748376}"/>
          </ac:spMkLst>
        </pc:spChg>
        <pc:spChg chg="add mod">
          <ac:chgData name="Allen Hsu" userId="60d91a9c-a42c-4cc8-ad01-70c31ac073b3" providerId="ADAL" clId="{0E5604C9-8F66-4412-BDC1-51A85545EE9F}" dt="2024-03-27T02:31:06.724" v="6659" actId="1037"/>
          <ac:spMkLst>
            <pc:docMk/>
            <pc:sldMk cId="4035535062" sldId="2147374676"/>
            <ac:spMk id="42" creationId="{AE8C961A-F8A2-BBEE-A38C-53CA98CFAAD5}"/>
          </ac:spMkLst>
        </pc:spChg>
        <pc:graphicFrameChg chg="add mod ord modGraphic">
          <ac:chgData name="Allen Hsu" userId="60d91a9c-a42c-4cc8-ad01-70c31ac073b3" providerId="ADAL" clId="{0E5604C9-8F66-4412-BDC1-51A85545EE9F}" dt="2024-03-27T03:48:34.792" v="8243" actId="20577"/>
          <ac:graphicFrameMkLst>
            <pc:docMk/>
            <pc:sldMk cId="4035535062" sldId="2147374676"/>
            <ac:graphicFrameMk id="27" creationId="{88866F7B-4513-DEE5-F562-9C0D25CCEAA9}"/>
          </ac:graphicFrameMkLst>
        </pc:graphicFrameChg>
        <pc:picChg chg="mod modCrop">
          <ac:chgData name="Allen Hsu" userId="60d91a9c-a42c-4cc8-ad01-70c31ac073b3" providerId="ADAL" clId="{0E5604C9-8F66-4412-BDC1-51A85545EE9F}" dt="2024-03-27T02:29:26.598" v="6645" actId="732"/>
          <ac:picMkLst>
            <pc:docMk/>
            <pc:sldMk cId="4035535062" sldId="2147374676"/>
            <ac:picMk id="5" creationId="{33DFACDE-EA7B-002C-0E31-F98B0AA887CB}"/>
          </ac:picMkLst>
        </pc:picChg>
        <pc:picChg chg="mod modCrop">
          <ac:chgData name="Allen Hsu" userId="60d91a9c-a42c-4cc8-ad01-70c31ac073b3" providerId="ADAL" clId="{0E5604C9-8F66-4412-BDC1-51A85545EE9F}" dt="2024-03-27T02:30:35.971" v="6651" actId="1076"/>
          <ac:picMkLst>
            <pc:docMk/>
            <pc:sldMk cId="4035535062" sldId="2147374676"/>
            <ac:picMk id="7" creationId="{483408B8-6DB1-B3B2-A0C7-37E961CCD957}"/>
          </ac:picMkLst>
        </pc:picChg>
        <pc:picChg chg="del mod">
          <ac:chgData name="Allen Hsu" userId="60d91a9c-a42c-4cc8-ad01-70c31ac073b3" providerId="ADAL" clId="{0E5604C9-8F66-4412-BDC1-51A85545EE9F}" dt="2024-03-27T01:30:11.244" v="4990" actId="478"/>
          <ac:picMkLst>
            <pc:docMk/>
            <pc:sldMk cId="4035535062" sldId="2147374676"/>
            <ac:picMk id="9" creationId="{27842A8C-2C4E-3D38-4249-D5F84E36F735}"/>
          </ac:picMkLst>
        </pc:picChg>
        <pc:picChg chg="add del mod">
          <ac:chgData name="Allen Hsu" userId="60d91a9c-a42c-4cc8-ad01-70c31ac073b3" providerId="ADAL" clId="{0E5604C9-8F66-4412-BDC1-51A85545EE9F}" dt="2024-03-27T02:28:40.213" v="6639" actId="21"/>
          <ac:picMkLst>
            <pc:docMk/>
            <pc:sldMk cId="4035535062" sldId="2147374676"/>
            <ac:picMk id="11" creationId="{9D59B428-4684-163A-0EBE-BCCE349F3890}"/>
          </ac:picMkLst>
        </pc:picChg>
        <pc:picChg chg="mod">
          <ac:chgData name="Allen Hsu" userId="60d91a9c-a42c-4cc8-ad01-70c31ac073b3" providerId="ADAL" clId="{0E5604C9-8F66-4412-BDC1-51A85545EE9F}" dt="2024-03-27T01:26:12.963" v="4932" actId="14100"/>
          <ac:picMkLst>
            <pc:docMk/>
            <pc:sldMk cId="4035535062" sldId="2147374676"/>
            <ac:picMk id="21" creationId="{CCAC8810-70D0-A80E-457B-DDD153659C8F}"/>
          </ac:picMkLst>
        </pc:picChg>
        <pc:picChg chg="mod">
          <ac:chgData name="Allen Hsu" userId="60d91a9c-a42c-4cc8-ad01-70c31ac073b3" providerId="ADAL" clId="{0E5604C9-8F66-4412-BDC1-51A85545EE9F}" dt="2024-03-27T01:26:15.155" v="4933" actId="14100"/>
          <ac:picMkLst>
            <pc:docMk/>
            <pc:sldMk cId="4035535062" sldId="2147374676"/>
            <ac:picMk id="23" creationId="{3309CEDE-2DD7-7CC0-B203-0E36CE011DC7}"/>
          </ac:picMkLst>
        </pc:picChg>
        <pc:picChg chg="mod">
          <ac:chgData name="Allen Hsu" userId="60d91a9c-a42c-4cc8-ad01-70c31ac073b3" providerId="ADAL" clId="{0E5604C9-8F66-4412-BDC1-51A85545EE9F}" dt="2024-03-27T01:27:19.380" v="4956" actId="555"/>
          <ac:picMkLst>
            <pc:docMk/>
            <pc:sldMk cId="4035535062" sldId="2147374676"/>
            <ac:picMk id="28" creationId="{8D0C5154-1E34-9C3D-DBE7-E3C17D14A494}"/>
          </ac:picMkLst>
        </pc:picChg>
        <pc:picChg chg="mod">
          <ac:chgData name="Allen Hsu" userId="60d91a9c-a42c-4cc8-ad01-70c31ac073b3" providerId="ADAL" clId="{0E5604C9-8F66-4412-BDC1-51A85545EE9F}" dt="2024-03-27T01:27:19.380" v="4956" actId="555"/>
          <ac:picMkLst>
            <pc:docMk/>
            <pc:sldMk cId="4035535062" sldId="2147374676"/>
            <ac:picMk id="30" creationId="{3C25C8B5-4CBB-97DD-3E92-707BA84789AC}"/>
          </ac:picMkLst>
        </pc:picChg>
        <pc:picChg chg="add del mod">
          <ac:chgData name="Allen Hsu" userId="60d91a9c-a42c-4cc8-ad01-70c31ac073b3" providerId="ADAL" clId="{0E5604C9-8F66-4412-BDC1-51A85545EE9F}" dt="2024-03-27T01:38:15.197" v="5325" actId="478"/>
          <ac:picMkLst>
            <pc:docMk/>
            <pc:sldMk cId="4035535062" sldId="2147374676"/>
            <ac:picMk id="32" creationId="{9665BB91-E752-FFF2-1BE7-F2E3AA649D78}"/>
          </ac:picMkLst>
        </pc:picChg>
        <pc:picChg chg="mod">
          <ac:chgData name="Allen Hsu" userId="60d91a9c-a42c-4cc8-ad01-70c31ac073b3" providerId="ADAL" clId="{0E5604C9-8F66-4412-BDC1-51A85545EE9F}" dt="2024-03-27T01:27:19.380" v="4956" actId="555"/>
          <ac:picMkLst>
            <pc:docMk/>
            <pc:sldMk cId="4035535062" sldId="2147374676"/>
            <ac:picMk id="33" creationId="{62C443B6-0937-D1C0-CE2A-61C82CE079DD}"/>
          </ac:picMkLst>
        </pc:picChg>
        <pc:picChg chg="add mod">
          <ac:chgData name="Allen Hsu" userId="60d91a9c-a42c-4cc8-ad01-70c31ac073b3" providerId="ADAL" clId="{0E5604C9-8F66-4412-BDC1-51A85545EE9F}" dt="2024-03-27T01:42:48.939" v="5379" actId="1076"/>
          <ac:picMkLst>
            <pc:docMk/>
            <pc:sldMk cId="4035535062" sldId="2147374676"/>
            <ac:picMk id="35" creationId="{5CC681BE-9608-612F-9156-B43843452571}"/>
          </ac:picMkLst>
        </pc:picChg>
        <pc:picChg chg="mod">
          <ac:chgData name="Allen Hsu" userId="60d91a9c-a42c-4cc8-ad01-70c31ac073b3" providerId="ADAL" clId="{0E5604C9-8F66-4412-BDC1-51A85545EE9F}" dt="2024-03-27T01:27:19.380" v="4956" actId="555"/>
          <ac:picMkLst>
            <pc:docMk/>
            <pc:sldMk cId="4035535062" sldId="2147374676"/>
            <ac:picMk id="36" creationId="{6F7A27DB-ABC5-F194-750A-9D23CD8DC018}"/>
          </ac:picMkLst>
        </pc:picChg>
        <pc:picChg chg="add mod modCrop">
          <ac:chgData name="Allen Hsu" userId="60d91a9c-a42c-4cc8-ad01-70c31ac073b3" providerId="ADAL" clId="{0E5604C9-8F66-4412-BDC1-51A85545EE9F}" dt="2024-03-27T01:42:39.889" v="5377" actId="732"/>
          <ac:picMkLst>
            <pc:docMk/>
            <pc:sldMk cId="4035535062" sldId="2147374676"/>
            <ac:picMk id="39" creationId="{B7A32A36-52B2-61BD-96C1-D63AABABF040}"/>
          </ac:picMkLst>
        </pc:picChg>
        <pc:picChg chg="add mod">
          <ac:chgData name="Allen Hsu" userId="60d91a9c-a42c-4cc8-ad01-70c31ac073b3" providerId="ADAL" clId="{0E5604C9-8F66-4412-BDC1-51A85545EE9F}" dt="2024-03-27T01:42:28.695" v="5375" actId="14100"/>
          <ac:picMkLst>
            <pc:docMk/>
            <pc:sldMk cId="4035535062" sldId="2147374676"/>
            <ac:picMk id="40" creationId="{FA1AC76C-A0D5-C329-0597-08118114019A}"/>
          </ac:picMkLst>
        </pc:picChg>
        <pc:picChg chg="add mod ord">
          <ac:chgData name="Allen Hsu" userId="60d91a9c-a42c-4cc8-ad01-70c31ac073b3" providerId="ADAL" clId="{0E5604C9-8F66-4412-BDC1-51A85545EE9F}" dt="2024-03-27T02:30:50.603" v="6655" actId="167"/>
          <ac:picMkLst>
            <pc:docMk/>
            <pc:sldMk cId="4035535062" sldId="2147374676"/>
            <ac:picMk id="41" creationId="{393E5639-E9B6-A190-2FAD-BDB6E64731C6}"/>
          </ac:picMkLst>
        </pc:picChg>
      </pc:sldChg>
      <pc:sldChg chg="addSp delSp modSp del mod">
        <pc:chgData name="Allen Hsu" userId="60d91a9c-a42c-4cc8-ad01-70c31ac073b3" providerId="ADAL" clId="{0E5604C9-8F66-4412-BDC1-51A85545EE9F}" dt="2024-03-27T01:58:48.370" v="5851" actId="2696"/>
        <pc:sldMkLst>
          <pc:docMk/>
          <pc:sldMk cId="1003905763" sldId="2147374677"/>
        </pc:sldMkLst>
        <pc:spChg chg="add mod">
          <ac:chgData name="Allen Hsu" userId="60d91a9c-a42c-4cc8-ad01-70c31ac073b3" providerId="ADAL" clId="{0E5604C9-8F66-4412-BDC1-51A85545EE9F}" dt="2024-03-27T01:57:28.110" v="5836"/>
          <ac:spMkLst>
            <pc:docMk/>
            <pc:sldMk cId="1003905763" sldId="2147374677"/>
            <ac:spMk id="4" creationId="{545844C4-8E3B-1B1A-63F5-472C35EA9043}"/>
          </ac:spMkLst>
        </pc:spChg>
        <pc:spChg chg="del">
          <ac:chgData name="Allen Hsu" userId="60d91a9c-a42c-4cc8-ad01-70c31ac073b3" providerId="ADAL" clId="{0E5604C9-8F66-4412-BDC1-51A85545EE9F}" dt="2024-03-27T01:57:27.959" v="5835" actId="478"/>
          <ac:spMkLst>
            <pc:docMk/>
            <pc:sldMk cId="1003905763" sldId="2147374677"/>
            <ac:spMk id="9" creationId="{B8B0CCA5-C15E-8363-B62F-DBE70D43E618}"/>
          </ac:spMkLst>
        </pc:spChg>
        <pc:spChg chg="add mod">
          <ac:chgData name="Allen Hsu" userId="60d91a9c-a42c-4cc8-ad01-70c31ac073b3" providerId="ADAL" clId="{0E5604C9-8F66-4412-BDC1-51A85545EE9F}" dt="2024-03-27T01:57:28.110" v="5836"/>
          <ac:spMkLst>
            <pc:docMk/>
            <pc:sldMk cId="1003905763" sldId="2147374677"/>
            <ac:spMk id="10" creationId="{8FE6B2AA-4B7D-0AFF-F31E-4C36AFFCD7DD}"/>
          </ac:spMkLst>
        </pc:spChg>
        <pc:spChg chg="mod">
          <ac:chgData name="Allen Hsu" userId="60d91a9c-a42c-4cc8-ad01-70c31ac073b3" providerId="ADAL" clId="{0E5604C9-8F66-4412-BDC1-51A85545EE9F}" dt="2024-03-27T01:58:12.489" v="5848" actId="1076"/>
          <ac:spMkLst>
            <pc:docMk/>
            <pc:sldMk cId="1003905763" sldId="2147374677"/>
            <ac:spMk id="13" creationId="{0EF72533-F39F-6435-C32E-E1F87A0D8793}"/>
          </ac:spMkLst>
        </pc:spChg>
        <pc:spChg chg="mod">
          <ac:chgData name="Allen Hsu" userId="60d91a9c-a42c-4cc8-ad01-70c31ac073b3" providerId="ADAL" clId="{0E5604C9-8F66-4412-BDC1-51A85545EE9F}" dt="2024-03-27T01:58:12.489" v="5848" actId="1076"/>
          <ac:spMkLst>
            <pc:docMk/>
            <pc:sldMk cId="1003905763" sldId="2147374677"/>
            <ac:spMk id="16" creationId="{DE74C527-CA78-8CE5-4090-85EBF2A61A87}"/>
          </ac:spMkLst>
        </pc:spChg>
        <pc:spChg chg="del">
          <ac:chgData name="Allen Hsu" userId="60d91a9c-a42c-4cc8-ad01-70c31ac073b3" providerId="ADAL" clId="{0E5604C9-8F66-4412-BDC1-51A85545EE9F}" dt="2024-03-27T01:58:08.856" v="5847" actId="478"/>
          <ac:spMkLst>
            <pc:docMk/>
            <pc:sldMk cId="1003905763" sldId="2147374677"/>
            <ac:spMk id="21" creationId="{D26787D3-B28F-4E3C-F9DC-D21335777B60}"/>
          </ac:spMkLst>
        </pc:spChg>
        <pc:spChg chg="del">
          <ac:chgData name="Allen Hsu" userId="60d91a9c-a42c-4cc8-ad01-70c31ac073b3" providerId="ADAL" clId="{0E5604C9-8F66-4412-BDC1-51A85545EE9F}" dt="2024-03-27T01:57:27.959" v="5835" actId="478"/>
          <ac:spMkLst>
            <pc:docMk/>
            <pc:sldMk cId="1003905763" sldId="2147374677"/>
            <ac:spMk id="23" creationId="{336F5F16-0ACA-0F84-5CED-815213845BD4}"/>
          </ac:spMkLst>
        </pc:spChg>
        <pc:graphicFrameChg chg="add del mod">
          <ac:chgData name="Allen Hsu" userId="60d91a9c-a42c-4cc8-ad01-70c31ac073b3" providerId="ADAL" clId="{0E5604C9-8F66-4412-BDC1-51A85545EE9F}" dt="2024-03-27T01:58:39.780" v="5850" actId="478"/>
          <ac:graphicFrameMkLst>
            <pc:docMk/>
            <pc:sldMk cId="1003905763" sldId="2147374677"/>
            <ac:graphicFrameMk id="11" creationId="{35D7A8A4-3458-DC25-AC5D-0BAC3229C707}"/>
          </ac:graphicFrameMkLst>
        </pc:graphicFrameChg>
        <pc:picChg chg="mod">
          <ac:chgData name="Allen Hsu" userId="60d91a9c-a42c-4cc8-ad01-70c31ac073b3" providerId="ADAL" clId="{0E5604C9-8F66-4412-BDC1-51A85545EE9F}" dt="2024-03-27T01:58:12.489" v="5848" actId="1076"/>
          <ac:picMkLst>
            <pc:docMk/>
            <pc:sldMk cId="1003905763" sldId="2147374677"/>
            <ac:picMk id="12" creationId="{0D03AD32-3BBF-BF56-759F-095DBAB9B410}"/>
          </ac:picMkLst>
        </pc:picChg>
        <pc:picChg chg="mod">
          <ac:chgData name="Allen Hsu" userId="60d91a9c-a42c-4cc8-ad01-70c31ac073b3" providerId="ADAL" clId="{0E5604C9-8F66-4412-BDC1-51A85545EE9F}" dt="2024-03-27T01:58:12.489" v="5848" actId="1076"/>
          <ac:picMkLst>
            <pc:docMk/>
            <pc:sldMk cId="1003905763" sldId="2147374677"/>
            <ac:picMk id="15" creationId="{D2C8D8D9-EA91-4943-4B9F-4CB70D780633}"/>
          </ac:picMkLst>
        </pc:picChg>
        <pc:picChg chg="mod">
          <ac:chgData name="Allen Hsu" userId="60d91a9c-a42c-4cc8-ad01-70c31ac073b3" providerId="ADAL" clId="{0E5604C9-8F66-4412-BDC1-51A85545EE9F}" dt="2024-03-27T01:58:12.489" v="5848" actId="1076"/>
          <ac:picMkLst>
            <pc:docMk/>
            <pc:sldMk cId="1003905763" sldId="2147374677"/>
            <ac:picMk id="18" creationId="{92A182D1-6427-D9D3-54D9-89F9FFB08A54}"/>
          </ac:picMkLst>
        </pc:picChg>
        <pc:picChg chg="mod">
          <ac:chgData name="Allen Hsu" userId="60d91a9c-a42c-4cc8-ad01-70c31ac073b3" providerId="ADAL" clId="{0E5604C9-8F66-4412-BDC1-51A85545EE9F}" dt="2024-03-27T01:58:12.489" v="5848" actId="1076"/>
          <ac:picMkLst>
            <pc:docMk/>
            <pc:sldMk cId="1003905763" sldId="2147374677"/>
            <ac:picMk id="20" creationId="{341EC5DA-DA22-F41D-B515-FC59852A3ADA}"/>
          </ac:picMkLst>
        </pc:picChg>
      </pc:sldChg>
      <pc:sldChg chg="add">
        <pc:chgData name="Allen Hsu" userId="60d91a9c-a42c-4cc8-ad01-70c31ac073b3" providerId="ADAL" clId="{0E5604C9-8F66-4412-BDC1-51A85545EE9F}" dt="2024-03-27T01:59:01.735" v="5852"/>
        <pc:sldMkLst>
          <pc:docMk/>
          <pc:sldMk cId="4188893910" sldId="2147374677"/>
        </pc:sldMkLst>
      </pc:sldChg>
      <pc:sldChg chg="addSp delSp modSp mod">
        <pc:chgData name="Allen Hsu" userId="60d91a9c-a42c-4cc8-ad01-70c31ac073b3" providerId="ADAL" clId="{0E5604C9-8F66-4412-BDC1-51A85545EE9F}" dt="2024-03-27T02:12:51.687" v="6229" actId="6549"/>
        <pc:sldMkLst>
          <pc:docMk/>
          <pc:sldMk cId="1855062343" sldId="2147374680"/>
        </pc:sldMkLst>
        <pc:spChg chg="add mod">
          <ac:chgData name="Allen Hsu" userId="60d91a9c-a42c-4cc8-ad01-70c31ac073b3" providerId="ADAL" clId="{0E5604C9-8F66-4412-BDC1-51A85545EE9F}" dt="2024-03-27T01:59:20.934" v="5854"/>
          <ac:spMkLst>
            <pc:docMk/>
            <pc:sldMk cId="1855062343" sldId="2147374680"/>
            <ac:spMk id="4" creationId="{BDF4BB21-1769-1D18-DC84-81592207CD13}"/>
          </ac:spMkLst>
        </pc:spChg>
        <pc:spChg chg="mod">
          <ac:chgData name="Allen Hsu" userId="60d91a9c-a42c-4cc8-ad01-70c31ac073b3" providerId="ADAL" clId="{0E5604C9-8F66-4412-BDC1-51A85545EE9F}" dt="2024-03-27T02:12:43.616" v="6226" actId="20577"/>
          <ac:spMkLst>
            <pc:docMk/>
            <pc:sldMk cId="1855062343" sldId="2147374680"/>
            <ac:spMk id="6" creationId="{0768316A-DAEA-24E5-9089-110BF9DDC25D}"/>
          </ac:spMkLst>
        </pc:spChg>
        <pc:spChg chg="del">
          <ac:chgData name="Allen Hsu" userId="60d91a9c-a42c-4cc8-ad01-70c31ac073b3" providerId="ADAL" clId="{0E5604C9-8F66-4412-BDC1-51A85545EE9F}" dt="2024-03-27T01:59:20.715" v="5853" actId="478"/>
          <ac:spMkLst>
            <pc:docMk/>
            <pc:sldMk cId="1855062343" sldId="2147374680"/>
            <ac:spMk id="7" creationId="{5EC30683-EACC-F384-4995-481EDDD31E60}"/>
          </ac:spMkLst>
        </pc:spChg>
        <pc:spChg chg="add mod">
          <ac:chgData name="Allen Hsu" userId="60d91a9c-a42c-4cc8-ad01-70c31ac073b3" providerId="ADAL" clId="{0E5604C9-8F66-4412-BDC1-51A85545EE9F}" dt="2024-03-27T01:59:20.934" v="5854"/>
          <ac:spMkLst>
            <pc:docMk/>
            <pc:sldMk cId="1855062343" sldId="2147374680"/>
            <ac:spMk id="8" creationId="{933019CE-21E9-B8E1-06D1-3DEB0BD10FA9}"/>
          </ac:spMkLst>
        </pc:spChg>
        <pc:spChg chg="mod">
          <ac:chgData name="Allen Hsu" userId="60d91a9c-a42c-4cc8-ad01-70c31ac073b3" providerId="ADAL" clId="{0E5604C9-8F66-4412-BDC1-51A85545EE9F}" dt="2024-03-27T02:01:48.058" v="5958" actId="1076"/>
          <ac:spMkLst>
            <pc:docMk/>
            <pc:sldMk cId="1855062343" sldId="2147374680"/>
            <ac:spMk id="10" creationId="{8E7FF909-F298-71D2-4E70-45F8A7331727}"/>
          </ac:spMkLst>
        </pc:spChg>
        <pc:spChg chg="mod">
          <ac:chgData name="Allen Hsu" userId="60d91a9c-a42c-4cc8-ad01-70c31ac073b3" providerId="ADAL" clId="{0E5604C9-8F66-4412-BDC1-51A85545EE9F}" dt="2024-03-27T02:12:51.687" v="6229" actId="6549"/>
          <ac:spMkLst>
            <pc:docMk/>
            <pc:sldMk cId="1855062343" sldId="2147374680"/>
            <ac:spMk id="12" creationId="{8AC0E115-B335-2ECB-B1DC-EBF887DA44EC}"/>
          </ac:spMkLst>
        </pc:spChg>
        <pc:spChg chg="del">
          <ac:chgData name="Allen Hsu" userId="60d91a9c-a42c-4cc8-ad01-70c31ac073b3" providerId="ADAL" clId="{0E5604C9-8F66-4412-BDC1-51A85545EE9F}" dt="2024-03-27T01:59:30.947" v="5858" actId="478"/>
          <ac:spMkLst>
            <pc:docMk/>
            <pc:sldMk cId="1855062343" sldId="2147374680"/>
            <ac:spMk id="13" creationId="{C7CADFE8-62AE-AC8D-0DD6-A3A25DA16D07}"/>
          </ac:spMkLst>
        </pc:spChg>
        <pc:spChg chg="mod">
          <ac:chgData name="Allen Hsu" userId="60d91a9c-a42c-4cc8-ad01-70c31ac073b3" providerId="ADAL" clId="{0E5604C9-8F66-4412-BDC1-51A85545EE9F}" dt="2024-03-27T02:01:34.490" v="5955" actId="404"/>
          <ac:spMkLst>
            <pc:docMk/>
            <pc:sldMk cId="1855062343" sldId="2147374680"/>
            <ac:spMk id="16" creationId="{2E36A271-34BA-FA37-83E8-3768C5BB9C2C}"/>
          </ac:spMkLst>
        </pc:spChg>
        <pc:spChg chg="mod">
          <ac:chgData name="Allen Hsu" userId="60d91a9c-a42c-4cc8-ad01-70c31ac073b3" providerId="ADAL" clId="{0E5604C9-8F66-4412-BDC1-51A85545EE9F}" dt="2024-03-27T02:02:07.797" v="5966" actId="12788"/>
          <ac:spMkLst>
            <pc:docMk/>
            <pc:sldMk cId="1855062343" sldId="2147374680"/>
            <ac:spMk id="18" creationId="{F34C29B0-527B-EE5F-18F8-B04B002AE6F0}"/>
          </ac:spMkLst>
        </pc:spChg>
        <pc:spChg chg="mod">
          <ac:chgData name="Allen Hsu" userId="60d91a9c-a42c-4cc8-ad01-70c31ac073b3" providerId="ADAL" clId="{0E5604C9-8F66-4412-BDC1-51A85545EE9F}" dt="2024-03-27T02:01:40.698" v="5956" actId="1076"/>
          <ac:spMkLst>
            <pc:docMk/>
            <pc:sldMk cId="1855062343" sldId="2147374680"/>
            <ac:spMk id="20" creationId="{BDFE5411-B299-646A-5FA8-1F9CEB7A7DF5}"/>
          </ac:spMkLst>
        </pc:spChg>
        <pc:spChg chg="del">
          <ac:chgData name="Allen Hsu" userId="60d91a9c-a42c-4cc8-ad01-70c31ac073b3" providerId="ADAL" clId="{0E5604C9-8F66-4412-BDC1-51A85545EE9F}" dt="2024-03-27T01:59:20.715" v="5853" actId="478"/>
          <ac:spMkLst>
            <pc:docMk/>
            <pc:sldMk cId="1855062343" sldId="2147374680"/>
            <ac:spMk id="21" creationId="{1E8DED35-8646-FEBD-7332-B372115451AA}"/>
          </ac:spMkLst>
        </pc:spChg>
        <pc:graphicFrameChg chg="add mod modGraphic">
          <ac:chgData name="Allen Hsu" userId="60d91a9c-a42c-4cc8-ad01-70c31ac073b3" providerId="ADAL" clId="{0E5604C9-8F66-4412-BDC1-51A85545EE9F}" dt="2024-03-27T02:08:49.898" v="6216" actId="207"/>
          <ac:graphicFrameMkLst>
            <pc:docMk/>
            <pc:sldMk cId="1855062343" sldId="2147374680"/>
            <ac:graphicFrameMk id="14" creationId="{4C185DF2-4B9A-4CB2-C77B-2CB37A170B61}"/>
          </ac:graphicFrameMkLst>
        </pc:graphicFrameChg>
        <pc:picChg chg="mod">
          <ac:chgData name="Allen Hsu" userId="60d91a9c-a42c-4cc8-ad01-70c31ac073b3" providerId="ADAL" clId="{0E5604C9-8F66-4412-BDC1-51A85545EE9F}" dt="2024-03-27T01:59:27.679" v="5857" actId="1036"/>
          <ac:picMkLst>
            <pc:docMk/>
            <pc:sldMk cId="1855062343" sldId="2147374680"/>
            <ac:picMk id="5" creationId="{2FCA71AF-4CC1-D580-266A-4B52DF54C9CF}"/>
          </ac:picMkLst>
        </pc:picChg>
        <pc:picChg chg="mod">
          <ac:chgData name="Allen Hsu" userId="60d91a9c-a42c-4cc8-ad01-70c31ac073b3" providerId="ADAL" clId="{0E5604C9-8F66-4412-BDC1-51A85545EE9F}" dt="2024-03-27T02:02:07.797" v="5966" actId="12788"/>
          <ac:picMkLst>
            <pc:docMk/>
            <pc:sldMk cId="1855062343" sldId="2147374680"/>
            <ac:picMk id="17" creationId="{09FB3FFB-DDE2-1FA9-2D32-B3826CEE3430}"/>
          </ac:picMkLst>
        </pc:picChg>
        <pc:picChg chg="mod">
          <ac:chgData name="Allen Hsu" userId="60d91a9c-a42c-4cc8-ad01-70c31ac073b3" providerId="ADAL" clId="{0E5604C9-8F66-4412-BDC1-51A85545EE9F}" dt="2024-03-27T02:01:57.934" v="5964" actId="1036"/>
          <ac:picMkLst>
            <pc:docMk/>
            <pc:sldMk cId="1855062343" sldId="2147374680"/>
            <ac:picMk id="19" creationId="{B4400B5B-D59A-93B2-5C48-BD129F8EC1D7}"/>
          </ac:picMkLst>
        </pc:picChg>
      </pc:sldChg>
      <pc:sldChg chg="addSp delSp modSp mod">
        <pc:chgData name="Allen Hsu" userId="60d91a9c-a42c-4cc8-ad01-70c31ac073b3" providerId="ADAL" clId="{0E5604C9-8F66-4412-BDC1-51A85545EE9F}" dt="2024-03-27T02:33:12.156" v="6674" actId="1076"/>
        <pc:sldMkLst>
          <pc:docMk/>
          <pc:sldMk cId="2921088910" sldId="2147374681"/>
        </pc:sldMkLst>
        <pc:spChg chg="mod">
          <ac:chgData name="Allen Hsu" userId="60d91a9c-a42c-4cc8-ad01-70c31ac073b3" providerId="ADAL" clId="{0E5604C9-8F66-4412-BDC1-51A85545EE9F}" dt="2024-03-27T02:13:32.203" v="6269" actId="20577"/>
          <ac:spMkLst>
            <pc:docMk/>
            <pc:sldMk cId="2921088910" sldId="2147374681"/>
            <ac:spMk id="5" creationId="{3F65B607-2963-80E9-6DB7-FCA0A6633073}"/>
          </ac:spMkLst>
        </pc:spChg>
        <pc:spChg chg="add del">
          <ac:chgData name="Allen Hsu" userId="60d91a9c-a42c-4cc8-ad01-70c31ac073b3" providerId="ADAL" clId="{0E5604C9-8F66-4412-BDC1-51A85545EE9F}" dt="2024-03-27T02:12:09.441" v="6218" actId="22"/>
          <ac:spMkLst>
            <pc:docMk/>
            <pc:sldMk cId="2921088910" sldId="2147374681"/>
            <ac:spMk id="6" creationId="{A6B8070E-E129-AEF9-393B-838DC9E00EA2}"/>
          </ac:spMkLst>
        </pc:spChg>
        <pc:spChg chg="del">
          <ac:chgData name="Allen Hsu" userId="60d91a9c-a42c-4cc8-ad01-70c31ac073b3" providerId="ADAL" clId="{0E5604C9-8F66-4412-BDC1-51A85545EE9F}" dt="2024-03-27T02:14:08.409" v="6318" actId="478"/>
          <ac:spMkLst>
            <pc:docMk/>
            <pc:sldMk cId="2921088910" sldId="2147374681"/>
            <ac:spMk id="7" creationId="{B60C6C01-C94A-2835-EEB7-F21655BF4858}"/>
          </ac:spMkLst>
        </pc:spChg>
        <pc:spChg chg="add mod">
          <ac:chgData name="Allen Hsu" userId="60d91a9c-a42c-4cc8-ad01-70c31ac073b3" providerId="ADAL" clId="{0E5604C9-8F66-4412-BDC1-51A85545EE9F}" dt="2024-03-27T02:14:11.829" v="6319"/>
          <ac:spMkLst>
            <pc:docMk/>
            <pc:sldMk cId="2921088910" sldId="2147374681"/>
            <ac:spMk id="9" creationId="{F079301C-6EC6-53F2-95A6-043C74C47B8A}"/>
          </ac:spMkLst>
        </pc:spChg>
        <pc:spChg chg="mod">
          <ac:chgData name="Allen Hsu" userId="60d91a9c-a42c-4cc8-ad01-70c31ac073b3" providerId="ADAL" clId="{0E5604C9-8F66-4412-BDC1-51A85545EE9F}" dt="2024-03-27T02:14:01.724" v="6317" actId="20577"/>
          <ac:spMkLst>
            <pc:docMk/>
            <pc:sldMk cId="2921088910" sldId="2147374681"/>
            <ac:spMk id="12" creationId="{C5266947-D5E1-DA7C-6140-C953C6EE3374}"/>
          </ac:spMkLst>
        </pc:spChg>
        <pc:spChg chg="del">
          <ac:chgData name="Allen Hsu" userId="60d91a9c-a42c-4cc8-ad01-70c31ac073b3" providerId="ADAL" clId="{0E5604C9-8F66-4412-BDC1-51A85545EE9F}" dt="2024-03-27T02:12:19.220" v="6221" actId="478"/>
          <ac:spMkLst>
            <pc:docMk/>
            <pc:sldMk cId="2921088910" sldId="2147374681"/>
            <ac:spMk id="13" creationId="{0BE4DB92-3755-2944-CF0F-2C77145E6577}"/>
          </ac:spMkLst>
        </pc:spChg>
        <pc:spChg chg="del">
          <ac:chgData name="Allen Hsu" userId="60d91a9c-a42c-4cc8-ad01-70c31ac073b3" providerId="ADAL" clId="{0E5604C9-8F66-4412-BDC1-51A85545EE9F}" dt="2024-03-27T02:14:08.409" v="6318" actId="478"/>
          <ac:spMkLst>
            <pc:docMk/>
            <pc:sldMk cId="2921088910" sldId="2147374681"/>
            <ac:spMk id="14" creationId="{84EF0943-2716-559A-7852-984D999581B9}"/>
          </ac:spMkLst>
        </pc:spChg>
        <pc:spChg chg="add mod">
          <ac:chgData name="Allen Hsu" userId="60d91a9c-a42c-4cc8-ad01-70c31ac073b3" providerId="ADAL" clId="{0E5604C9-8F66-4412-BDC1-51A85545EE9F}" dt="2024-03-27T02:14:11.829" v="6319"/>
          <ac:spMkLst>
            <pc:docMk/>
            <pc:sldMk cId="2921088910" sldId="2147374681"/>
            <ac:spMk id="15" creationId="{B20E49C7-0773-02E2-77FD-D970587E1135}"/>
          </ac:spMkLst>
        </pc:spChg>
        <pc:spChg chg="mod">
          <ac:chgData name="Allen Hsu" userId="60d91a9c-a42c-4cc8-ad01-70c31ac073b3" providerId="ADAL" clId="{0E5604C9-8F66-4412-BDC1-51A85545EE9F}" dt="2024-03-27T02:33:12.156" v="6674" actId="1076"/>
          <ac:spMkLst>
            <pc:docMk/>
            <pc:sldMk cId="2921088910" sldId="2147374681"/>
            <ac:spMk id="27" creationId="{14D13F93-9A30-DA87-68E9-AC05D0FBF235}"/>
          </ac:spMkLst>
        </pc:spChg>
        <pc:graphicFrameChg chg="add mod modGraphic">
          <ac:chgData name="Allen Hsu" userId="60d91a9c-a42c-4cc8-ad01-70c31ac073b3" providerId="ADAL" clId="{0E5604C9-8F66-4412-BDC1-51A85545EE9F}" dt="2024-03-27T02:23:33.802" v="6638" actId="20577"/>
          <ac:graphicFrameMkLst>
            <pc:docMk/>
            <pc:sldMk cId="2921088910" sldId="2147374681"/>
            <ac:graphicFrameMk id="8" creationId="{F4C01C75-CB6A-7DF7-7A0D-4D6B878A67DC}"/>
          </ac:graphicFrameMkLst>
        </pc:graphicFrameChg>
      </pc:sldChg>
      <pc:sldChg chg="modSp del mod">
        <pc:chgData name="Allen Hsu" userId="60d91a9c-a42c-4cc8-ad01-70c31ac073b3" providerId="ADAL" clId="{0E5604C9-8F66-4412-BDC1-51A85545EE9F}" dt="2024-03-26T09:38:10.086" v="3736" actId="47"/>
        <pc:sldMkLst>
          <pc:docMk/>
          <pc:sldMk cId="317742581" sldId="2147374682"/>
        </pc:sldMkLst>
        <pc:spChg chg="mod">
          <ac:chgData name="Allen Hsu" userId="60d91a9c-a42c-4cc8-ad01-70c31ac073b3" providerId="ADAL" clId="{0E5604C9-8F66-4412-BDC1-51A85545EE9F}" dt="2024-03-26T01:46:00.793" v="89" actId="20577"/>
          <ac:spMkLst>
            <pc:docMk/>
            <pc:sldMk cId="317742581" sldId="2147374682"/>
            <ac:spMk id="3" creationId="{077599EA-62F1-5492-E295-B0F9C0BAE6A6}"/>
          </ac:spMkLst>
        </pc:spChg>
      </pc:sldChg>
      <pc:sldChg chg="del">
        <pc:chgData name="Allen Hsu" userId="60d91a9c-a42c-4cc8-ad01-70c31ac073b3" providerId="ADAL" clId="{0E5604C9-8F66-4412-BDC1-51A85545EE9F}" dt="2024-03-27T05:40:26.723" v="8770" actId="47"/>
        <pc:sldMkLst>
          <pc:docMk/>
          <pc:sldMk cId="1165378337" sldId="2147374683"/>
        </pc:sldMkLst>
      </pc:sldChg>
      <pc:sldChg chg="modSp mod">
        <pc:chgData name="Allen Hsu" userId="60d91a9c-a42c-4cc8-ad01-70c31ac073b3" providerId="ADAL" clId="{0E5604C9-8F66-4412-BDC1-51A85545EE9F}" dt="2024-03-27T06:18:57.353" v="9179" actId="20577"/>
        <pc:sldMkLst>
          <pc:docMk/>
          <pc:sldMk cId="4124774075" sldId="2147374685"/>
        </pc:sldMkLst>
        <pc:spChg chg="mod">
          <ac:chgData name="Allen Hsu" userId="60d91a9c-a42c-4cc8-ad01-70c31ac073b3" providerId="ADAL" clId="{0E5604C9-8F66-4412-BDC1-51A85545EE9F}" dt="2024-03-27T06:18:57.353" v="9179" actId="20577"/>
          <ac:spMkLst>
            <pc:docMk/>
            <pc:sldMk cId="4124774075" sldId="2147374685"/>
            <ac:spMk id="2" creationId="{9C7521D5-D6E6-F561-94EF-E037ABAD454E}"/>
          </ac:spMkLst>
        </pc:spChg>
        <pc:spChg chg="mod">
          <ac:chgData name="Allen Hsu" userId="60d91a9c-a42c-4cc8-ad01-70c31ac073b3" providerId="ADAL" clId="{0E5604C9-8F66-4412-BDC1-51A85545EE9F}" dt="2024-03-26T06:06:32.228" v="2192" actId="207"/>
          <ac:spMkLst>
            <pc:docMk/>
            <pc:sldMk cId="4124774075" sldId="2147374685"/>
            <ac:spMk id="5" creationId="{CD52859C-CC94-47E5-F287-7748557CF788}"/>
          </ac:spMkLst>
        </pc:spChg>
      </pc:sldChg>
      <pc:sldChg chg="add">
        <pc:chgData name="Allen Hsu" userId="60d91a9c-a42c-4cc8-ad01-70c31ac073b3" providerId="ADAL" clId="{0E5604C9-8F66-4412-BDC1-51A85545EE9F}" dt="2024-03-26T03:48:20.895" v="1828"/>
        <pc:sldMkLst>
          <pc:docMk/>
          <pc:sldMk cId="214567848" sldId="2147374686"/>
        </pc:sldMkLst>
      </pc:sldChg>
      <pc:sldChg chg="del">
        <pc:chgData name="Allen Hsu" userId="60d91a9c-a42c-4cc8-ad01-70c31ac073b3" providerId="ADAL" clId="{0E5604C9-8F66-4412-BDC1-51A85545EE9F}" dt="2024-03-26T03:48:04.961" v="1827" actId="2696"/>
        <pc:sldMkLst>
          <pc:docMk/>
          <pc:sldMk cId="2497197639" sldId="2147374686"/>
        </pc:sldMkLst>
      </pc:sldChg>
      <pc:sldChg chg="addSp delSp modSp new mod">
        <pc:chgData name="Allen Hsu" userId="60d91a9c-a42c-4cc8-ad01-70c31ac073b3" providerId="ADAL" clId="{0E5604C9-8F66-4412-BDC1-51A85545EE9F}" dt="2024-03-26T08:37:46.902" v="3661" actId="207"/>
        <pc:sldMkLst>
          <pc:docMk/>
          <pc:sldMk cId="678871132" sldId="2147374687"/>
        </pc:sldMkLst>
        <pc:spChg chg="mod">
          <ac:chgData name="Allen Hsu" userId="60d91a9c-a42c-4cc8-ad01-70c31ac073b3" providerId="ADAL" clId="{0E5604C9-8F66-4412-BDC1-51A85545EE9F}" dt="2024-03-26T01:51:32.585" v="356" actId="20577"/>
          <ac:spMkLst>
            <pc:docMk/>
            <pc:sldMk cId="678871132" sldId="2147374687"/>
            <ac:spMk id="2" creationId="{79CB19DE-2E18-F2DB-9A92-35BD0872DBC7}"/>
          </ac:spMkLst>
        </pc:spChg>
        <pc:spChg chg="add mod">
          <ac:chgData name="Allen Hsu" userId="60d91a9c-a42c-4cc8-ad01-70c31ac073b3" providerId="ADAL" clId="{0E5604C9-8F66-4412-BDC1-51A85545EE9F}" dt="2024-03-26T08:37:11.125" v="3656" actId="14100"/>
          <ac:spMkLst>
            <pc:docMk/>
            <pc:sldMk cId="678871132" sldId="2147374687"/>
            <ac:spMk id="4" creationId="{0883D2CF-C5C9-AF43-6F5D-A96780063CE7}"/>
          </ac:spMkLst>
        </pc:spChg>
        <pc:spChg chg="del">
          <ac:chgData name="Allen Hsu" userId="60d91a9c-a42c-4cc8-ad01-70c31ac073b3" providerId="ADAL" clId="{0E5604C9-8F66-4412-BDC1-51A85545EE9F}" dt="2024-03-26T01:51:37.371" v="357" actId="478"/>
          <ac:spMkLst>
            <pc:docMk/>
            <pc:sldMk cId="678871132" sldId="2147374687"/>
            <ac:spMk id="4" creationId="{61A852DE-CB05-1806-03A3-1AD8B70C3224}"/>
          </ac:spMkLst>
        </pc:spChg>
        <pc:spChg chg="add mod">
          <ac:chgData name="Allen Hsu" userId="60d91a9c-a42c-4cc8-ad01-70c31ac073b3" providerId="ADAL" clId="{0E5604C9-8F66-4412-BDC1-51A85545EE9F}" dt="2024-03-26T08:37:11.125" v="3656" actId="14100"/>
          <ac:spMkLst>
            <pc:docMk/>
            <pc:sldMk cId="678871132" sldId="2147374687"/>
            <ac:spMk id="7" creationId="{82C0EF28-BA45-7326-0DAF-FF42E52183E3}"/>
          </ac:spMkLst>
        </pc:spChg>
        <pc:spChg chg="add mod">
          <ac:chgData name="Allen Hsu" userId="60d91a9c-a42c-4cc8-ad01-70c31ac073b3" providerId="ADAL" clId="{0E5604C9-8F66-4412-BDC1-51A85545EE9F}" dt="2024-03-26T08:37:11.125" v="3656" actId="14100"/>
          <ac:spMkLst>
            <pc:docMk/>
            <pc:sldMk cId="678871132" sldId="2147374687"/>
            <ac:spMk id="11" creationId="{04EE1A2B-28C9-D0BA-F1C4-D17999D5EFC9}"/>
          </ac:spMkLst>
        </pc:spChg>
        <pc:spChg chg="add mod">
          <ac:chgData name="Allen Hsu" userId="60d91a9c-a42c-4cc8-ad01-70c31ac073b3" providerId="ADAL" clId="{0E5604C9-8F66-4412-BDC1-51A85545EE9F}" dt="2024-03-26T02:11:50.398" v="777" actId="404"/>
          <ac:spMkLst>
            <pc:docMk/>
            <pc:sldMk cId="678871132" sldId="2147374687"/>
            <ac:spMk id="15" creationId="{6F61D0EC-C480-42A2-9EC6-D96E0CFF95AE}"/>
          </ac:spMkLst>
        </pc:spChg>
        <pc:spChg chg="add mod">
          <ac:chgData name="Allen Hsu" userId="60d91a9c-a42c-4cc8-ad01-70c31ac073b3" providerId="ADAL" clId="{0E5604C9-8F66-4412-BDC1-51A85545EE9F}" dt="2024-03-26T02:11:50.398" v="777" actId="404"/>
          <ac:spMkLst>
            <pc:docMk/>
            <pc:sldMk cId="678871132" sldId="2147374687"/>
            <ac:spMk id="16" creationId="{C1D2F415-B69B-1AA8-3DB1-3DF2AADD9D42}"/>
          </ac:spMkLst>
        </pc:spChg>
        <pc:spChg chg="add mod">
          <ac:chgData name="Allen Hsu" userId="60d91a9c-a42c-4cc8-ad01-70c31ac073b3" providerId="ADAL" clId="{0E5604C9-8F66-4412-BDC1-51A85545EE9F}" dt="2024-03-26T02:07:21.839" v="624" actId="14100"/>
          <ac:spMkLst>
            <pc:docMk/>
            <pc:sldMk cId="678871132" sldId="2147374687"/>
            <ac:spMk id="17" creationId="{AC2BF288-AB5E-4D2A-9D17-FB62ED4C8430}"/>
          </ac:spMkLst>
        </pc:spChg>
        <pc:spChg chg="add mod">
          <ac:chgData name="Allen Hsu" userId="60d91a9c-a42c-4cc8-ad01-70c31ac073b3" providerId="ADAL" clId="{0E5604C9-8F66-4412-BDC1-51A85545EE9F}" dt="2024-03-26T02:11:29.483" v="774" actId="207"/>
          <ac:spMkLst>
            <pc:docMk/>
            <pc:sldMk cId="678871132" sldId="2147374687"/>
            <ac:spMk id="18" creationId="{E120EA6E-B531-DAFF-8212-FE46145FD3D0}"/>
          </ac:spMkLst>
        </pc:spChg>
        <pc:spChg chg="add mod">
          <ac:chgData name="Allen Hsu" userId="60d91a9c-a42c-4cc8-ad01-70c31ac073b3" providerId="ADAL" clId="{0E5604C9-8F66-4412-BDC1-51A85545EE9F}" dt="2024-03-26T02:11:47.192" v="776" actId="1076"/>
          <ac:spMkLst>
            <pc:docMk/>
            <pc:sldMk cId="678871132" sldId="2147374687"/>
            <ac:spMk id="19" creationId="{641F9D51-CAE6-3D3E-64A1-2BB84F94156C}"/>
          </ac:spMkLst>
        </pc:spChg>
        <pc:spChg chg="add mod">
          <ac:chgData name="Allen Hsu" userId="60d91a9c-a42c-4cc8-ad01-70c31ac073b3" providerId="ADAL" clId="{0E5604C9-8F66-4412-BDC1-51A85545EE9F}" dt="2024-03-26T02:13:03.638" v="843" actId="20577"/>
          <ac:spMkLst>
            <pc:docMk/>
            <pc:sldMk cId="678871132" sldId="2147374687"/>
            <ac:spMk id="20" creationId="{98DAAFDF-BB5D-692F-6D84-F5A2CDBA32B4}"/>
          </ac:spMkLst>
        </pc:spChg>
        <pc:spChg chg="add mod">
          <ac:chgData name="Allen Hsu" userId="60d91a9c-a42c-4cc8-ad01-70c31ac073b3" providerId="ADAL" clId="{0E5604C9-8F66-4412-BDC1-51A85545EE9F}" dt="2024-03-26T02:11:20.880" v="773" actId="1076"/>
          <ac:spMkLst>
            <pc:docMk/>
            <pc:sldMk cId="678871132" sldId="2147374687"/>
            <ac:spMk id="21" creationId="{1AA9534D-54FC-4820-076C-75C339F8C6C8}"/>
          </ac:spMkLst>
        </pc:spChg>
        <pc:spChg chg="add mod">
          <ac:chgData name="Allen Hsu" userId="60d91a9c-a42c-4cc8-ad01-70c31ac073b3" providerId="ADAL" clId="{0E5604C9-8F66-4412-BDC1-51A85545EE9F}" dt="2024-03-26T02:11:47.192" v="776" actId="1076"/>
          <ac:spMkLst>
            <pc:docMk/>
            <pc:sldMk cId="678871132" sldId="2147374687"/>
            <ac:spMk id="22" creationId="{8E6E39A5-31C9-D5FF-ECC3-85DC5BE63F28}"/>
          </ac:spMkLst>
        </pc:spChg>
        <pc:spChg chg="add mod">
          <ac:chgData name="Allen Hsu" userId="60d91a9c-a42c-4cc8-ad01-70c31ac073b3" providerId="ADAL" clId="{0E5604C9-8F66-4412-BDC1-51A85545EE9F}" dt="2024-03-26T08:36:15.511" v="3646" actId="555"/>
          <ac:spMkLst>
            <pc:docMk/>
            <pc:sldMk cId="678871132" sldId="2147374687"/>
            <ac:spMk id="23" creationId="{E80DCECA-5691-66F5-69F4-47F67215BA94}"/>
          </ac:spMkLst>
        </pc:spChg>
        <pc:spChg chg="add mod">
          <ac:chgData name="Allen Hsu" userId="60d91a9c-a42c-4cc8-ad01-70c31ac073b3" providerId="ADAL" clId="{0E5604C9-8F66-4412-BDC1-51A85545EE9F}" dt="2024-03-26T02:54:49.150" v="1164" actId="20577"/>
          <ac:spMkLst>
            <pc:docMk/>
            <pc:sldMk cId="678871132" sldId="2147374687"/>
            <ac:spMk id="28" creationId="{69CC676A-C17F-140D-F242-1790AD1E63AC}"/>
          </ac:spMkLst>
        </pc:spChg>
        <pc:spChg chg="add mod">
          <ac:chgData name="Allen Hsu" userId="60d91a9c-a42c-4cc8-ad01-70c31ac073b3" providerId="ADAL" clId="{0E5604C9-8F66-4412-BDC1-51A85545EE9F}" dt="2024-03-26T08:37:25.317" v="3660" actId="1076"/>
          <ac:spMkLst>
            <pc:docMk/>
            <pc:sldMk cId="678871132" sldId="2147374687"/>
            <ac:spMk id="29" creationId="{ADE9417D-3917-11DA-5A84-9C3FF7448ED9}"/>
          </ac:spMkLst>
        </pc:spChg>
        <pc:spChg chg="add mod">
          <ac:chgData name="Allen Hsu" userId="60d91a9c-a42c-4cc8-ad01-70c31ac073b3" providerId="ADAL" clId="{0E5604C9-8F66-4412-BDC1-51A85545EE9F}" dt="2024-03-26T08:37:25.317" v="3660" actId="1076"/>
          <ac:spMkLst>
            <pc:docMk/>
            <pc:sldMk cId="678871132" sldId="2147374687"/>
            <ac:spMk id="30" creationId="{F89D2B96-87EE-CCD8-777D-3C145B721B25}"/>
          </ac:spMkLst>
        </pc:spChg>
        <pc:spChg chg="add mod">
          <ac:chgData name="Allen Hsu" userId="60d91a9c-a42c-4cc8-ad01-70c31ac073b3" providerId="ADAL" clId="{0E5604C9-8F66-4412-BDC1-51A85545EE9F}" dt="2024-03-26T08:37:25.317" v="3660" actId="1076"/>
          <ac:spMkLst>
            <pc:docMk/>
            <pc:sldMk cId="678871132" sldId="2147374687"/>
            <ac:spMk id="31" creationId="{00EE1F0B-D6CF-691B-9FB2-04BFE0F385A7}"/>
          </ac:spMkLst>
        </pc:spChg>
        <pc:spChg chg="add mod">
          <ac:chgData name="Allen Hsu" userId="60d91a9c-a42c-4cc8-ad01-70c31ac073b3" providerId="ADAL" clId="{0E5604C9-8F66-4412-BDC1-51A85545EE9F}" dt="2024-03-26T08:37:25.317" v="3660" actId="1076"/>
          <ac:spMkLst>
            <pc:docMk/>
            <pc:sldMk cId="678871132" sldId="2147374687"/>
            <ac:spMk id="32" creationId="{3ACC46B2-9217-9496-194D-55E4BBD4C2A7}"/>
          </ac:spMkLst>
        </pc:spChg>
        <pc:spChg chg="add mod">
          <ac:chgData name="Allen Hsu" userId="60d91a9c-a42c-4cc8-ad01-70c31ac073b3" providerId="ADAL" clId="{0E5604C9-8F66-4412-BDC1-51A85545EE9F}" dt="2024-03-26T08:37:25.317" v="3660" actId="1076"/>
          <ac:spMkLst>
            <pc:docMk/>
            <pc:sldMk cId="678871132" sldId="2147374687"/>
            <ac:spMk id="33" creationId="{CE14A4E8-07B5-16C5-B1C0-B22F69F82B0C}"/>
          </ac:spMkLst>
        </pc:spChg>
        <pc:spChg chg="add del mod">
          <ac:chgData name="Allen Hsu" userId="60d91a9c-a42c-4cc8-ad01-70c31ac073b3" providerId="ADAL" clId="{0E5604C9-8F66-4412-BDC1-51A85545EE9F}" dt="2024-03-26T08:37:25.317" v="3660" actId="1076"/>
          <ac:spMkLst>
            <pc:docMk/>
            <pc:sldMk cId="678871132" sldId="2147374687"/>
            <ac:spMk id="34" creationId="{F0C3581C-DB9E-C837-A180-9C2D046283DB}"/>
          </ac:spMkLst>
        </pc:spChg>
        <pc:spChg chg="add del mod">
          <ac:chgData name="Allen Hsu" userId="60d91a9c-a42c-4cc8-ad01-70c31ac073b3" providerId="ADAL" clId="{0E5604C9-8F66-4412-BDC1-51A85545EE9F}" dt="2024-03-26T08:37:25.317" v="3660" actId="1076"/>
          <ac:spMkLst>
            <pc:docMk/>
            <pc:sldMk cId="678871132" sldId="2147374687"/>
            <ac:spMk id="35" creationId="{18D5DB95-F717-58ED-D072-3783994F2D18}"/>
          </ac:spMkLst>
        </pc:spChg>
        <pc:spChg chg="add mod">
          <ac:chgData name="Allen Hsu" userId="60d91a9c-a42c-4cc8-ad01-70c31ac073b3" providerId="ADAL" clId="{0E5604C9-8F66-4412-BDC1-51A85545EE9F}" dt="2024-03-26T08:37:25.317" v="3660" actId="1076"/>
          <ac:spMkLst>
            <pc:docMk/>
            <pc:sldMk cId="678871132" sldId="2147374687"/>
            <ac:spMk id="36" creationId="{D23D5D57-F6C0-C54D-3438-EA237495A1E7}"/>
          </ac:spMkLst>
        </pc:spChg>
        <pc:spChg chg="add del mod">
          <ac:chgData name="Allen Hsu" userId="60d91a9c-a42c-4cc8-ad01-70c31ac073b3" providerId="ADAL" clId="{0E5604C9-8F66-4412-BDC1-51A85545EE9F}" dt="2024-03-26T08:37:25.317" v="3660" actId="1076"/>
          <ac:spMkLst>
            <pc:docMk/>
            <pc:sldMk cId="678871132" sldId="2147374687"/>
            <ac:spMk id="37" creationId="{CC427B6B-6AF8-5C91-96F2-C0309DB6DEFC}"/>
          </ac:spMkLst>
        </pc:spChg>
        <pc:spChg chg="add mod">
          <ac:chgData name="Allen Hsu" userId="60d91a9c-a42c-4cc8-ad01-70c31ac073b3" providerId="ADAL" clId="{0E5604C9-8F66-4412-BDC1-51A85545EE9F}" dt="2024-03-26T08:36:21.495" v="3647" actId="1076"/>
          <ac:spMkLst>
            <pc:docMk/>
            <pc:sldMk cId="678871132" sldId="2147374687"/>
            <ac:spMk id="38" creationId="{7BE4761B-0647-BFCF-71D4-2C6F6E998F82}"/>
          </ac:spMkLst>
        </pc:spChg>
        <pc:spChg chg="add mod">
          <ac:chgData name="Allen Hsu" userId="60d91a9c-a42c-4cc8-ad01-70c31ac073b3" providerId="ADAL" clId="{0E5604C9-8F66-4412-BDC1-51A85545EE9F}" dt="2024-03-26T08:36:15.511" v="3646" actId="555"/>
          <ac:spMkLst>
            <pc:docMk/>
            <pc:sldMk cId="678871132" sldId="2147374687"/>
            <ac:spMk id="39" creationId="{EF276558-20B7-2BD3-15C6-2F572E9136E4}"/>
          </ac:spMkLst>
        </pc:spChg>
        <pc:spChg chg="add mod">
          <ac:chgData name="Allen Hsu" userId="60d91a9c-a42c-4cc8-ad01-70c31ac073b3" providerId="ADAL" clId="{0E5604C9-8F66-4412-BDC1-51A85545EE9F}" dt="2024-03-26T08:37:46.902" v="3661" actId="207"/>
          <ac:spMkLst>
            <pc:docMk/>
            <pc:sldMk cId="678871132" sldId="2147374687"/>
            <ac:spMk id="43" creationId="{1EE12939-DD70-BDFF-3F18-72D0BB2CFB37}"/>
          </ac:spMkLst>
        </pc:spChg>
        <pc:spChg chg="add mod">
          <ac:chgData name="Allen Hsu" userId="60d91a9c-a42c-4cc8-ad01-70c31ac073b3" providerId="ADAL" clId="{0E5604C9-8F66-4412-BDC1-51A85545EE9F}" dt="2024-03-26T08:37:46.902" v="3661" actId="207"/>
          <ac:spMkLst>
            <pc:docMk/>
            <pc:sldMk cId="678871132" sldId="2147374687"/>
            <ac:spMk id="44" creationId="{4C3BA6E7-EB4D-39C4-D380-A70DE2FC3781}"/>
          </ac:spMkLst>
        </pc:spChg>
        <pc:spChg chg="add mod">
          <ac:chgData name="Allen Hsu" userId="60d91a9c-a42c-4cc8-ad01-70c31ac073b3" providerId="ADAL" clId="{0E5604C9-8F66-4412-BDC1-51A85545EE9F}" dt="2024-03-26T08:37:46.902" v="3661" actId="207"/>
          <ac:spMkLst>
            <pc:docMk/>
            <pc:sldMk cId="678871132" sldId="2147374687"/>
            <ac:spMk id="45" creationId="{B93C6C23-BDF2-A87B-D61A-477C1D82BAE7}"/>
          </ac:spMkLst>
        </pc:spChg>
        <pc:spChg chg="add mod">
          <ac:chgData name="Allen Hsu" userId="60d91a9c-a42c-4cc8-ad01-70c31ac073b3" providerId="ADAL" clId="{0E5604C9-8F66-4412-BDC1-51A85545EE9F}" dt="2024-03-26T08:36:53.023" v="3650" actId="1076"/>
          <ac:spMkLst>
            <pc:docMk/>
            <pc:sldMk cId="678871132" sldId="2147374687"/>
            <ac:spMk id="47" creationId="{F3FC526F-ECAB-74CC-DDC2-E4B3B639DAE0}"/>
          </ac:spMkLst>
        </pc:spChg>
        <pc:picChg chg="add mod">
          <ac:chgData name="Allen Hsu" userId="60d91a9c-a42c-4cc8-ad01-70c31ac073b3" providerId="ADAL" clId="{0E5604C9-8F66-4412-BDC1-51A85545EE9F}" dt="2024-03-26T08:12:56.589" v="3371" actId="1076"/>
          <ac:picMkLst>
            <pc:docMk/>
            <pc:sldMk cId="678871132" sldId="2147374687"/>
            <ac:picMk id="5" creationId="{D2EF4EAF-03E4-F83E-B5B7-2DABFABAC979}"/>
          </ac:picMkLst>
        </pc:picChg>
        <pc:picChg chg="add mod">
          <ac:chgData name="Allen Hsu" userId="60d91a9c-a42c-4cc8-ad01-70c31ac073b3" providerId="ADAL" clId="{0E5604C9-8F66-4412-BDC1-51A85545EE9F}" dt="2024-03-26T02:11:20.880" v="773" actId="1076"/>
          <ac:picMkLst>
            <pc:docMk/>
            <pc:sldMk cId="678871132" sldId="2147374687"/>
            <ac:picMk id="6" creationId="{DE74E204-18C7-EB76-A24A-0293DE51488B}"/>
          </ac:picMkLst>
        </pc:picChg>
        <pc:picChg chg="add mod">
          <ac:chgData name="Allen Hsu" userId="60d91a9c-a42c-4cc8-ad01-70c31ac073b3" providerId="ADAL" clId="{0E5604C9-8F66-4412-BDC1-51A85545EE9F}" dt="2024-03-26T02:11:20.880" v="773" actId="1076"/>
          <ac:picMkLst>
            <pc:docMk/>
            <pc:sldMk cId="678871132" sldId="2147374687"/>
            <ac:picMk id="8" creationId="{4D774EA2-D047-72E2-8367-8F4587B109AB}"/>
          </ac:picMkLst>
        </pc:picChg>
        <pc:picChg chg="add mod">
          <ac:chgData name="Allen Hsu" userId="60d91a9c-a42c-4cc8-ad01-70c31ac073b3" providerId="ADAL" clId="{0E5604C9-8F66-4412-BDC1-51A85545EE9F}" dt="2024-03-26T08:25:02.362" v="3385" actId="1076"/>
          <ac:picMkLst>
            <pc:docMk/>
            <pc:sldMk cId="678871132" sldId="2147374687"/>
            <ac:picMk id="9" creationId="{7BA0039C-03E1-4F93-6E2C-145A9F631031}"/>
          </ac:picMkLst>
        </pc:picChg>
        <pc:picChg chg="add mod">
          <ac:chgData name="Allen Hsu" userId="60d91a9c-a42c-4cc8-ad01-70c31ac073b3" providerId="ADAL" clId="{0E5604C9-8F66-4412-BDC1-51A85545EE9F}" dt="2024-03-26T02:11:47.192" v="776" actId="1076"/>
          <ac:picMkLst>
            <pc:docMk/>
            <pc:sldMk cId="678871132" sldId="2147374687"/>
            <ac:picMk id="10" creationId="{679DCED5-57DB-EFE2-6F6F-6693876A95D6}"/>
          </ac:picMkLst>
        </pc:picChg>
        <pc:picChg chg="add mod">
          <ac:chgData name="Allen Hsu" userId="60d91a9c-a42c-4cc8-ad01-70c31ac073b3" providerId="ADAL" clId="{0E5604C9-8F66-4412-BDC1-51A85545EE9F}" dt="2024-03-26T02:11:47.192" v="776" actId="1076"/>
          <ac:picMkLst>
            <pc:docMk/>
            <pc:sldMk cId="678871132" sldId="2147374687"/>
            <ac:picMk id="12" creationId="{5F26153C-6B80-3653-8721-AE525CB2E5F6}"/>
          </ac:picMkLst>
        </pc:picChg>
        <pc:picChg chg="add mod">
          <ac:chgData name="Allen Hsu" userId="60d91a9c-a42c-4cc8-ad01-70c31ac073b3" providerId="ADAL" clId="{0E5604C9-8F66-4412-BDC1-51A85545EE9F}" dt="2024-03-26T02:11:47.192" v="776" actId="1076"/>
          <ac:picMkLst>
            <pc:docMk/>
            <pc:sldMk cId="678871132" sldId="2147374687"/>
            <ac:picMk id="14" creationId="{6B1A0C54-CB3C-DB50-7DB2-93A7D3ADEDA0}"/>
          </ac:picMkLst>
        </pc:picChg>
        <pc:picChg chg="add mod">
          <ac:chgData name="Allen Hsu" userId="60d91a9c-a42c-4cc8-ad01-70c31ac073b3" providerId="ADAL" clId="{0E5604C9-8F66-4412-BDC1-51A85545EE9F}" dt="2024-03-26T08:36:46.070" v="3649" actId="1076"/>
          <ac:picMkLst>
            <pc:docMk/>
            <pc:sldMk cId="678871132" sldId="2147374687"/>
            <ac:picMk id="25" creationId="{18C80FF8-9FC4-DE1B-F241-9D0207A11B70}"/>
          </ac:picMkLst>
        </pc:picChg>
        <pc:picChg chg="add mod">
          <ac:chgData name="Allen Hsu" userId="60d91a9c-a42c-4cc8-ad01-70c31ac073b3" providerId="ADAL" clId="{0E5604C9-8F66-4412-BDC1-51A85545EE9F}" dt="2024-03-26T08:37:25.317" v="3660" actId="1076"/>
          <ac:picMkLst>
            <pc:docMk/>
            <pc:sldMk cId="678871132" sldId="2147374687"/>
            <ac:picMk id="27" creationId="{25E1ACF9-308E-25BB-F327-31C96A174911}"/>
          </ac:picMkLst>
        </pc:picChg>
        <pc:cxnChg chg="add mod">
          <ac:chgData name="Allen Hsu" userId="60d91a9c-a42c-4cc8-ad01-70c31ac073b3" providerId="ADAL" clId="{0E5604C9-8F66-4412-BDC1-51A85545EE9F}" dt="2024-03-26T08:37:11.125" v="3656" actId="14100"/>
          <ac:cxnSpMkLst>
            <pc:docMk/>
            <pc:sldMk cId="678871132" sldId="2147374687"/>
            <ac:cxnSpMk id="24" creationId="{23E424E9-D32E-307B-F3F9-357C8325DE4E}"/>
          </ac:cxnSpMkLst>
        </pc:cxnChg>
        <pc:cxnChg chg="add mod">
          <ac:chgData name="Allen Hsu" userId="60d91a9c-a42c-4cc8-ad01-70c31ac073b3" providerId="ADAL" clId="{0E5604C9-8F66-4412-BDC1-51A85545EE9F}" dt="2024-03-26T08:37:11.125" v="3656" actId="14100"/>
          <ac:cxnSpMkLst>
            <pc:docMk/>
            <pc:sldMk cId="678871132" sldId="2147374687"/>
            <ac:cxnSpMk id="26" creationId="{17DE6AA6-0713-CB93-091E-846A32A719C5}"/>
          </ac:cxnSpMkLst>
        </pc:cxnChg>
      </pc:sldChg>
      <pc:sldChg chg="addSp delSp modSp new mod">
        <pc:chgData name="Allen Hsu" userId="60d91a9c-a42c-4cc8-ad01-70c31ac073b3" providerId="ADAL" clId="{0E5604C9-8F66-4412-BDC1-51A85545EE9F}" dt="2024-03-27T02:33:32.004" v="6682" actId="20577"/>
        <pc:sldMkLst>
          <pc:docMk/>
          <pc:sldMk cId="2811553986" sldId="2147374688"/>
        </pc:sldMkLst>
        <pc:spChg chg="mod">
          <ac:chgData name="Allen Hsu" userId="60d91a9c-a42c-4cc8-ad01-70c31ac073b3" providerId="ADAL" clId="{0E5604C9-8F66-4412-BDC1-51A85545EE9F}" dt="2024-03-27T02:33:32.004" v="6682" actId="20577"/>
          <ac:spMkLst>
            <pc:docMk/>
            <pc:sldMk cId="2811553986" sldId="2147374688"/>
            <ac:spMk id="2" creationId="{41C0F62C-1DA2-9F42-3EF7-0E144176A258}"/>
          </ac:spMkLst>
        </pc:spChg>
        <pc:spChg chg="del">
          <ac:chgData name="Allen Hsu" userId="60d91a9c-a42c-4cc8-ad01-70c31ac073b3" providerId="ADAL" clId="{0E5604C9-8F66-4412-BDC1-51A85545EE9F}" dt="2024-03-26T03:28:20.192" v="1405" actId="478"/>
          <ac:spMkLst>
            <pc:docMk/>
            <pc:sldMk cId="2811553986" sldId="2147374688"/>
            <ac:spMk id="4" creationId="{41858553-93DB-2625-2BA8-20E4E3F2DB06}"/>
          </ac:spMkLst>
        </pc:spChg>
        <pc:spChg chg="add mod">
          <ac:chgData name="Allen Hsu" userId="60d91a9c-a42c-4cc8-ad01-70c31ac073b3" providerId="ADAL" clId="{0E5604C9-8F66-4412-BDC1-51A85545EE9F}" dt="2024-03-26T03:44:37.075" v="1812" actId="20577"/>
          <ac:spMkLst>
            <pc:docMk/>
            <pc:sldMk cId="2811553986" sldId="2147374688"/>
            <ac:spMk id="6" creationId="{F4F688F9-5C23-7F1C-EF09-176582FD061A}"/>
          </ac:spMkLst>
        </pc:spChg>
        <pc:spChg chg="add del mod">
          <ac:chgData name="Allen Hsu" userId="60d91a9c-a42c-4cc8-ad01-70c31ac073b3" providerId="ADAL" clId="{0E5604C9-8F66-4412-BDC1-51A85545EE9F}" dt="2024-03-26T05:10:43.102" v="1889" actId="21"/>
          <ac:spMkLst>
            <pc:docMk/>
            <pc:sldMk cId="2811553986" sldId="2147374688"/>
            <ac:spMk id="8" creationId="{F5000225-F9B2-3F41-0641-823B495F228F}"/>
          </ac:spMkLst>
        </pc:spChg>
        <pc:spChg chg="add mod">
          <ac:chgData name="Allen Hsu" userId="60d91a9c-a42c-4cc8-ad01-70c31ac073b3" providerId="ADAL" clId="{0E5604C9-8F66-4412-BDC1-51A85545EE9F}" dt="2024-03-26T05:07:35.650" v="1875" actId="20577"/>
          <ac:spMkLst>
            <pc:docMk/>
            <pc:sldMk cId="2811553986" sldId="2147374688"/>
            <ac:spMk id="10" creationId="{716A2110-A826-4544-C7D3-311A349A293A}"/>
          </ac:spMkLst>
        </pc:spChg>
        <pc:spChg chg="add mod">
          <ac:chgData name="Allen Hsu" userId="60d91a9c-a42c-4cc8-ad01-70c31ac073b3" providerId="ADAL" clId="{0E5604C9-8F66-4412-BDC1-51A85545EE9F}" dt="2024-03-26T05:42:24.003" v="2026" actId="20577"/>
          <ac:spMkLst>
            <pc:docMk/>
            <pc:sldMk cId="2811553986" sldId="2147374688"/>
            <ac:spMk id="11" creationId="{DAEA3FD8-B7D6-67B1-FACB-F04E2F8AA3F7}"/>
          </ac:spMkLst>
        </pc:spChg>
        <pc:spChg chg="add mod">
          <ac:chgData name="Allen Hsu" userId="60d91a9c-a42c-4cc8-ad01-70c31ac073b3" providerId="ADAL" clId="{0E5604C9-8F66-4412-BDC1-51A85545EE9F}" dt="2024-03-26T03:37:30.168" v="1626" actId="20577"/>
          <ac:spMkLst>
            <pc:docMk/>
            <pc:sldMk cId="2811553986" sldId="2147374688"/>
            <ac:spMk id="13" creationId="{E582FB11-96D1-618D-3FD9-CCAD93D35A8E}"/>
          </ac:spMkLst>
        </pc:spChg>
        <pc:spChg chg="add mod">
          <ac:chgData name="Allen Hsu" userId="60d91a9c-a42c-4cc8-ad01-70c31ac073b3" providerId="ADAL" clId="{0E5604C9-8F66-4412-BDC1-51A85545EE9F}" dt="2024-03-26T06:33:31.551" v="3180" actId="1076"/>
          <ac:spMkLst>
            <pc:docMk/>
            <pc:sldMk cId="2811553986" sldId="2147374688"/>
            <ac:spMk id="14" creationId="{59344451-5CDA-87EB-4421-D1FBD4F6FF5E}"/>
          </ac:spMkLst>
        </pc:spChg>
        <pc:spChg chg="add mod">
          <ac:chgData name="Allen Hsu" userId="60d91a9c-a42c-4cc8-ad01-70c31ac073b3" providerId="ADAL" clId="{0E5604C9-8F66-4412-BDC1-51A85545EE9F}" dt="2024-03-26T06:33:31.551" v="3180" actId="1076"/>
          <ac:spMkLst>
            <pc:docMk/>
            <pc:sldMk cId="2811553986" sldId="2147374688"/>
            <ac:spMk id="15" creationId="{9542EBBD-44D9-F897-A016-79128ED7ABAB}"/>
          </ac:spMkLst>
        </pc:spChg>
        <pc:spChg chg="add mod">
          <ac:chgData name="Allen Hsu" userId="60d91a9c-a42c-4cc8-ad01-70c31ac073b3" providerId="ADAL" clId="{0E5604C9-8F66-4412-BDC1-51A85545EE9F}" dt="2024-03-26T04:00:33.633" v="1869" actId="1076"/>
          <ac:spMkLst>
            <pc:docMk/>
            <pc:sldMk cId="2811553986" sldId="2147374688"/>
            <ac:spMk id="19" creationId="{3F674F4E-0A6B-365A-708B-D626F847D260}"/>
          </ac:spMkLst>
        </pc:spChg>
        <pc:picChg chg="add mod modCrop">
          <ac:chgData name="Allen Hsu" userId="60d91a9c-a42c-4cc8-ad01-70c31ac073b3" providerId="ADAL" clId="{0E5604C9-8F66-4412-BDC1-51A85545EE9F}" dt="2024-03-26T05:07:50.422" v="1877" actId="14100"/>
          <ac:picMkLst>
            <pc:docMk/>
            <pc:sldMk cId="2811553986" sldId="2147374688"/>
            <ac:picMk id="5" creationId="{1F7BF95E-1706-9882-CAEF-6981074D737B}"/>
          </ac:picMkLst>
        </pc:picChg>
        <pc:picChg chg="add del mod">
          <ac:chgData name="Allen Hsu" userId="60d91a9c-a42c-4cc8-ad01-70c31ac073b3" providerId="ADAL" clId="{0E5604C9-8F66-4412-BDC1-51A85545EE9F}" dt="2024-03-26T05:10:43.102" v="1889" actId="21"/>
          <ac:picMkLst>
            <pc:docMk/>
            <pc:sldMk cId="2811553986" sldId="2147374688"/>
            <ac:picMk id="7" creationId="{4948ED10-891C-8A51-AEFD-4E471AA6F6DE}"/>
          </ac:picMkLst>
        </pc:picChg>
        <pc:picChg chg="add mod ord modCrop">
          <ac:chgData name="Allen Hsu" userId="60d91a9c-a42c-4cc8-ad01-70c31ac073b3" providerId="ADAL" clId="{0E5604C9-8F66-4412-BDC1-51A85545EE9F}" dt="2024-03-26T06:04:23.700" v="2187" actId="552"/>
          <ac:picMkLst>
            <pc:docMk/>
            <pc:sldMk cId="2811553986" sldId="2147374688"/>
            <ac:picMk id="9" creationId="{12424ACC-4CBD-D2D3-9923-7446DA421217}"/>
          </ac:picMkLst>
        </pc:picChg>
        <pc:picChg chg="add mod">
          <ac:chgData name="Allen Hsu" userId="60d91a9c-a42c-4cc8-ad01-70c31ac073b3" providerId="ADAL" clId="{0E5604C9-8F66-4412-BDC1-51A85545EE9F}" dt="2024-03-26T03:37:33.414" v="1627" actId="14100"/>
          <ac:picMkLst>
            <pc:docMk/>
            <pc:sldMk cId="2811553986" sldId="2147374688"/>
            <ac:picMk id="12" creationId="{28655E98-3142-67CB-FC67-B9EED7BC047B}"/>
          </ac:picMkLst>
        </pc:picChg>
        <pc:picChg chg="add mod">
          <ac:chgData name="Allen Hsu" userId="60d91a9c-a42c-4cc8-ad01-70c31ac073b3" providerId="ADAL" clId="{0E5604C9-8F66-4412-BDC1-51A85545EE9F}" dt="2024-03-26T03:41:10.473" v="1774" actId="1076"/>
          <ac:picMkLst>
            <pc:docMk/>
            <pc:sldMk cId="2811553986" sldId="2147374688"/>
            <ac:picMk id="17" creationId="{032A163F-79B0-57A7-4C3B-E9A305642B55}"/>
          </ac:picMkLst>
        </pc:picChg>
        <pc:picChg chg="add mod ord">
          <ac:chgData name="Allen Hsu" userId="60d91a9c-a42c-4cc8-ad01-70c31ac073b3" providerId="ADAL" clId="{0E5604C9-8F66-4412-BDC1-51A85545EE9F}" dt="2024-03-26T06:04:04.446" v="2138" actId="14100"/>
          <ac:picMkLst>
            <pc:docMk/>
            <pc:sldMk cId="2811553986" sldId="2147374688"/>
            <ac:picMk id="20" creationId="{F45EC318-0680-64D8-3065-E13303B6B89C}"/>
          </ac:picMkLst>
        </pc:picChg>
        <pc:picChg chg="add mod">
          <ac:chgData name="Allen Hsu" userId="60d91a9c-a42c-4cc8-ad01-70c31ac073b3" providerId="ADAL" clId="{0E5604C9-8F66-4412-BDC1-51A85545EE9F}" dt="2024-03-26T06:04:23.700" v="2187" actId="552"/>
          <ac:picMkLst>
            <pc:docMk/>
            <pc:sldMk cId="2811553986" sldId="2147374688"/>
            <ac:picMk id="21" creationId="{8EE95354-7FC9-ECCA-A5B7-F4A05CB149B9}"/>
          </ac:picMkLst>
        </pc:picChg>
      </pc:sldChg>
      <pc:sldChg chg="addSp delSp modSp add mod">
        <pc:chgData name="Allen Hsu" userId="60d91a9c-a42c-4cc8-ad01-70c31ac073b3" providerId="ADAL" clId="{0E5604C9-8F66-4412-BDC1-51A85545EE9F}" dt="2024-03-26T08:14:16.784" v="3380" actId="14100"/>
        <pc:sldMkLst>
          <pc:docMk/>
          <pc:sldMk cId="276181855" sldId="2147374689"/>
        </pc:sldMkLst>
        <pc:spChg chg="add del">
          <ac:chgData name="Allen Hsu" userId="60d91a9c-a42c-4cc8-ad01-70c31ac073b3" providerId="ADAL" clId="{0E5604C9-8F66-4412-BDC1-51A85545EE9F}" dt="2024-03-26T08:06:39.091" v="3368" actId="478"/>
          <ac:spMkLst>
            <pc:docMk/>
            <pc:sldMk cId="276181855" sldId="2147374689"/>
            <ac:spMk id="5" creationId="{B0B480E5-22CD-EB95-8A54-37A1A6F05FB6}"/>
          </ac:spMkLst>
        </pc:spChg>
        <pc:picChg chg="add mod">
          <ac:chgData name="Allen Hsu" userId="60d91a9c-a42c-4cc8-ad01-70c31ac073b3" providerId="ADAL" clId="{0E5604C9-8F66-4412-BDC1-51A85545EE9F}" dt="2024-03-26T08:13:58.560" v="3377" actId="1076"/>
          <ac:picMkLst>
            <pc:docMk/>
            <pc:sldMk cId="276181855" sldId="2147374689"/>
            <ac:picMk id="5" creationId="{FE483E79-07E9-FFBD-5D98-06A1419A4C03}"/>
          </ac:picMkLst>
        </pc:picChg>
        <pc:picChg chg="add mod">
          <ac:chgData name="Allen Hsu" userId="60d91a9c-a42c-4cc8-ad01-70c31ac073b3" providerId="ADAL" clId="{0E5604C9-8F66-4412-BDC1-51A85545EE9F}" dt="2024-03-26T08:14:16.784" v="3380" actId="14100"/>
          <ac:picMkLst>
            <pc:docMk/>
            <pc:sldMk cId="276181855" sldId="2147374689"/>
            <ac:picMk id="15" creationId="{E3DC3264-A29B-B646-62BA-0FF80FCE64E2}"/>
          </ac:picMkLst>
        </pc:picChg>
      </pc:sldChg>
      <pc:sldChg chg="addSp delSp modSp new del mod modNotesTx">
        <pc:chgData name="Allen Hsu" userId="60d91a9c-a42c-4cc8-ad01-70c31ac073b3" providerId="ADAL" clId="{0E5604C9-8F66-4412-BDC1-51A85545EE9F}" dt="2024-03-26T05:56:42.916" v="2123" actId="2696"/>
        <pc:sldMkLst>
          <pc:docMk/>
          <pc:sldMk cId="279726823" sldId="2147374689"/>
        </pc:sldMkLst>
        <pc:spChg chg="mod">
          <ac:chgData name="Allen Hsu" userId="60d91a9c-a42c-4cc8-ad01-70c31ac073b3" providerId="ADAL" clId="{0E5604C9-8F66-4412-BDC1-51A85545EE9F}" dt="2024-03-26T05:11:11.655" v="1925" actId="20577"/>
          <ac:spMkLst>
            <pc:docMk/>
            <pc:sldMk cId="279726823" sldId="2147374689"/>
            <ac:spMk id="2" creationId="{B7D0B02A-F33B-5B78-A959-0A9DBE59E335}"/>
          </ac:spMkLst>
        </pc:spChg>
        <pc:spChg chg="del">
          <ac:chgData name="Allen Hsu" userId="60d91a9c-a42c-4cc8-ad01-70c31ac073b3" providerId="ADAL" clId="{0E5604C9-8F66-4412-BDC1-51A85545EE9F}" dt="2024-03-26T05:10:50.252" v="1893" actId="478"/>
          <ac:spMkLst>
            <pc:docMk/>
            <pc:sldMk cId="279726823" sldId="2147374689"/>
            <ac:spMk id="4" creationId="{B961F06A-F63D-C68A-A36B-DD91605D102B}"/>
          </ac:spMkLst>
        </pc:spChg>
        <pc:spChg chg="add del">
          <ac:chgData name="Allen Hsu" userId="60d91a9c-a42c-4cc8-ad01-70c31ac073b3" providerId="ADAL" clId="{0E5604C9-8F66-4412-BDC1-51A85545EE9F}" dt="2024-03-26T05:10:57.628" v="1895" actId="22"/>
          <ac:spMkLst>
            <pc:docMk/>
            <pc:sldMk cId="279726823" sldId="2147374689"/>
            <ac:spMk id="6" creationId="{AA281195-85DD-A789-916B-FED1921F08D1}"/>
          </ac:spMkLst>
        </pc:spChg>
        <pc:spChg chg="add mod">
          <ac:chgData name="Allen Hsu" userId="60d91a9c-a42c-4cc8-ad01-70c31ac073b3" providerId="ADAL" clId="{0E5604C9-8F66-4412-BDC1-51A85545EE9F}" dt="2024-03-26T05:27:43.915" v="2018" actId="1076"/>
          <ac:spMkLst>
            <pc:docMk/>
            <pc:sldMk cId="279726823" sldId="2147374689"/>
            <ac:spMk id="8" creationId="{F5000225-F9B2-3F41-0641-823B495F228F}"/>
          </ac:spMkLst>
        </pc:spChg>
        <pc:spChg chg="add mod">
          <ac:chgData name="Allen Hsu" userId="60d91a9c-a42c-4cc8-ad01-70c31ac073b3" providerId="ADAL" clId="{0E5604C9-8F66-4412-BDC1-51A85545EE9F}" dt="2024-03-26T05:27:41.369" v="2017" actId="1076"/>
          <ac:spMkLst>
            <pc:docMk/>
            <pc:sldMk cId="279726823" sldId="2147374689"/>
            <ac:spMk id="9" creationId="{B4DF7671-FC54-94F8-D649-56CE74866397}"/>
          </ac:spMkLst>
        </pc:spChg>
        <pc:spChg chg="add mod">
          <ac:chgData name="Allen Hsu" userId="60d91a9c-a42c-4cc8-ad01-70c31ac073b3" providerId="ADAL" clId="{0E5604C9-8F66-4412-BDC1-51A85545EE9F}" dt="2024-03-26T05:23:07.109" v="2015" actId="20577"/>
          <ac:spMkLst>
            <pc:docMk/>
            <pc:sldMk cId="279726823" sldId="2147374689"/>
            <ac:spMk id="11" creationId="{915D9FEC-C420-C2C9-8539-398F834E7620}"/>
          </ac:spMkLst>
        </pc:spChg>
        <pc:spChg chg="add mod">
          <ac:chgData name="Allen Hsu" userId="60d91a9c-a42c-4cc8-ad01-70c31ac073b3" providerId="ADAL" clId="{0E5604C9-8F66-4412-BDC1-51A85545EE9F}" dt="2024-03-26T05:53:21.345" v="2092" actId="20577"/>
          <ac:spMkLst>
            <pc:docMk/>
            <pc:sldMk cId="279726823" sldId="2147374689"/>
            <ac:spMk id="13" creationId="{2CE03819-C6F3-BF2C-D153-DBE530677B45}"/>
          </ac:spMkLst>
        </pc:spChg>
        <pc:spChg chg="add mod">
          <ac:chgData name="Allen Hsu" userId="60d91a9c-a42c-4cc8-ad01-70c31ac073b3" providerId="ADAL" clId="{0E5604C9-8F66-4412-BDC1-51A85545EE9F}" dt="2024-03-26T05:53:30.613" v="2115" actId="20577"/>
          <ac:spMkLst>
            <pc:docMk/>
            <pc:sldMk cId="279726823" sldId="2147374689"/>
            <ac:spMk id="14" creationId="{B4221AD0-DA6C-4F99-08F7-C0A1471198B6}"/>
          </ac:spMkLst>
        </pc:spChg>
        <pc:picChg chg="add mod">
          <ac:chgData name="Allen Hsu" userId="60d91a9c-a42c-4cc8-ad01-70c31ac073b3" providerId="ADAL" clId="{0E5604C9-8F66-4412-BDC1-51A85545EE9F}" dt="2024-03-26T05:27:43.915" v="2018" actId="1076"/>
          <ac:picMkLst>
            <pc:docMk/>
            <pc:sldMk cId="279726823" sldId="2147374689"/>
            <ac:picMk id="7" creationId="{4948ED10-891C-8A51-AEFD-4E471AA6F6DE}"/>
          </ac:picMkLst>
        </pc:picChg>
        <pc:picChg chg="add mod">
          <ac:chgData name="Allen Hsu" userId="60d91a9c-a42c-4cc8-ad01-70c31ac073b3" providerId="ADAL" clId="{0E5604C9-8F66-4412-BDC1-51A85545EE9F}" dt="2024-03-26T05:22:35.986" v="1971" actId="1076"/>
          <ac:picMkLst>
            <pc:docMk/>
            <pc:sldMk cId="279726823" sldId="2147374689"/>
            <ac:picMk id="10" creationId="{2CFC6444-E3DE-B4C5-31A1-4EBC75BE9A5B}"/>
          </ac:picMkLst>
        </pc:picChg>
        <pc:picChg chg="add mod">
          <ac:chgData name="Allen Hsu" userId="60d91a9c-a42c-4cc8-ad01-70c31ac073b3" providerId="ADAL" clId="{0E5604C9-8F66-4412-BDC1-51A85545EE9F}" dt="2024-03-26T05:52:54.625" v="2047" actId="14100"/>
          <ac:picMkLst>
            <pc:docMk/>
            <pc:sldMk cId="279726823" sldId="2147374689"/>
            <ac:picMk id="12" creationId="{15B5B723-5451-6E0A-8499-9BCB8E911F24}"/>
          </ac:picMkLst>
        </pc:picChg>
      </pc:sldChg>
      <pc:sldChg chg="modSp new mod">
        <pc:chgData name="Allen Hsu" userId="60d91a9c-a42c-4cc8-ad01-70c31ac073b3" providerId="ADAL" clId="{0E5604C9-8F66-4412-BDC1-51A85545EE9F}" dt="2024-03-26T08:40:12.870" v="3670" actId="207"/>
        <pc:sldMkLst>
          <pc:docMk/>
          <pc:sldMk cId="648579074" sldId="2147374690"/>
        </pc:sldMkLst>
        <pc:spChg chg="mod">
          <ac:chgData name="Allen Hsu" userId="60d91a9c-a42c-4cc8-ad01-70c31ac073b3" providerId="ADAL" clId="{0E5604C9-8F66-4412-BDC1-51A85545EE9F}" dt="2024-03-26T06:13:54.683" v="2230" actId="20577"/>
          <ac:spMkLst>
            <pc:docMk/>
            <pc:sldMk cId="648579074" sldId="2147374690"/>
            <ac:spMk id="2" creationId="{A1A099C5-3BC5-A6BF-7669-5D9DF2682907}"/>
          </ac:spMkLst>
        </pc:spChg>
        <pc:spChg chg="mod">
          <ac:chgData name="Allen Hsu" userId="60d91a9c-a42c-4cc8-ad01-70c31ac073b3" providerId="ADAL" clId="{0E5604C9-8F66-4412-BDC1-51A85545EE9F}" dt="2024-03-26T08:40:12.870" v="3670" actId="207"/>
          <ac:spMkLst>
            <pc:docMk/>
            <pc:sldMk cId="648579074" sldId="2147374690"/>
            <ac:spMk id="4" creationId="{0C3F684D-E3EC-D079-7EEA-BD4263EC0E66}"/>
          </ac:spMkLst>
        </pc:spChg>
      </pc:sldChg>
      <pc:sldChg chg="add del">
        <pc:chgData name="Allen Hsu" userId="60d91a9c-a42c-4cc8-ad01-70c31ac073b3" providerId="ADAL" clId="{0E5604C9-8F66-4412-BDC1-51A85545EE9F}" dt="2024-03-26T06:05:15.671" v="2189"/>
        <pc:sldMkLst>
          <pc:docMk/>
          <pc:sldMk cId="2335947194" sldId="2147374690"/>
        </pc:sldMkLst>
      </pc:sldChg>
      <pc:sldChg chg="addSp delSp modSp new mod">
        <pc:chgData name="Allen Hsu" userId="60d91a9c-a42c-4cc8-ad01-70c31ac073b3" providerId="ADAL" clId="{0E5604C9-8F66-4412-BDC1-51A85545EE9F}" dt="2024-03-26T06:57:44.564" v="3366" actId="20577"/>
        <pc:sldMkLst>
          <pc:docMk/>
          <pc:sldMk cId="2626291639" sldId="2147374691"/>
        </pc:sldMkLst>
        <pc:spChg chg="mod">
          <ac:chgData name="Allen Hsu" userId="60d91a9c-a42c-4cc8-ad01-70c31ac073b3" providerId="ADAL" clId="{0E5604C9-8F66-4412-BDC1-51A85545EE9F}" dt="2024-03-26T06:34:58.444" v="3195" actId="20577"/>
          <ac:spMkLst>
            <pc:docMk/>
            <pc:sldMk cId="2626291639" sldId="2147374691"/>
            <ac:spMk id="2" creationId="{CB7B09EC-4071-F3D1-37E4-7639C2D9BC3C}"/>
          </ac:spMkLst>
        </pc:spChg>
        <pc:spChg chg="del">
          <ac:chgData name="Allen Hsu" userId="60d91a9c-a42c-4cc8-ad01-70c31ac073b3" providerId="ADAL" clId="{0E5604C9-8F66-4412-BDC1-51A85545EE9F}" dt="2024-03-26T06:31:04.643" v="3157" actId="478"/>
          <ac:spMkLst>
            <pc:docMk/>
            <pc:sldMk cId="2626291639" sldId="2147374691"/>
            <ac:spMk id="4" creationId="{9812F6B0-D80B-2C17-7E80-7552EC85FE9E}"/>
          </ac:spMkLst>
        </pc:spChg>
        <pc:spChg chg="add mod">
          <ac:chgData name="Allen Hsu" userId="60d91a9c-a42c-4cc8-ad01-70c31ac073b3" providerId="ADAL" clId="{0E5604C9-8F66-4412-BDC1-51A85545EE9F}" dt="2024-03-26T06:31:13.424" v="3166" actId="20577"/>
          <ac:spMkLst>
            <pc:docMk/>
            <pc:sldMk cId="2626291639" sldId="2147374691"/>
            <ac:spMk id="5" creationId="{779AA033-310E-DA24-C77B-A6F56C2E3D5F}"/>
          </ac:spMkLst>
        </pc:spChg>
        <pc:spChg chg="add mod">
          <ac:chgData name="Allen Hsu" userId="60d91a9c-a42c-4cc8-ad01-70c31ac073b3" providerId="ADAL" clId="{0E5604C9-8F66-4412-BDC1-51A85545EE9F}" dt="2024-03-26T06:31:22.473" v="3174" actId="1076"/>
          <ac:spMkLst>
            <pc:docMk/>
            <pc:sldMk cId="2626291639" sldId="2147374691"/>
            <ac:spMk id="6" creationId="{6B77FD4C-B26F-4FF7-37C5-F00308152E0D}"/>
          </ac:spMkLst>
        </pc:spChg>
        <pc:spChg chg="add mod">
          <ac:chgData name="Allen Hsu" userId="60d91a9c-a42c-4cc8-ad01-70c31ac073b3" providerId="ADAL" clId="{0E5604C9-8F66-4412-BDC1-51A85545EE9F}" dt="2024-03-26T06:57:44.564" v="3366" actId="20577"/>
          <ac:spMkLst>
            <pc:docMk/>
            <pc:sldMk cId="2626291639" sldId="2147374691"/>
            <ac:spMk id="9" creationId="{653D45B0-F17D-0F5E-5320-653AC240B5B0}"/>
          </ac:spMkLst>
        </pc:spChg>
        <pc:spChg chg="add mod">
          <ac:chgData name="Allen Hsu" userId="60d91a9c-a42c-4cc8-ad01-70c31ac073b3" providerId="ADAL" clId="{0E5604C9-8F66-4412-BDC1-51A85545EE9F}" dt="2024-03-26T06:37:11.167" v="3326" actId="1076"/>
          <ac:spMkLst>
            <pc:docMk/>
            <pc:sldMk cId="2626291639" sldId="2147374691"/>
            <ac:spMk id="10" creationId="{EA1DEAAE-8A34-A213-4C58-5D159905D66B}"/>
          </ac:spMkLst>
        </pc:spChg>
        <pc:spChg chg="add mod">
          <ac:chgData name="Allen Hsu" userId="60d91a9c-a42c-4cc8-ad01-70c31ac073b3" providerId="ADAL" clId="{0E5604C9-8F66-4412-BDC1-51A85545EE9F}" dt="2024-03-26T06:35:26.956" v="3232" actId="1035"/>
          <ac:spMkLst>
            <pc:docMk/>
            <pc:sldMk cId="2626291639" sldId="2147374691"/>
            <ac:spMk id="15" creationId="{7746A579-1E37-4F7F-EB01-FF0979D1AC3D}"/>
          </ac:spMkLst>
        </pc:spChg>
        <pc:picChg chg="add mod modCrop">
          <ac:chgData name="Allen Hsu" userId="60d91a9c-a42c-4cc8-ad01-70c31ac073b3" providerId="ADAL" clId="{0E5604C9-8F66-4412-BDC1-51A85545EE9F}" dt="2024-03-26T06:33:13.967" v="3178" actId="732"/>
          <ac:picMkLst>
            <pc:docMk/>
            <pc:sldMk cId="2626291639" sldId="2147374691"/>
            <ac:picMk id="8" creationId="{28E10EE7-2679-8E5C-AE0B-9CC8030061CD}"/>
          </ac:picMkLst>
        </pc:picChg>
        <pc:picChg chg="add mod">
          <ac:chgData name="Allen Hsu" userId="60d91a9c-a42c-4cc8-ad01-70c31ac073b3" providerId="ADAL" clId="{0E5604C9-8F66-4412-BDC1-51A85545EE9F}" dt="2024-03-26T06:35:23.050" v="3227" actId="14100"/>
          <ac:picMkLst>
            <pc:docMk/>
            <pc:sldMk cId="2626291639" sldId="2147374691"/>
            <ac:picMk id="12" creationId="{8ED87A61-551C-8C0A-3F55-7D56B4AAFBAD}"/>
          </ac:picMkLst>
        </pc:picChg>
        <pc:picChg chg="add mod">
          <ac:chgData name="Allen Hsu" userId="60d91a9c-a42c-4cc8-ad01-70c31ac073b3" providerId="ADAL" clId="{0E5604C9-8F66-4412-BDC1-51A85545EE9F}" dt="2024-03-26T06:35:30.347" v="3233" actId="1076"/>
          <ac:picMkLst>
            <pc:docMk/>
            <pc:sldMk cId="2626291639" sldId="2147374691"/>
            <ac:picMk id="14" creationId="{7AF4AF31-1B85-1FD2-AB5B-A63D610C4387}"/>
          </ac:picMkLst>
        </pc:picChg>
        <pc:picChg chg="add mod">
          <ac:chgData name="Allen Hsu" userId="60d91a9c-a42c-4cc8-ad01-70c31ac073b3" providerId="ADAL" clId="{0E5604C9-8F66-4412-BDC1-51A85545EE9F}" dt="2024-03-26T06:36:17.244" v="3236" actId="1076"/>
          <ac:picMkLst>
            <pc:docMk/>
            <pc:sldMk cId="2626291639" sldId="2147374691"/>
            <ac:picMk id="17" creationId="{71B40D44-C4D9-AF9E-91CD-98B71C0C6FF5}"/>
          </ac:picMkLst>
        </pc:picChg>
      </pc:sldChg>
      <pc:sldChg chg="delSp modSp mod">
        <pc:chgData name="Allen Hsu" userId="60d91a9c-a42c-4cc8-ad01-70c31ac073b3" providerId="ADAL" clId="{0E5604C9-8F66-4412-BDC1-51A85545EE9F}" dt="2024-03-26T09:37:43.279" v="3735" actId="20577"/>
        <pc:sldMkLst>
          <pc:docMk/>
          <pc:sldMk cId="1332026485" sldId="2147374692"/>
        </pc:sldMkLst>
        <pc:spChg chg="mod">
          <ac:chgData name="Allen Hsu" userId="60d91a9c-a42c-4cc8-ad01-70c31ac073b3" providerId="ADAL" clId="{0E5604C9-8F66-4412-BDC1-51A85545EE9F}" dt="2024-03-26T09:37:43.279" v="3735" actId="20577"/>
          <ac:spMkLst>
            <pc:docMk/>
            <pc:sldMk cId="1332026485" sldId="2147374692"/>
            <ac:spMk id="4" creationId="{868CC6BD-55EE-C199-0282-CF53DBEBC680}"/>
          </ac:spMkLst>
        </pc:spChg>
        <pc:spChg chg="mod">
          <ac:chgData name="Allen Hsu" userId="60d91a9c-a42c-4cc8-ad01-70c31ac073b3" providerId="ADAL" clId="{0E5604C9-8F66-4412-BDC1-51A85545EE9F}" dt="2024-03-26T09:37:22.433" v="3725" actId="20577"/>
          <ac:spMkLst>
            <pc:docMk/>
            <pc:sldMk cId="1332026485" sldId="2147374692"/>
            <ac:spMk id="7" creationId="{998C0CB0-0C37-6EAA-9A87-878AD760A62E}"/>
          </ac:spMkLst>
        </pc:spChg>
        <pc:spChg chg="del">
          <ac:chgData name="Allen Hsu" userId="60d91a9c-a42c-4cc8-ad01-70c31ac073b3" providerId="ADAL" clId="{0E5604C9-8F66-4412-BDC1-51A85545EE9F}" dt="2024-03-26T09:37:08.780" v="3705" actId="478"/>
          <ac:spMkLst>
            <pc:docMk/>
            <pc:sldMk cId="1332026485" sldId="2147374692"/>
            <ac:spMk id="9" creationId="{61C9DC08-C37B-E4BC-33A2-110BDBED67BA}"/>
          </ac:spMkLst>
        </pc:spChg>
        <pc:spChg chg="del">
          <ac:chgData name="Allen Hsu" userId="60d91a9c-a42c-4cc8-ad01-70c31ac073b3" providerId="ADAL" clId="{0E5604C9-8F66-4412-BDC1-51A85545EE9F}" dt="2024-03-26T09:37:08.780" v="3705" actId="478"/>
          <ac:spMkLst>
            <pc:docMk/>
            <pc:sldMk cId="1332026485" sldId="2147374692"/>
            <ac:spMk id="10" creationId="{09C6734F-E66F-9C5A-F6D2-C7872CD89109}"/>
          </ac:spMkLst>
        </pc:spChg>
        <pc:spChg chg="mod">
          <ac:chgData name="Allen Hsu" userId="60d91a9c-a42c-4cc8-ad01-70c31ac073b3" providerId="ADAL" clId="{0E5604C9-8F66-4412-BDC1-51A85545EE9F}" dt="2024-03-26T09:37:35.894" v="3727" actId="1076"/>
          <ac:spMkLst>
            <pc:docMk/>
            <pc:sldMk cId="1332026485" sldId="2147374692"/>
            <ac:spMk id="13" creationId="{266CFEC3-4D13-B5F5-B6DD-5A9F843B9757}"/>
          </ac:spMkLst>
        </pc:spChg>
        <pc:spChg chg="mod">
          <ac:chgData name="Allen Hsu" userId="60d91a9c-a42c-4cc8-ad01-70c31ac073b3" providerId="ADAL" clId="{0E5604C9-8F66-4412-BDC1-51A85545EE9F}" dt="2024-03-26T09:37:32.710" v="3726" actId="14100"/>
          <ac:spMkLst>
            <pc:docMk/>
            <pc:sldMk cId="1332026485" sldId="2147374692"/>
            <ac:spMk id="17" creationId="{B78170F0-1A80-6315-D74D-8C3EEF576E3B}"/>
          </ac:spMkLst>
        </pc:spChg>
      </pc:sldChg>
      <pc:sldChg chg="addSp delSp modSp mod">
        <pc:chgData name="Allen Hsu" userId="60d91a9c-a42c-4cc8-ad01-70c31ac073b3" providerId="ADAL" clId="{0E5604C9-8F66-4412-BDC1-51A85545EE9F}" dt="2024-03-26T10:01:35.739" v="4476" actId="20577"/>
        <pc:sldMkLst>
          <pc:docMk/>
          <pc:sldMk cId="4134942899" sldId="2147374693"/>
        </pc:sldMkLst>
        <pc:spChg chg="mod">
          <ac:chgData name="Allen Hsu" userId="60d91a9c-a42c-4cc8-ad01-70c31ac073b3" providerId="ADAL" clId="{0E5604C9-8F66-4412-BDC1-51A85545EE9F}" dt="2024-03-26T10:01:35.739" v="4476" actId="20577"/>
          <ac:spMkLst>
            <pc:docMk/>
            <pc:sldMk cId="4134942899" sldId="2147374693"/>
            <ac:spMk id="2" creationId="{D3F11016-C358-18BF-4EC6-E44056339065}"/>
          </ac:spMkLst>
        </pc:spChg>
        <pc:spChg chg="del">
          <ac:chgData name="Allen Hsu" userId="60d91a9c-a42c-4cc8-ad01-70c31ac073b3" providerId="ADAL" clId="{0E5604C9-8F66-4412-BDC1-51A85545EE9F}" dt="2024-03-26T09:56:50.575" v="4158" actId="478"/>
          <ac:spMkLst>
            <pc:docMk/>
            <pc:sldMk cId="4134942899" sldId="2147374693"/>
            <ac:spMk id="4" creationId="{8E05D7EB-1009-0B63-8967-FD4850F81B0D}"/>
          </ac:spMkLst>
        </pc:spChg>
        <pc:spChg chg="add mod">
          <ac:chgData name="Allen Hsu" userId="60d91a9c-a42c-4cc8-ad01-70c31ac073b3" providerId="ADAL" clId="{0E5604C9-8F66-4412-BDC1-51A85545EE9F}" dt="2024-03-26T09:59:46.041" v="4313" actId="20577"/>
          <ac:spMkLst>
            <pc:docMk/>
            <pc:sldMk cId="4134942899" sldId="2147374693"/>
            <ac:spMk id="9" creationId="{9BD96C88-552F-7AFB-72C1-1214E7B99E16}"/>
          </ac:spMkLst>
        </pc:spChg>
        <pc:spChg chg="add mod">
          <ac:chgData name="Allen Hsu" userId="60d91a9c-a42c-4cc8-ad01-70c31ac073b3" providerId="ADAL" clId="{0E5604C9-8F66-4412-BDC1-51A85545EE9F}" dt="2024-03-26T09:58:12.007" v="4170" actId="1076"/>
          <ac:spMkLst>
            <pc:docMk/>
            <pc:sldMk cId="4134942899" sldId="2147374693"/>
            <ac:spMk id="10" creationId="{E2804709-E12B-3093-BB3C-55AAA4718EC7}"/>
          </ac:spMkLst>
        </pc:spChg>
        <pc:spChg chg="add mod">
          <ac:chgData name="Allen Hsu" userId="60d91a9c-a42c-4cc8-ad01-70c31ac073b3" providerId="ADAL" clId="{0E5604C9-8F66-4412-BDC1-51A85545EE9F}" dt="2024-03-26T09:59:51.482" v="4315" actId="688"/>
          <ac:spMkLst>
            <pc:docMk/>
            <pc:sldMk cId="4134942899" sldId="2147374693"/>
            <ac:spMk id="11" creationId="{1A13AB04-A1C9-0388-1060-ACF952CCD7CE}"/>
          </ac:spMkLst>
        </pc:spChg>
        <pc:spChg chg="add mod">
          <ac:chgData name="Allen Hsu" userId="60d91a9c-a42c-4cc8-ad01-70c31ac073b3" providerId="ADAL" clId="{0E5604C9-8F66-4412-BDC1-51A85545EE9F}" dt="2024-03-26T10:01:19.658" v="4451" actId="14100"/>
          <ac:spMkLst>
            <pc:docMk/>
            <pc:sldMk cId="4134942899" sldId="2147374693"/>
            <ac:spMk id="12" creationId="{A2AE0DC2-DF7C-707D-F4F7-C6FE27FC0270}"/>
          </ac:spMkLst>
        </pc:spChg>
        <pc:picChg chg="add mod">
          <ac:chgData name="Allen Hsu" userId="60d91a9c-a42c-4cc8-ad01-70c31ac073b3" providerId="ADAL" clId="{0E5604C9-8F66-4412-BDC1-51A85545EE9F}" dt="2024-03-26T09:57:40.628" v="4164" actId="1076"/>
          <ac:picMkLst>
            <pc:docMk/>
            <pc:sldMk cId="4134942899" sldId="2147374693"/>
            <ac:picMk id="6" creationId="{4106AB92-7E7B-A2DF-8277-2E62B3CB0CB0}"/>
          </ac:picMkLst>
        </pc:picChg>
        <pc:picChg chg="add mod">
          <ac:chgData name="Allen Hsu" userId="60d91a9c-a42c-4cc8-ad01-70c31ac073b3" providerId="ADAL" clId="{0E5604C9-8F66-4412-BDC1-51A85545EE9F}" dt="2024-03-26T09:57:35.694" v="4163" actId="14100"/>
          <ac:picMkLst>
            <pc:docMk/>
            <pc:sldMk cId="4134942899" sldId="2147374693"/>
            <ac:picMk id="8" creationId="{9D5FB144-3764-6548-1BF7-14E91CC71FE6}"/>
          </ac:picMkLst>
        </pc:picChg>
      </pc:sldChg>
      <pc:sldChg chg="modSp mod">
        <pc:chgData name="Allen Hsu" userId="60d91a9c-a42c-4cc8-ad01-70c31ac073b3" providerId="ADAL" clId="{0E5604C9-8F66-4412-BDC1-51A85545EE9F}" dt="2024-03-27T06:19:11.877" v="9183" actId="108"/>
        <pc:sldMkLst>
          <pc:docMk/>
          <pc:sldMk cId="3747577637" sldId="2147374694"/>
        </pc:sldMkLst>
        <pc:spChg chg="mod">
          <ac:chgData name="Allen Hsu" userId="60d91a9c-a42c-4cc8-ad01-70c31ac073b3" providerId="ADAL" clId="{0E5604C9-8F66-4412-BDC1-51A85545EE9F}" dt="2024-03-27T06:19:11.877" v="9183" actId="108"/>
          <ac:spMkLst>
            <pc:docMk/>
            <pc:sldMk cId="3747577637" sldId="2147374694"/>
            <ac:spMk id="2" creationId="{3B43EC23-A02C-7737-AED0-56E05198625C}"/>
          </ac:spMkLst>
        </pc:spChg>
        <pc:spChg chg="mod">
          <ac:chgData name="Allen Hsu" userId="60d91a9c-a42c-4cc8-ad01-70c31ac073b3" providerId="ADAL" clId="{0E5604C9-8F66-4412-BDC1-51A85545EE9F}" dt="2024-03-27T01:24:41.225" v="4926" actId="207"/>
          <ac:spMkLst>
            <pc:docMk/>
            <pc:sldMk cId="3747577637" sldId="2147374694"/>
            <ac:spMk id="4" creationId="{BEF376CB-7373-9F97-7812-F03FE5727C6E}"/>
          </ac:spMkLst>
        </pc:spChg>
      </pc:sldChg>
      <pc:sldChg chg="addSp delSp modSp mod">
        <pc:chgData name="Allen Hsu" userId="60d91a9c-a42c-4cc8-ad01-70c31ac073b3" providerId="ADAL" clId="{0E5604C9-8F66-4412-BDC1-51A85545EE9F}" dt="2024-03-27T06:17:25.637" v="9172" actId="14100"/>
        <pc:sldMkLst>
          <pc:docMk/>
          <pc:sldMk cId="1249116173" sldId="2147374695"/>
        </pc:sldMkLst>
        <pc:spChg chg="mod">
          <ac:chgData name="Allen Hsu" userId="60d91a9c-a42c-4cc8-ad01-70c31ac073b3" providerId="ADAL" clId="{0E5604C9-8F66-4412-BDC1-51A85545EE9F}" dt="2024-03-27T05:38:25.882" v="8703" actId="20577"/>
          <ac:spMkLst>
            <pc:docMk/>
            <pc:sldMk cId="1249116173" sldId="2147374695"/>
            <ac:spMk id="2" creationId="{0BC482BB-C77B-604C-5DE3-B81C74EFE0C1}"/>
          </ac:spMkLst>
        </pc:spChg>
        <pc:spChg chg="del mod">
          <ac:chgData name="Allen Hsu" userId="60d91a9c-a42c-4cc8-ad01-70c31ac073b3" providerId="ADAL" clId="{0E5604C9-8F66-4412-BDC1-51A85545EE9F}" dt="2024-03-27T05:37:16.821" v="8646" actId="478"/>
          <ac:spMkLst>
            <pc:docMk/>
            <pc:sldMk cId="1249116173" sldId="2147374695"/>
            <ac:spMk id="4" creationId="{F433BA1D-527B-4324-5A45-48AED95CD634}"/>
          </ac:spMkLst>
        </pc:spChg>
        <pc:spChg chg="add mod">
          <ac:chgData name="Allen Hsu" userId="60d91a9c-a42c-4cc8-ad01-70c31ac073b3" providerId="ADAL" clId="{0E5604C9-8F66-4412-BDC1-51A85545EE9F}" dt="2024-03-27T05:37:10.078" v="8644"/>
          <ac:spMkLst>
            <pc:docMk/>
            <pc:sldMk cId="1249116173" sldId="2147374695"/>
            <ac:spMk id="6" creationId="{253D8ADC-B1B9-47AB-B6BF-3FF15FE7EDE2}"/>
          </ac:spMkLst>
        </pc:spChg>
        <pc:spChg chg="add mod">
          <ac:chgData name="Allen Hsu" userId="60d91a9c-a42c-4cc8-ad01-70c31ac073b3" providerId="ADAL" clId="{0E5604C9-8F66-4412-BDC1-51A85545EE9F}" dt="2024-03-27T05:37:24.605" v="8671" actId="20577"/>
          <ac:spMkLst>
            <pc:docMk/>
            <pc:sldMk cId="1249116173" sldId="2147374695"/>
            <ac:spMk id="7" creationId="{B46943DA-F329-47F3-6142-91DFF7FF76E8}"/>
          </ac:spMkLst>
        </pc:spChg>
        <pc:spChg chg="add mod">
          <ac:chgData name="Allen Hsu" userId="60d91a9c-a42c-4cc8-ad01-70c31ac073b3" providerId="ADAL" clId="{0E5604C9-8F66-4412-BDC1-51A85545EE9F}" dt="2024-03-27T05:37:10.078" v="8644"/>
          <ac:spMkLst>
            <pc:docMk/>
            <pc:sldMk cId="1249116173" sldId="2147374695"/>
            <ac:spMk id="12" creationId="{CCF70C45-9DD6-BC0D-F3ED-C0CEEE79F623}"/>
          </ac:spMkLst>
        </pc:spChg>
        <pc:spChg chg="add mod">
          <ac:chgData name="Allen Hsu" userId="60d91a9c-a42c-4cc8-ad01-70c31ac073b3" providerId="ADAL" clId="{0E5604C9-8F66-4412-BDC1-51A85545EE9F}" dt="2024-03-27T05:37:10.078" v="8644"/>
          <ac:spMkLst>
            <pc:docMk/>
            <pc:sldMk cId="1249116173" sldId="2147374695"/>
            <ac:spMk id="13" creationId="{E273331B-9D58-7F3F-32A7-D88B14F62C19}"/>
          </ac:spMkLst>
        </pc:spChg>
        <pc:spChg chg="add mod">
          <ac:chgData name="Allen Hsu" userId="60d91a9c-a42c-4cc8-ad01-70c31ac073b3" providerId="ADAL" clId="{0E5604C9-8F66-4412-BDC1-51A85545EE9F}" dt="2024-03-27T05:37:10.078" v="8644"/>
          <ac:spMkLst>
            <pc:docMk/>
            <pc:sldMk cId="1249116173" sldId="2147374695"/>
            <ac:spMk id="18" creationId="{25C10A4C-5D9B-4998-71E6-31008E275B1B}"/>
          </ac:spMkLst>
        </pc:spChg>
        <pc:spChg chg="add mod">
          <ac:chgData name="Allen Hsu" userId="60d91a9c-a42c-4cc8-ad01-70c31ac073b3" providerId="ADAL" clId="{0E5604C9-8F66-4412-BDC1-51A85545EE9F}" dt="2024-03-27T05:37:10.078" v="8644"/>
          <ac:spMkLst>
            <pc:docMk/>
            <pc:sldMk cId="1249116173" sldId="2147374695"/>
            <ac:spMk id="19" creationId="{498F9A90-1985-6371-B08F-0689EA7B7E83}"/>
          </ac:spMkLst>
        </pc:spChg>
        <pc:spChg chg="add mod">
          <ac:chgData name="Allen Hsu" userId="60d91a9c-a42c-4cc8-ad01-70c31ac073b3" providerId="ADAL" clId="{0E5604C9-8F66-4412-BDC1-51A85545EE9F}" dt="2024-03-27T05:37:10.078" v="8644"/>
          <ac:spMkLst>
            <pc:docMk/>
            <pc:sldMk cId="1249116173" sldId="2147374695"/>
            <ac:spMk id="20" creationId="{0E71B771-A329-468B-D222-B1E2DA2BF0E5}"/>
          </ac:spMkLst>
        </pc:spChg>
        <pc:spChg chg="add mod">
          <ac:chgData name="Allen Hsu" userId="60d91a9c-a42c-4cc8-ad01-70c31ac073b3" providerId="ADAL" clId="{0E5604C9-8F66-4412-BDC1-51A85545EE9F}" dt="2024-03-27T05:37:10.078" v="8644"/>
          <ac:spMkLst>
            <pc:docMk/>
            <pc:sldMk cId="1249116173" sldId="2147374695"/>
            <ac:spMk id="21" creationId="{BD4E7976-11DD-432A-5B06-01B4921062F0}"/>
          </ac:spMkLst>
        </pc:spChg>
        <pc:spChg chg="add mod">
          <ac:chgData name="Allen Hsu" userId="60d91a9c-a42c-4cc8-ad01-70c31ac073b3" providerId="ADAL" clId="{0E5604C9-8F66-4412-BDC1-51A85545EE9F}" dt="2024-03-27T05:37:10.078" v="8644"/>
          <ac:spMkLst>
            <pc:docMk/>
            <pc:sldMk cId="1249116173" sldId="2147374695"/>
            <ac:spMk id="22" creationId="{FC716B64-E79D-B170-4825-9325F95A8671}"/>
          </ac:spMkLst>
        </pc:spChg>
        <pc:spChg chg="add mod">
          <ac:chgData name="Allen Hsu" userId="60d91a9c-a42c-4cc8-ad01-70c31ac073b3" providerId="ADAL" clId="{0E5604C9-8F66-4412-BDC1-51A85545EE9F}" dt="2024-03-27T05:37:10.078" v="8644"/>
          <ac:spMkLst>
            <pc:docMk/>
            <pc:sldMk cId="1249116173" sldId="2147374695"/>
            <ac:spMk id="23" creationId="{349FD3CC-A011-ABA9-A207-A586D7EA6B42}"/>
          </ac:spMkLst>
        </pc:spChg>
        <pc:spChg chg="add mod">
          <ac:chgData name="Allen Hsu" userId="60d91a9c-a42c-4cc8-ad01-70c31ac073b3" providerId="ADAL" clId="{0E5604C9-8F66-4412-BDC1-51A85545EE9F}" dt="2024-03-27T05:37:10.078" v="8644"/>
          <ac:spMkLst>
            <pc:docMk/>
            <pc:sldMk cId="1249116173" sldId="2147374695"/>
            <ac:spMk id="24" creationId="{BB848275-382F-00E9-EAF1-3B9D0BEBFCEA}"/>
          </ac:spMkLst>
        </pc:spChg>
        <pc:spChg chg="add mod">
          <ac:chgData name="Allen Hsu" userId="60d91a9c-a42c-4cc8-ad01-70c31ac073b3" providerId="ADAL" clId="{0E5604C9-8F66-4412-BDC1-51A85545EE9F}" dt="2024-03-27T05:37:10.078" v="8644"/>
          <ac:spMkLst>
            <pc:docMk/>
            <pc:sldMk cId="1249116173" sldId="2147374695"/>
            <ac:spMk id="25" creationId="{7AB6398E-572C-F487-C9E0-18146F325982}"/>
          </ac:spMkLst>
        </pc:spChg>
        <pc:spChg chg="add del mod">
          <ac:chgData name="Allen Hsu" userId="60d91a9c-a42c-4cc8-ad01-70c31ac073b3" providerId="ADAL" clId="{0E5604C9-8F66-4412-BDC1-51A85545EE9F}" dt="2024-03-27T05:37:17.594" v="8647" actId="478"/>
          <ac:spMkLst>
            <pc:docMk/>
            <pc:sldMk cId="1249116173" sldId="2147374695"/>
            <ac:spMk id="27" creationId="{7926E9B2-E849-E1FC-7195-D0570D3CA099}"/>
          </ac:spMkLst>
        </pc:spChg>
        <pc:spChg chg="add mod">
          <ac:chgData name="Allen Hsu" userId="60d91a9c-a42c-4cc8-ad01-70c31ac073b3" providerId="ADAL" clId="{0E5604C9-8F66-4412-BDC1-51A85545EE9F}" dt="2024-03-27T05:39:43.160" v="8767" actId="20577"/>
          <ac:spMkLst>
            <pc:docMk/>
            <pc:sldMk cId="1249116173" sldId="2147374695"/>
            <ac:spMk id="28" creationId="{B68135D8-1493-3AF2-22F5-CE74D9484EE1}"/>
          </ac:spMkLst>
        </pc:spChg>
        <pc:spChg chg="add mod">
          <ac:chgData name="Allen Hsu" userId="60d91a9c-a42c-4cc8-ad01-70c31ac073b3" providerId="ADAL" clId="{0E5604C9-8F66-4412-BDC1-51A85545EE9F}" dt="2024-03-27T06:17:25.637" v="9172" actId="14100"/>
          <ac:spMkLst>
            <pc:docMk/>
            <pc:sldMk cId="1249116173" sldId="2147374695"/>
            <ac:spMk id="29" creationId="{2DCAA8BF-78D1-64B7-BF95-4D49ECBFBF33}"/>
          </ac:spMkLst>
        </pc:spChg>
        <pc:picChg chg="add mod">
          <ac:chgData name="Allen Hsu" userId="60d91a9c-a42c-4cc8-ad01-70c31ac073b3" providerId="ADAL" clId="{0E5604C9-8F66-4412-BDC1-51A85545EE9F}" dt="2024-03-27T05:37:10.078" v="8644"/>
          <ac:picMkLst>
            <pc:docMk/>
            <pc:sldMk cId="1249116173" sldId="2147374695"/>
            <ac:picMk id="5" creationId="{5EFDAF4C-0EC5-0C14-9B93-BC27F77E0908}"/>
          </ac:picMkLst>
        </pc:picChg>
        <pc:picChg chg="add mod">
          <ac:chgData name="Allen Hsu" userId="60d91a9c-a42c-4cc8-ad01-70c31ac073b3" providerId="ADAL" clId="{0E5604C9-8F66-4412-BDC1-51A85545EE9F}" dt="2024-03-27T05:37:10.078" v="8644"/>
          <ac:picMkLst>
            <pc:docMk/>
            <pc:sldMk cId="1249116173" sldId="2147374695"/>
            <ac:picMk id="8" creationId="{5F75D2D6-EC0B-BECF-373D-36E20094C874}"/>
          </ac:picMkLst>
        </pc:picChg>
        <pc:picChg chg="add mod">
          <ac:chgData name="Allen Hsu" userId="60d91a9c-a42c-4cc8-ad01-70c31ac073b3" providerId="ADAL" clId="{0E5604C9-8F66-4412-BDC1-51A85545EE9F}" dt="2024-03-27T05:37:10.078" v="8644"/>
          <ac:picMkLst>
            <pc:docMk/>
            <pc:sldMk cId="1249116173" sldId="2147374695"/>
            <ac:picMk id="9" creationId="{97939DF2-7881-EC98-4E88-578FECFD399B}"/>
          </ac:picMkLst>
        </pc:picChg>
        <pc:picChg chg="add mod">
          <ac:chgData name="Allen Hsu" userId="60d91a9c-a42c-4cc8-ad01-70c31ac073b3" providerId="ADAL" clId="{0E5604C9-8F66-4412-BDC1-51A85545EE9F}" dt="2024-03-27T05:37:10.078" v="8644"/>
          <ac:picMkLst>
            <pc:docMk/>
            <pc:sldMk cId="1249116173" sldId="2147374695"/>
            <ac:picMk id="10" creationId="{AA03DADB-3353-6DD0-D25C-AACD94588755}"/>
          </ac:picMkLst>
        </pc:picChg>
        <pc:picChg chg="add mod">
          <ac:chgData name="Allen Hsu" userId="60d91a9c-a42c-4cc8-ad01-70c31ac073b3" providerId="ADAL" clId="{0E5604C9-8F66-4412-BDC1-51A85545EE9F}" dt="2024-03-27T05:37:10.078" v="8644"/>
          <ac:picMkLst>
            <pc:docMk/>
            <pc:sldMk cId="1249116173" sldId="2147374695"/>
            <ac:picMk id="11" creationId="{7D73D2CD-FA37-3D1E-27CE-74885058B83E}"/>
          </ac:picMkLst>
        </pc:picChg>
        <pc:picChg chg="add mod">
          <ac:chgData name="Allen Hsu" userId="60d91a9c-a42c-4cc8-ad01-70c31ac073b3" providerId="ADAL" clId="{0E5604C9-8F66-4412-BDC1-51A85545EE9F}" dt="2024-03-27T05:37:10.078" v="8644"/>
          <ac:picMkLst>
            <pc:docMk/>
            <pc:sldMk cId="1249116173" sldId="2147374695"/>
            <ac:picMk id="14" creationId="{18CF41C7-CCD8-051F-0A89-6F9EDE941B88}"/>
          </ac:picMkLst>
        </pc:picChg>
        <pc:picChg chg="add mod">
          <ac:chgData name="Allen Hsu" userId="60d91a9c-a42c-4cc8-ad01-70c31ac073b3" providerId="ADAL" clId="{0E5604C9-8F66-4412-BDC1-51A85545EE9F}" dt="2024-03-27T05:37:10.078" v="8644"/>
          <ac:picMkLst>
            <pc:docMk/>
            <pc:sldMk cId="1249116173" sldId="2147374695"/>
            <ac:picMk id="15" creationId="{C504FCF6-4EE3-A141-A78A-3080ABE9DEC6}"/>
          </ac:picMkLst>
        </pc:picChg>
        <pc:picChg chg="add mod">
          <ac:chgData name="Allen Hsu" userId="60d91a9c-a42c-4cc8-ad01-70c31ac073b3" providerId="ADAL" clId="{0E5604C9-8F66-4412-BDC1-51A85545EE9F}" dt="2024-03-27T05:37:10.078" v="8644"/>
          <ac:picMkLst>
            <pc:docMk/>
            <pc:sldMk cId="1249116173" sldId="2147374695"/>
            <ac:picMk id="16" creationId="{9C9F521E-5FA5-A483-E019-D8C76B43925D}"/>
          </ac:picMkLst>
        </pc:picChg>
        <pc:picChg chg="add mod">
          <ac:chgData name="Allen Hsu" userId="60d91a9c-a42c-4cc8-ad01-70c31ac073b3" providerId="ADAL" clId="{0E5604C9-8F66-4412-BDC1-51A85545EE9F}" dt="2024-03-27T05:37:10.078" v="8644"/>
          <ac:picMkLst>
            <pc:docMk/>
            <pc:sldMk cId="1249116173" sldId="2147374695"/>
            <ac:picMk id="17" creationId="{96A03CE0-9665-5126-42AE-BE33670182D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1F2BA-66B5-4D4F-98C1-62869688FE5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ECFCFA76-6556-4893-95FA-B58E8DE1A286}">
      <dgm:prSet phldrT="[文字]" custT="1"/>
      <dgm:spPr>
        <a:solidFill>
          <a:schemeClr val="accent5"/>
        </a:solidFill>
        <a:ln>
          <a:solidFill>
            <a:schemeClr val="tx1"/>
          </a:solidFill>
        </a:ln>
      </dgm:spPr>
      <dgm:t>
        <a:bodyPr/>
        <a:lstStyle/>
        <a:p>
          <a:r>
            <a:rPr lang="en-US" altLang="en-US" sz="2400"/>
            <a:t>PTZ Network Camera</a:t>
          </a:r>
          <a:endParaRPr lang="zh-TW" altLang="en-US" sz="2400"/>
        </a:p>
      </dgm:t>
    </dgm:pt>
    <dgm:pt modelId="{5A2BA881-4D9A-4233-84E2-8F444F3740A4}" type="parTrans" cxnId="{71282842-7861-4322-AFC7-0F1740489F73}">
      <dgm:prSet/>
      <dgm:spPr/>
      <dgm:t>
        <a:bodyPr/>
        <a:lstStyle/>
        <a:p>
          <a:endParaRPr lang="zh-TW" altLang="en-US"/>
        </a:p>
      </dgm:t>
    </dgm:pt>
    <dgm:pt modelId="{EDE24710-E9F5-4873-AC69-2474960A364B}" type="sibTrans" cxnId="{71282842-7861-4322-AFC7-0F1740489F73}">
      <dgm:prSet/>
      <dgm:spPr/>
      <dgm:t>
        <a:bodyPr/>
        <a:lstStyle/>
        <a:p>
          <a:endParaRPr lang="zh-TW" altLang="en-US"/>
        </a:p>
      </dgm:t>
    </dgm:pt>
    <dgm:pt modelId="{EF9664F5-6A9D-463D-8D99-58974B7FEFFA}">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Heavy-duty PTZ camera with long-range IR</a:t>
          </a:r>
          <a:endParaRPr lang="zh-TW" altLang="en-US" sz="2000"/>
        </a:p>
      </dgm:t>
    </dgm:pt>
    <dgm:pt modelId="{B601F573-6DB9-4D8F-AE62-E26C23B7FDF9}" type="parTrans" cxnId="{1636366B-CEAA-4926-8223-6956EC2E6729}">
      <dgm:prSet/>
      <dgm:spPr/>
      <dgm:t>
        <a:bodyPr/>
        <a:lstStyle/>
        <a:p>
          <a:endParaRPr lang="zh-TW" altLang="en-US"/>
        </a:p>
      </dgm:t>
    </dgm:pt>
    <dgm:pt modelId="{64F95740-784A-4F82-872F-95975E8BFA78}" type="sibTrans" cxnId="{1636366B-CEAA-4926-8223-6956EC2E6729}">
      <dgm:prSet/>
      <dgm:spPr/>
      <dgm:t>
        <a:bodyPr/>
        <a:lstStyle/>
        <a:p>
          <a:endParaRPr lang="zh-TW" altLang="en-US"/>
        </a:p>
      </dgm:t>
    </dgm:pt>
    <dgm:pt modelId="{601008B5-0578-4C7E-8AC7-21FCC3009CEA}">
      <dgm:prSet phldrT="[文字]" custT="1"/>
      <dgm:spPr>
        <a:solidFill>
          <a:schemeClr val="accent5"/>
        </a:solidFill>
        <a:ln>
          <a:solidFill>
            <a:schemeClr val="tx1"/>
          </a:solidFill>
        </a:ln>
      </dgm:spPr>
      <dgm:t>
        <a:bodyPr/>
        <a:lstStyle/>
        <a:p>
          <a:r>
            <a:rPr lang="en-US" altLang="en-US" sz="2400"/>
            <a:t>License Plate Camera</a:t>
          </a:r>
          <a:endParaRPr lang="zh-TW" altLang="en-US" sz="2400"/>
        </a:p>
      </dgm:t>
    </dgm:pt>
    <dgm:pt modelId="{915BED93-3E18-4BDB-9470-A26C1DED9A40}" type="parTrans" cxnId="{4D71E52E-F58F-4DAD-9071-1DAA5EF5224B}">
      <dgm:prSet/>
      <dgm:spPr/>
      <dgm:t>
        <a:bodyPr/>
        <a:lstStyle/>
        <a:p>
          <a:endParaRPr lang="zh-TW" altLang="en-US"/>
        </a:p>
      </dgm:t>
    </dgm:pt>
    <dgm:pt modelId="{EC5FEFC0-2896-48F0-9FA0-B082CBAE741D}" type="sibTrans" cxnId="{4D71E52E-F58F-4DAD-9071-1DAA5EF5224B}">
      <dgm:prSet/>
      <dgm:spPr/>
      <dgm:t>
        <a:bodyPr/>
        <a:lstStyle/>
        <a:p>
          <a:endParaRPr lang="zh-TW" altLang="en-US"/>
        </a:p>
      </dgm:t>
    </dgm:pt>
    <dgm:pt modelId="{7A0B4581-2B37-42DA-9C0B-7DE6DD6B3303}">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Dedicated camera for sharp images at high speeds (Handle speeds of up to 130 km/h)</a:t>
          </a:r>
          <a:endParaRPr lang="zh-TW" altLang="en-US" sz="2000"/>
        </a:p>
      </dgm:t>
    </dgm:pt>
    <dgm:pt modelId="{366AD407-ACC2-4A83-A759-00F8E1EFD41E}" type="parTrans" cxnId="{2B04C955-F10E-484D-9588-96EA287507BD}">
      <dgm:prSet/>
      <dgm:spPr/>
      <dgm:t>
        <a:bodyPr/>
        <a:lstStyle/>
        <a:p>
          <a:endParaRPr lang="zh-TW" altLang="en-US"/>
        </a:p>
      </dgm:t>
    </dgm:pt>
    <dgm:pt modelId="{3DFC9937-52CC-42BF-A8E3-3F73EEC9E0E9}" type="sibTrans" cxnId="{2B04C955-F10E-484D-9588-96EA287507BD}">
      <dgm:prSet/>
      <dgm:spPr/>
      <dgm:t>
        <a:bodyPr/>
        <a:lstStyle/>
        <a:p>
          <a:endParaRPr lang="zh-TW" altLang="en-US"/>
        </a:p>
      </dgm:t>
    </dgm:pt>
    <dgm:pt modelId="{5FED5E44-5CCC-4DDB-AF0E-5A1DCF385802}">
      <dgm:prSet phldrT="[文字]" custT="1"/>
      <dgm:spPr>
        <a:solidFill>
          <a:schemeClr val="accent5"/>
        </a:solidFill>
        <a:ln>
          <a:solidFill>
            <a:schemeClr val="tx1"/>
          </a:solidFill>
        </a:ln>
      </dgm:spPr>
      <dgm:t>
        <a:bodyPr/>
        <a:lstStyle/>
        <a:p>
          <a:r>
            <a:rPr lang="en-US" altLang="en-US" sz="2400"/>
            <a:t>Fixed Box IR Illuminator Kit</a:t>
          </a:r>
          <a:endParaRPr lang="zh-TW" altLang="en-US" sz="2400"/>
        </a:p>
      </dgm:t>
    </dgm:pt>
    <dgm:pt modelId="{48C292E5-27F7-42A9-BCF4-89FC1DFEAFE0}" type="parTrans" cxnId="{6133F4F6-922D-4757-AC5A-AD76051FCE6E}">
      <dgm:prSet/>
      <dgm:spPr/>
      <dgm:t>
        <a:bodyPr/>
        <a:lstStyle/>
        <a:p>
          <a:endParaRPr lang="zh-TW" altLang="en-US"/>
        </a:p>
      </dgm:t>
    </dgm:pt>
    <dgm:pt modelId="{425DB9F7-9BDD-4023-9023-12621DD2B3D3}" type="sibTrans" cxnId="{6133F4F6-922D-4757-AC5A-AD76051FCE6E}">
      <dgm:prSet/>
      <dgm:spPr/>
      <dgm:t>
        <a:bodyPr/>
        <a:lstStyle/>
        <a:p>
          <a:endParaRPr lang="zh-TW" altLang="en-US"/>
        </a:p>
      </dgm:t>
    </dgm:pt>
    <dgm:pt modelId="{281E3D3B-858C-4384-936C-8405488E3755}">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Power-efficient IR for surveillance at night</a:t>
          </a:r>
          <a:endParaRPr lang="zh-TW" altLang="en-US" sz="2000"/>
        </a:p>
      </dgm:t>
    </dgm:pt>
    <dgm:pt modelId="{66B46DE6-A11D-4077-A72A-F1B5A6438835}" type="parTrans" cxnId="{C7A03536-142A-4026-A94D-CCE6C9FE3477}">
      <dgm:prSet/>
      <dgm:spPr/>
      <dgm:t>
        <a:bodyPr/>
        <a:lstStyle/>
        <a:p>
          <a:endParaRPr lang="zh-TW" altLang="en-US"/>
        </a:p>
      </dgm:t>
    </dgm:pt>
    <dgm:pt modelId="{9B98C008-F8FD-48CA-9FBF-DA36F937075E}" type="sibTrans" cxnId="{C7A03536-142A-4026-A94D-CCE6C9FE3477}">
      <dgm:prSet/>
      <dgm:spPr/>
      <dgm:t>
        <a:bodyPr/>
        <a:lstStyle/>
        <a:p>
          <a:endParaRPr lang="zh-TW" altLang="en-US"/>
        </a:p>
      </dgm:t>
    </dgm:pt>
    <dgm:pt modelId="{BA30914C-5F4A-4EF0-97D9-2FEA02430C45}">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Flexible multi-purpose box cameras</a:t>
          </a:r>
          <a:endParaRPr lang="zh-TW" altLang="en-US" sz="2000"/>
        </a:p>
      </dgm:t>
    </dgm:pt>
    <dgm:pt modelId="{A315F594-858B-4010-82EB-A10F8C8F2BB6}" type="parTrans" cxnId="{6EBF01BD-A7E4-40E6-A0E3-3502537787DF}">
      <dgm:prSet/>
      <dgm:spPr/>
      <dgm:t>
        <a:bodyPr/>
        <a:lstStyle/>
        <a:p>
          <a:endParaRPr lang="zh-TW" altLang="en-US"/>
        </a:p>
      </dgm:t>
    </dgm:pt>
    <dgm:pt modelId="{6CBA3954-3510-4F3C-BADB-92825626F5D8}" type="sibTrans" cxnId="{6EBF01BD-A7E4-40E6-A0E3-3502537787DF}">
      <dgm:prSet/>
      <dgm:spPr/>
      <dgm:t>
        <a:bodyPr/>
        <a:lstStyle/>
        <a:p>
          <a:endParaRPr lang="zh-TW" altLang="en-US"/>
        </a:p>
      </dgm:t>
    </dgm:pt>
    <dgm:pt modelId="{FE2120CE-3FF1-4CE6-A97B-862E8C769F86}">
      <dgm:prSet phldrT="[文字]" custT="1"/>
      <dgm:spPr>
        <a:solidFill>
          <a:schemeClr val="accent5"/>
        </a:solidFill>
        <a:ln>
          <a:solidFill>
            <a:schemeClr val="tx1"/>
          </a:solidFill>
        </a:ln>
      </dgm:spPr>
      <dgm:t>
        <a:bodyPr/>
        <a:lstStyle/>
        <a:p>
          <a:r>
            <a:rPr lang="en-US" altLang="en-US" sz="2400"/>
            <a:t>Mk III Network Camera</a:t>
          </a:r>
          <a:endParaRPr lang="zh-TW" altLang="en-US" sz="2400"/>
        </a:p>
      </dgm:t>
    </dgm:pt>
    <dgm:pt modelId="{82626B60-4118-4AA0-92B7-32A548544F8C}" type="parTrans" cxnId="{563B5945-1181-4176-9039-A50FF0A92276}">
      <dgm:prSet/>
      <dgm:spPr/>
      <dgm:t>
        <a:bodyPr/>
        <a:lstStyle/>
        <a:p>
          <a:endParaRPr lang="zh-TW" altLang="en-US"/>
        </a:p>
      </dgm:t>
    </dgm:pt>
    <dgm:pt modelId="{85302196-B76F-47FC-B195-4F1AF45D0AA8}" type="sibTrans" cxnId="{563B5945-1181-4176-9039-A50FF0A92276}">
      <dgm:prSet/>
      <dgm:spPr/>
      <dgm:t>
        <a:bodyPr/>
        <a:lstStyle/>
        <a:p>
          <a:endParaRPr lang="zh-TW" altLang="en-US"/>
        </a:p>
      </dgm:t>
    </dgm:pt>
    <dgm:pt modelId="{258776A2-6543-4608-A289-7637532D625B}">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For analytics with deep learning</a:t>
          </a:r>
          <a:endParaRPr lang="zh-TW" altLang="en-US" sz="2000"/>
        </a:p>
      </dgm:t>
    </dgm:pt>
    <dgm:pt modelId="{3D23D397-D850-4520-B8BD-9C2C3DA28CAB}" type="parTrans" cxnId="{8F589412-AC50-40B6-9419-E634BBF8133C}">
      <dgm:prSet/>
      <dgm:spPr/>
      <dgm:t>
        <a:bodyPr/>
        <a:lstStyle/>
        <a:p>
          <a:endParaRPr lang="zh-TW" altLang="en-US"/>
        </a:p>
      </dgm:t>
    </dgm:pt>
    <dgm:pt modelId="{B13B3B5F-9F91-45AB-9288-2531337DC28C}" type="sibTrans" cxnId="{8F589412-AC50-40B6-9419-E634BBF8133C}">
      <dgm:prSet/>
      <dgm:spPr/>
      <dgm:t>
        <a:bodyPr/>
        <a:lstStyle/>
        <a:p>
          <a:endParaRPr lang="zh-TW" altLang="en-US"/>
        </a:p>
      </dgm:t>
    </dgm:pt>
    <dgm:pt modelId="{36940759-EBD0-4671-800F-0F78984CE66E}">
      <dgm:prSet phldrT="[文字]" custT="1"/>
      <dgm:spPr>
        <a:solidFill>
          <a:schemeClr val="accent5"/>
        </a:solidFill>
        <a:ln>
          <a:solidFill>
            <a:schemeClr val="tx1"/>
          </a:solidFill>
        </a:ln>
      </dgm:spPr>
      <dgm:t>
        <a:bodyPr/>
        <a:lstStyle/>
        <a:p>
          <a:r>
            <a:rPr lang="en-US" altLang="en-US" sz="2400"/>
            <a:t>Box Camera</a:t>
          </a:r>
          <a:endParaRPr lang="zh-TW" altLang="en-US" sz="2400"/>
        </a:p>
      </dgm:t>
    </dgm:pt>
    <dgm:pt modelId="{BA0AA7B6-10AD-4550-AFC4-348E08041064}" type="parTrans" cxnId="{812431AE-174D-4C72-89BC-D8A9B6515061}">
      <dgm:prSet/>
      <dgm:spPr/>
      <dgm:t>
        <a:bodyPr/>
        <a:lstStyle/>
        <a:p>
          <a:endParaRPr lang="zh-TW" altLang="en-US"/>
        </a:p>
      </dgm:t>
    </dgm:pt>
    <dgm:pt modelId="{9BF06EE6-3E80-4DCF-8631-0D76023BC9B8}" type="sibTrans" cxnId="{812431AE-174D-4C72-89BC-D8A9B6515061}">
      <dgm:prSet/>
      <dgm:spPr/>
      <dgm:t>
        <a:bodyPr/>
        <a:lstStyle/>
        <a:p>
          <a:endParaRPr lang="zh-TW" altLang="en-US"/>
        </a:p>
      </dgm:t>
    </dgm:pt>
    <dgm:pt modelId="{58925AD7-7007-46B5-8B66-1CBF1D6BDF7C}">
      <dgm:prSet custT="1"/>
      <dgm:spPr>
        <a:solidFill>
          <a:schemeClr val="accent5">
            <a:lumMod val="20000"/>
            <a:lumOff val="80000"/>
            <a:alpha val="90000"/>
          </a:schemeClr>
        </a:solidFill>
        <a:ln>
          <a:solidFill>
            <a:schemeClr val="tx1">
              <a:alpha val="90000"/>
            </a:schemeClr>
          </a:solidFill>
        </a:ln>
      </dgm:spPr>
      <dgm:t>
        <a:bodyPr/>
        <a:lstStyle/>
        <a:p>
          <a:r>
            <a:rPr lang="en-US" altLang="en-US" sz="2000"/>
            <a:t>Powerful AI with deep learning</a:t>
          </a:r>
          <a:endParaRPr lang="zh-TW" altLang="en-US" sz="2000"/>
        </a:p>
      </dgm:t>
    </dgm:pt>
    <dgm:pt modelId="{6F886B0A-B594-478C-A11B-721AADE95FDD}" type="parTrans" cxnId="{CDE2EEEC-52B3-4B38-870F-6FEBC9A13EE4}">
      <dgm:prSet/>
      <dgm:spPr/>
      <dgm:t>
        <a:bodyPr/>
        <a:lstStyle/>
        <a:p>
          <a:endParaRPr lang="zh-TW" altLang="en-US"/>
        </a:p>
      </dgm:t>
    </dgm:pt>
    <dgm:pt modelId="{2ED8C5A8-64A3-474B-B6EE-C4D3A1FC7D2A}" type="sibTrans" cxnId="{CDE2EEEC-52B3-4B38-870F-6FEBC9A13EE4}">
      <dgm:prSet/>
      <dgm:spPr/>
      <dgm:t>
        <a:bodyPr/>
        <a:lstStyle/>
        <a:p>
          <a:endParaRPr lang="zh-TW" altLang="en-US"/>
        </a:p>
      </dgm:t>
    </dgm:pt>
    <dgm:pt modelId="{830D1310-A4F6-492B-855E-E7D10564AB7B}">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HDTV 1080p and 31x optical zoom</a:t>
          </a:r>
          <a:endParaRPr lang="zh-TW" altLang="en-US" sz="2000"/>
        </a:p>
      </dgm:t>
    </dgm:pt>
    <dgm:pt modelId="{BAB64D20-B74F-41C7-86FC-2012A1231BDC}" type="parTrans" cxnId="{3D759198-30D6-40AD-86B6-7499E9508419}">
      <dgm:prSet/>
      <dgm:spPr/>
      <dgm:t>
        <a:bodyPr/>
        <a:lstStyle/>
        <a:p>
          <a:endParaRPr lang="zh-TW" altLang="en-US"/>
        </a:p>
      </dgm:t>
    </dgm:pt>
    <dgm:pt modelId="{221A5E74-736E-404D-8BA6-91914F456788}" type="sibTrans" cxnId="{3D759198-30D6-40AD-86B6-7499E9508419}">
      <dgm:prSet/>
      <dgm:spPr/>
      <dgm:t>
        <a:bodyPr/>
        <a:lstStyle/>
        <a:p>
          <a:endParaRPr lang="zh-TW" altLang="en-US"/>
        </a:p>
      </dgm:t>
    </dgm:pt>
    <dgm:pt modelId="{66210AC4-B73B-4C35-B7B4-DD7E9A9593C5}">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Weather resistant, outdoor models</a:t>
          </a:r>
          <a:endParaRPr lang="zh-TW" altLang="en-US" sz="2000"/>
        </a:p>
      </dgm:t>
    </dgm:pt>
    <dgm:pt modelId="{4B407728-7E08-4764-B221-E22A70FFA5E0}" type="parTrans" cxnId="{19B403CB-74B3-4B11-9DF5-D5A96871CA95}">
      <dgm:prSet/>
      <dgm:spPr/>
      <dgm:t>
        <a:bodyPr/>
        <a:lstStyle/>
        <a:p>
          <a:endParaRPr lang="zh-TW" altLang="en-US"/>
        </a:p>
      </dgm:t>
    </dgm:pt>
    <dgm:pt modelId="{AAB20E91-871F-4B7A-892E-F2CE101A2BE4}" type="sibTrans" cxnId="{19B403CB-74B3-4B11-9DF5-D5A96871CA95}">
      <dgm:prSet/>
      <dgm:spPr/>
      <dgm:t>
        <a:bodyPr/>
        <a:lstStyle/>
        <a:p>
          <a:endParaRPr lang="zh-TW" altLang="en-US"/>
        </a:p>
      </dgm:t>
    </dgm:pt>
    <dgm:pt modelId="{CCDC1A82-3014-4A9A-A171-6A71E1607862}">
      <dgm:prSet phldrT="[文字]" custT="1"/>
      <dgm:spPr>
        <a:solidFill>
          <a:schemeClr val="accent5">
            <a:lumMod val="20000"/>
            <a:lumOff val="80000"/>
            <a:alpha val="90000"/>
          </a:schemeClr>
        </a:solidFill>
        <a:ln>
          <a:solidFill>
            <a:schemeClr val="tx1">
              <a:alpha val="90000"/>
            </a:schemeClr>
          </a:solidFill>
        </a:ln>
      </dgm:spPr>
      <dgm:t>
        <a:bodyPr/>
        <a:lstStyle/>
        <a:p>
          <a:r>
            <a:rPr lang="en-US" altLang="en-US" sz="2000"/>
            <a:t>IR range of 50 m (164 ft)</a:t>
          </a:r>
          <a:endParaRPr lang="zh-TW" altLang="en-US" sz="2000"/>
        </a:p>
      </dgm:t>
    </dgm:pt>
    <dgm:pt modelId="{DC6B68F7-57D6-486E-90AB-A653170FAB68}" type="parTrans" cxnId="{A47D1C79-425B-4FF9-B4FF-F0337E7C0041}">
      <dgm:prSet/>
      <dgm:spPr/>
      <dgm:t>
        <a:bodyPr/>
        <a:lstStyle/>
        <a:p>
          <a:endParaRPr lang="zh-TW" altLang="en-US"/>
        </a:p>
      </dgm:t>
    </dgm:pt>
    <dgm:pt modelId="{BFE37108-7B6B-43F6-874D-917F2FA992A2}" type="sibTrans" cxnId="{A47D1C79-425B-4FF9-B4FF-F0337E7C0041}">
      <dgm:prSet/>
      <dgm:spPr/>
      <dgm:t>
        <a:bodyPr/>
        <a:lstStyle/>
        <a:p>
          <a:endParaRPr lang="zh-TW" altLang="en-US"/>
        </a:p>
      </dgm:t>
    </dgm:pt>
    <dgm:pt modelId="{E7B419DD-2641-40F2-A993-5FAB5A47C5F6}" type="pres">
      <dgm:prSet presAssocID="{2521F2BA-66B5-4D4F-98C1-62869688FE50}" presName="Name0" presStyleCnt="0">
        <dgm:presLayoutVars>
          <dgm:dir/>
          <dgm:animLvl val="lvl"/>
          <dgm:resizeHandles val="exact"/>
        </dgm:presLayoutVars>
      </dgm:prSet>
      <dgm:spPr/>
    </dgm:pt>
    <dgm:pt modelId="{482E1EE0-8246-4756-AA66-729DDA1A9B66}" type="pres">
      <dgm:prSet presAssocID="{ECFCFA76-6556-4893-95FA-B58E8DE1A286}" presName="linNode" presStyleCnt="0"/>
      <dgm:spPr/>
    </dgm:pt>
    <dgm:pt modelId="{571F1A9B-BE76-424C-BBAC-06F0A8A873D7}" type="pres">
      <dgm:prSet presAssocID="{ECFCFA76-6556-4893-95FA-B58E8DE1A286}" presName="parentText" presStyleLbl="node1" presStyleIdx="0" presStyleCnt="5">
        <dgm:presLayoutVars>
          <dgm:chMax val="1"/>
          <dgm:bulletEnabled val="1"/>
        </dgm:presLayoutVars>
      </dgm:prSet>
      <dgm:spPr/>
    </dgm:pt>
    <dgm:pt modelId="{D3F1A089-D629-4DD7-B12A-C81FE520C49A}" type="pres">
      <dgm:prSet presAssocID="{ECFCFA76-6556-4893-95FA-B58E8DE1A286}" presName="descendantText" presStyleLbl="alignAccFollowNode1" presStyleIdx="0" presStyleCnt="5">
        <dgm:presLayoutVars>
          <dgm:bulletEnabled val="1"/>
        </dgm:presLayoutVars>
      </dgm:prSet>
      <dgm:spPr/>
    </dgm:pt>
    <dgm:pt modelId="{F26B1013-6702-43F5-9C75-92ED578E2C22}" type="pres">
      <dgm:prSet presAssocID="{EDE24710-E9F5-4873-AC69-2474960A364B}" presName="sp" presStyleCnt="0"/>
      <dgm:spPr/>
    </dgm:pt>
    <dgm:pt modelId="{1C254D17-3652-43C8-BCB4-F81F7C4E691F}" type="pres">
      <dgm:prSet presAssocID="{601008B5-0578-4C7E-8AC7-21FCC3009CEA}" presName="linNode" presStyleCnt="0"/>
      <dgm:spPr/>
    </dgm:pt>
    <dgm:pt modelId="{E78E551A-A89F-4C3E-B847-7899E7CE7B3B}" type="pres">
      <dgm:prSet presAssocID="{601008B5-0578-4C7E-8AC7-21FCC3009CEA}" presName="parentText" presStyleLbl="node1" presStyleIdx="1" presStyleCnt="5">
        <dgm:presLayoutVars>
          <dgm:chMax val="1"/>
          <dgm:bulletEnabled val="1"/>
        </dgm:presLayoutVars>
      </dgm:prSet>
      <dgm:spPr/>
    </dgm:pt>
    <dgm:pt modelId="{F171D092-4EBA-475C-9967-CE21CBB39724}" type="pres">
      <dgm:prSet presAssocID="{601008B5-0578-4C7E-8AC7-21FCC3009CEA}" presName="descendantText" presStyleLbl="alignAccFollowNode1" presStyleIdx="1" presStyleCnt="5">
        <dgm:presLayoutVars>
          <dgm:bulletEnabled val="1"/>
        </dgm:presLayoutVars>
      </dgm:prSet>
      <dgm:spPr/>
    </dgm:pt>
    <dgm:pt modelId="{9C20FDDC-41EE-4E78-8FD0-49EA21822569}" type="pres">
      <dgm:prSet presAssocID="{EC5FEFC0-2896-48F0-9FA0-B082CBAE741D}" presName="sp" presStyleCnt="0"/>
      <dgm:spPr/>
    </dgm:pt>
    <dgm:pt modelId="{1CABB39D-8424-48B4-943E-40613992721B}" type="pres">
      <dgm:prSet presAssocID="{FE2120CE-3FF1-4CE6-A97B-862E8C769F86}" presName="linNode" presStyleCnt="0"/>
      <dgm:spPr/>
    </dgm:pt>
    <dgm:pt modelId="{100932C0-8A47-4BB1-B955-9C00A40D188E}" type="pres">
      <dgm:prSet presAssocID="{FE2120CE-3FF1-4CE6-A97B-862E8C769F86}" presName="parentText" presStyleLbl="node1" presStyleIdx="2" presStyleCnt="5">
        <dgm:presLayoutVars>
          <dgm:chMax val="1"/>
          <dgm:bulletEnabled val="1"/>
        </dgm:presLayoutVars>
      </dgm:prSet>
      <dgm:spPr/>
    </dgm:pt>
    <dgm:pt modelId="{3126DD5B-8DCA-45A8-9F13-B0E7E662C734}" type="pres">
      <dgm:prSet presAssocID="{FE2120CE-3FF1-4CE6-A97B-862E8C769F86}" presName="descendantText" presStyleLbl="alignAccFollowNode1" presStyleIdx="2" presStyleCnt="5">
        <dgm:presLayoutVars>
          <dgm:bulletEnabled val="1"/>
        </dgm:presLayoutVars>
      </dgm:prSet>
      <dgm:spPr/>
    </dgm:pt>
    <dgm:pt modelId="{C5DBDD92-5D54-40ED-B97D-90683EFE8614}" type="pres">
      <dgm:prSet presAssocID="{85302196-B76F-47FC-B195-4F1AF45D0AA8}" presName="sp" presStyleCnt="0"/>
      <dgm:spPr/>
    </dgm:pt>
    <dgm:pt modelId="{33D23FC3-0A76-4332-9211-0720C0F6D924}" type="pres">
      <dgm:prSet presAssocID="{36940759-EBD0-4671-800F-0F78984CE66E}" presName="linNode" presStyleCnt="0"/>
      <dgm:spPr/>
    </dgm:pt>
    <dgm:pt modelId="{59626DB7-4A9E-450E-BB41-4DC8CF7AFD30}" type="pres">
      <dgm:prSet presAssocID="{36940759-EBD0-4671-800F-0F78984CE66E}" presName="parentText" presStyleLbl="node1" presStyleIdx="3" presStyleCnt="5">
        <dgm:presLayoutVars>
          <dgm:chMax val="1"/>
          <dgm:bulletEnabled val="1"/>
        </dgm:presLayoutVars>
      </dgm:prSet>
      <dgm:spPr/>
    </dgm:pt>
    <dgm:pt modelId="{B1C96FEC-46CC-45BD-992C-119048F6B72D}" type="pres">
      <dgm:prSet presAssocID="{36940759-EBD0-4671-800F-0F78984CE66E}" presName="descendantText" presStyleLbl="alignAccFollowNode1" presStyleIdx="3" presStyleCnt="5">
        <dgm:presLayoutVars>
          <dgm:bulletEnabled val="1"/>
        </dgm:presLayoutVars>
      </dgm:prSet>
      <dgm:spPr/>
    </dgm:pt>
    <dgm:pt modelId="{833C9747-7F39-472B-AF72-A93C40C5A5EB}" type="pres">
      <dgm:prSet presAssocID="{9BF06EE6-3E80-4DCF-8631-0D76023BC9B8}" presName="sp" presStyleCnt="0"/>
      <dgm:spPr/>
    </dgm:pt>
    <dgm:pt modelId="{F47EF7B9-EF5C-47DF-BBC7-23DFCAB18C97}" type="pres">
      <dgm:prSet presAssocID="{5FED5E44-5CCC-4DDB-AF0E-5A1DCF385802}" presName="linNode" presStyleCnt="0"/>
      <dgm:spPr/>
    </dgm:pt>
    <dgm:pt modelId="{E0BF6D45-FF9B-4722-8A1D-E80F51972368}" type="pres">
      <dgm:prSet presAssocID="{5FED5E44-5CCC-4DDB-AF0E-5A1DCF385802}" presName="parentText" presStyleLbl="node1" presStyleIdx="4" presStyleCnt="5">
        <dgm:presLayoutVars>
          <dgm:chMax val="1"/>
          <dgm:bulletEnabled val="1"/>
        </dgm:presLayoutVars>
      </dgm:prSet>
      <dgm:spPr/>
    </dgm:pt>
    <dgm:pt modelId="{7667FC6E-DB27-4846-866C-83E5D17415B7}" type="pres">
      <dgm:prSet presAssocID="{5FED5E44-5CCC-4DDB-AF0E-5A1DCF385802}" presName="descendantText" presStyleLbl="alignAccFollowNode1" presStyleIdx="4" presStyleCnt="5">
        <dgm:presLayoutVars>
          <dgm:bulletEnabled val="1"/>
        </dgm:presLayoutVars>
      </dgm:prSet>
      <dgm:spPr/>
    </dgm:pt>
  </dgm:ptLst>
  <dgm:cxnLst>
    <dgm:cxn modelId="{8AC7080A-6439-446E-BE93-4B4B2DFDF403}" type="presOf" srcId="{601008B5-0578-4C7E-8AC7-21FCC3009CEA}" destId="{E78E551A-A89F-4C3E-B847-7899E7CE7B3B}" srcOrd="0" destOrd="0" presId="urn:microsoft.com/office/officeart/2005/8/layout/vList5"/>
    <dgm:cxn modelId="{2389D70A-4B58-43E4-BBDF-F0CBFAD9FBE5}" type="presOf" srcId="{CCDC1A82-3014-4A9A-A171-6A71E1607862}" destId="{7667FC6E-DB27-4846-866C-83E5D17415B7}" srcOrd="0" destOrd="1" presId="urn:microsoft.com/office/officeart/2005/8/layout/vList5"/>
    <dgm:cxn modelId="{8F589412-AC50-40B6-9419-E634BBF8133C}" srcId="{FE2120CE-3FF1-4CE6-A97B-862E8C769F86}" destId="{258776A2-6543-4608-A289-7637532D625B}" srcOrd="0" destOrd="0" parTransId="{3D23D397-D850-4520-B8BD-9C2C3DA28CAB}" sibTransId="{B13B3B5F-9F91-45AB-9288-2531337DC28C}"/>
    <dgm:cxn modelId="{5D3C3F14-EFB7-441E-BCE3-38CB8EE73722}" type="presOf" srcId="{830D1310-A4F6-492B-855E-E7D10564AB7B}" destId="{D3F1A089-D629-4DD7-B12A-C81FE520C49A}" srcOrd="0" destOrd="1" presId="urn:microsoft.com/office/officeart/2005/8/layout/vList5"/>
    <dgm:cxn modelId="{87955026-BC51-462F-A3DE-DCD1AF766745}" type="presOf" srcId="{BA30914C-5F4A-4EF0-97D9-2FEA02430C45}" destId="{B1C96FEC-46CC-45BD-992C-119048F6B72D}" srcOrd="0" destOrd="0" presId="urn:microsoft.com/office/officeart/2005/8/layout/vList5"/>
    <dgm:cxn modelId="{4D71E52E-F58F-4DAD-9071-1DAA5EF5224B}" srcId="{2521F2BA-66B5-4D4F-98C1-62869688FE50}" destId="{601008B5-0578-4C7E-8AC7-21FCC3009CEA}" srcOrd="1" destOrd="0" parTransId="{915BED93-3E18-4BDB-9470-A26C1DED9A40}" sibTransId="{EC5FEFC0-2896-48F0-9FA0-B082CBAE741D}"/>
    <dgm:cxn modelId="{C7A03536-142A-4026-A94D-CCE6C9FE3477}" srcId="{5FED5E44-5CCC-4DDB-AF0E-5A1DCF385802}" destId="{281E3D3B-858C-4384-936C-8405488E3755}" srcOrd="0" destOrd="0" parTransId="{66B46DE6-A11D-4077-A72A-F1B5A6438835}" sibTransId="{9B98C008-F8FD-48CA-9FBF-DA36F937075E}"/>
    <dgm:cxn modelId="{71282842-7861-4322-AFC7-0F1740489F73}" srcId="{2521F2BA-66B5-4D4F-98C1-62869688FE50}" destId="{ECFCFA76-6556-4893-95FA-B58E8DE1A286}" srcOrd="0" destOrd="0" parTransId="{5A2BA881-4D9A-4233-84E2-8F444F3740A4}" sibTransId="{EDE24710-E9F5-4873-AC69-2474960A364B}"/>
    <dgm:cxn modelId="{563B5945-1181-4176-9039-A50FF0A92276}" srcId="{2521F2BA-66B5-4D4F-98C1-62869688FE50}" destId="{FE2120CE-3FF1-4CE6-A97B-862E8C769F86}" srcOrd="2" destOrd="0" parTransId="{82626B60-4118-4AA0-92B7-32A548544F8C}" sibTransId="{85302196-B76F-47FC-B195-4F1AF45D0AA8}"/>
    <dgm:cxn modelId="{9F907348-63A4-4FA2-94C9-4876BBA6F0B3}" type="presOf" srcId="{EF9664F5-6A9D-463D-8D99-58974B7FEFFA}" destId="{D3F1A089-D629-4DD7-B12A-C81FE520C49A}" srcOrd="0" destOrd="0" presId="urn:microsoft.com/office/officeart/2005/8/layout/vList5"/>
    <dgm:cxn modelId="{F46EEA6A-E7E7-4A12-862F-1456E0B3C8F6}" type="presOf" srcId="{258776A2-6543-4608-A289-7637532D625B}" destId="{3126DD5B-8DCA-45A8-9F13-B0E7E662C734}" srcOrd="0" destOrd="0" presId="urn:microsoft.com/office/officeart/2005/8/layout/vList5"/>
    <dgm:cxn modelId="{1636366B-CEAA-4926-8223-6956EC2E6729}" srcId="{ECFCFA76-6556-4893-95FA-B58E8DE1A286}" destId="{EF9664F5-6A9D-463D-8D99-58974B7FEFFA}" srcOrd="0" destOrd="0" parTransId="{B601F573-6DB9-4D8F-AE62-E26C23B7FDF9}" sibTransId="{64F95740-784A-4F82-872F-95975E8BFA78}"/>
    <dgm:cxn modelId="{53D93D4F-5C00-4BE6-AD78-6E625767338A}" type="presOf" srcId="{66210AC4-B73B-4C35-B7B4-DD7E9A9593C5}" destId="{B1C96FEC-46CC-45BD-992C-119048F6B72D}" srcOrd="0" destOrd="1" presId="urn:microsoft.com/office/officeart/2005/8/layout/vList5"/>
    <dgm:cxn modelId="{FC85634F-4983-4384-B9CE-5C2C478FF1E2}" type="presOf" srcId="{5FED5E44-5CCC-4DDB-AF0E-5A1DCF385802}" destId="{E0BF6D45-FF9B-4722-8A1D-E80F51972368}" srcOrd="0" destOrd="0" presId="urn:microsoft.com/office/officeart/2005/8/layout/vList5"/>
    <dgm:cxn modelId="{2B04C955-F10E-484D-9588-96EA287507BD}" srcId="{601008B5-0578-4C7E-8AC7-21FCC3009CEA}" destId="{7A0B4581-2B37-42DA-9C0B-7DE6DD6B3303}" srcOrd="0" destOrd="0" parTransId="{366AD407-ACC2-4A83-A759-00F8E1EFD41E}" sibTransId="{3DFC9937-52CC-42BF-A8E3-3F73EEC9E0E9}"/>
    <dgm:cxn modelId="{A47D1C79-425B-4FF9-B4FF-F0337E7C0041}" srcId="{5FED5E44-5CCC-4DDB-AF0E-5A1DCF385802}" destId="{CCDC1A82-3014-4A9A-A171-6A71E1607862}" srcOrd="1" destOrd="0" parTransId="{DC6B68F7-57D6-486E-90AB-A653170FAB68}" sibTransId="{BFE37108-7B6B-43F6-874D-917F2FA992A2}"/>
    <dgm:cxn modelId="{975CFE81-0742-4345-B5E6-FDAAB9D20337}" type="presOf" srcId="{FE2120CE-3FF1-4CE6-A97B-862E8C769F86}" destId="{100932C0-8A47-4BB1-B955-9C00A40D188E}" srcOrd="0" destOrd="0" presId="urn:microsoft.com/office/officeart/2005/8/layout/vList5"/>
    <dgm:cxn modelId="{3D759198-30D6-40AD-86B6-7499E9508419}" srcId="{ECFCFA76-6556-4893-95FA-B58E8DE1A286}" destId="{830D1310-A4F6-492B-855E-E7D10564AB7B}" srcOrd="1" destOrd="0" parTransId="{BAB64D20-B74F-41C7-86FC-2012A1231BDC}" sibTransId="{221A5E74-736E-404D-8BA6-91914F456788}"/>
    <dgm:cxn modelId="{794FFD9C-E1BD-499C-910B-25CAE497229F}" type="presOf" srcId="{58925AD7-7007-46B5-8B66-1CBF1D6BDF7C}" destId="{3126DD5B-8DCA-45A8-9F13-B0E7E662C734}" srcOrd="0" destOrd="1" presId="urn:microsoft.com/office/officeart/2005/8/layout/vList5"/>
    <dgm:cxn modelId="{051475A6-3B0C-4B6A-881B-1212661B555E}" type="presOf" srcId="{ECFCFA76-6556-4893-95FA-B58E8DE1A286}" destId="{571F1A9B-BE76-424C-BBAC-06F0A8A873D7}" srcOrd="0" destOrd="0" presId="urn:microsoft.com/office/officeart/2005/8/layout/vList5"/>
    <dgm:cxn modelId="{812431AE-174D-4C72-89BC-D8A9B6515061}" srcId="{2521F2BA-66B5-4D4F-98C1-62869688FE50}" destId="{36940759-EBD0-4671-800F-0F78984CE66E}" srcOrd="3" destOrd="0" parTransId="{BA0AA7B6-10AD-4550-AFC4-348E08041064}" sibTransId="{9BF06EE6-3E80-4DCF-8631-0D76023BC9B8}"/>
    <dgm:cxn modelId="{6EBF01BD-A7E4-40E6-A0E3-3502537787DF}" srcId="{36940759-EBD0-4671-800F-0F78984CE66E}" destId="{BA30914C-5F4A-4EF0-97D9-2FEA02430C45}" srcOrd="0" destOrd="0" parTransId="{A315F594-858B-4010-82EB-A10F8C8F2BB6}" sibTransId="{6CBA3954-3510-4F3C-BADB-92825626F5D8}"/>
    <dgm:cxn modelId="{19B403CB-74B3-4B11-9DF5-D5A96871CA95}" srcId="{36940759-EBD0-4671-800F-0F78984CE66E}" destId="{66210AC4-B73B-4C35-B7B4-DD7E9A9593C5}" srcOrd="1" destOrd="0" parTransId="{4B407728-7E08-4764-B221-E22A70FFA5E0}" sibTransId="{AAB20E91-871F-4B7A-892E-F2CE101A2BE4}"/>
    <dgm:cxn modelId="{830EEFD8-F0AA-495C-87B1-1767F8572CF2}" type="presOf" srcId="{281E3D3B-858C-4384-936C-8405488E3755}" destId="{7667FC6E-DB27-4846-866C-83E5D17415B7}" srcOrd="0" destOrd="0" presId="urn:microsoft.com/office/officeart/2005/8/layout/vList5"/>
    <dgm:cxn modelId="{91E694D9-3C16-4237-A428-6B52ECFA5973}" type="presOf" srcId="{36940759-EBD0-4671-800F-0F78984CE66E}" destId="{59626DB7-4A9E-450E-BB41-4DC8CF7AFD30}" srcOrd="0" destOrd="0" presId="urn:microsoft.com/office/officeart/2005/8/layout/vList5"/>
    <dgm:cxn modelId="{CDE2EEEC-52B3-4B38-870F-6FEBC9A13EE4}" srcId="{FE2120CE-3FF1-4CE6-A97B-862E8C769F86}" destId="{58925AD7-7007-46B5-8B66-1CBF1D6BDF7C}" srcOrd="1" destOrd="0" parTransId="{6F886B0A-B594-478C-A11B-721AADE95FDD}" sibTransId="{2ED8C5A8-64A3-474B-B6EE-C4D3A1FC7D2A}"/>
    <dgm:cxn modelId="{A2BB12EF-05C5-49E7-BB73-6EA57E080224}" type="presOf" srcId="{7A0B4581-2B37-42DA-9C0B-7DE6DD6B3303}" destId="{F171D092-4EBA-475C-9967-CE21CBB39724}" srcOrd="0" destOrd="0" presId="urn:microsoft.com/office/officeart/2005/8/layout/vList5"/>
    <dgm:cxn modelId="{2A60AEF1-9C8C-44D0-85F9-DEF9049BD06E}" type="presOf" srcId="{2521F2BA-66B5-4D4F-98C1-62869688FE50}" destId="{E7B419DD-2641-40F2-A993-5FAB5A47C5F6}" srcOrd="0" destOrd="0" presId="urn:microsoft.com/office/officeart/2005/8/layout/vList5"/>
    <dgm:cxn modelId="{6133F4F6-922D-4757-AC5A-AD76051FCE6E}" srcId="{2521F2BA-66B5-4D4F-98C1-62869688FE50}" destId="{5FED5E44-5CCC-4DDB-AF0E-5A1DCF385802}" srcOrd="4" destOrd="0" parTransId="{48C292E5-27F7-42A9-BCF4-89FC1DFEAFE0}" sibTransId="{425DB9F7-9BDD-4023-9023-12621DD2B3D3}"/>
    <dgm:cxn modelId="{30F3E6E0-1ADE-40C1-82BF-14848165968E}" type="presParOf" srcId="{E7B419DD-2641-40F2-A993-5FAB5A47C5F6}" destId="{482E1EE0-8246-4756-AA66-729DDA1A9B66}" srcOrd="0" destOrd="0" presId="urn:microsoft.com/office/officeart/2005/8/layout/vList5"/>
    <dgm:cxn modelId="{7EBE5CCA-D882-49FA-B4B6-2A6044DDAEC5}" type="presParOf" srcId="{482E1EE0-8246-4756-AA66-729DDA1A9B66}" destId="{571F1A9B-BE76-424C-BBAC-06F0A8A873D7}" srcOrd="0" destOrd="0" presId="urn:microsoft.com/office/officeart/2005/8/layout/vList5"/>
    <dgm:cxn modelId="{36A0D1C4-8887-4EDD-9AD1-99680BD554D3}" type="presParOf" srcId="{482E1EE0-8246-4756-AA66-729DDA1A9B66}" destId="{D3F1A089-D629-4DD7-B12A-C81FE520C49A}" srcOrd="1" destOrd="0" presId="urn:microsoft.com/office/officeart/2005/8/layout/vList5"/>
    <dgm:cxn modelId="{EC59159A-3164-4FE9-A2C4-23E7665E147F}" type="presParOf" srcId="{E7B419DD-2641-40F2-A993-5FAB5A47C5F6}" destId="{F26B1013-6702-43F5-9C75-92ED578E2C22}" srcOrd="1" destOrd="0" presId="urn:microsoft.com/office/officeart/2005/8/layout/vList5"/>
    <dgm:cxn modelId="{0941FDA3-064C-4CDD-8F1B-228B27E87967}" type="presParOf" srcId="{E7B419DD-2641-40F2-A993-5FAB5A47C5F6}" destId="{1C254D17-3652-43C8-BCB4-F81F7C4E691F}" srcOrd="2" destOrd="0" presId="urn:microsoft.com/office/officeart/2005/8/layout/vList5"/>
    <dgm:cxn modelId="{01DF2D1F-419F-4C99-9336-FBE79417E023}" type="presParOf" srcId="{1C254D17-3652-43C8-BCB4-F81F7C4E691F}" destId="{E78E551A-A89F-4C3E-B847-7899E7CE7B3B}" srcOrd="0" destOrd="0" presId="urn:microsoft.com/office/officeart/2005/8/layout/vList5"/>
    <dgm:cxn modelId="{D58FB5A4-E230-41E5-BD0A-96CE858D9020}" type="presParOf" srcId="{1C254D17-3652-43C8-BCB4-F81F7C4E691F}" destId="{F171D092-4EBA-475C-9967-CE21CBB39724}" srcOrd="1" destOrd="0" presId="urn:microsoft.com/office/officeart/2005/8/layout/vList5"/>
    <dgm:cxn modelId="{E6CB72ED-E7D8-4436-9C90-994C7FE4CD32}" type="presParOf" srcId="{E7B419DD-2641-40F2-A993-5FAB5A47C5F6}" destId="{9C20FDDC-41EE-4E78-8FD0-49EA21822569}" srcOrd="3" destOrd="0" presId="urn:microsoft.com/office/officeart/2005/8/layout/vList5"/>
    <dgm:cxn modelId="{F4FEF5E4-4AFB-4DBB-8233-7C5F145A98A9}" type="presParOf" srcId="{E7B419DD-2641-40F2-A993-5FAB5A47C5F6}" destId="{1CABB39D-8424-48B4-943E-40613992721B}" srcOrd="4" destOrd="0" presId="urn:microsoft.com/office/officeart/2005/8/layout/vList5"/>
    <dgm:cxn modelId="{50F4A694-02E6-410C-AA97-EE2B1239684F}" type="presParOf" srcId="{1CABB39D-8424-48B4-943E-40613992721B}" destId="{100932C0-8A47-4BB1-B955-9C00A40D188E}" srcOrd="0" destOrd="0" presId="urn:microsoft.com/office/officeart/2005/8/layout/vList5"/>
    <dgm:cxn modelId="{3F667B7B-B3DD-4A5A-9673-9531F36F8257}" type="presParOf" srcId="{1CABB39D-8424-48B4-943E-40613992721B}" destId="{3126DD5B-8DCA-45A8-9F13-B0E7E662C734}" srcOrd="1" destOrd="0" presId="urn:microsoft.com/office/officeart/2005/8/layout/vList5"/>
    <dgm:cxn modelId="{20DBAA14-1EB8-448C-88AF-9D3AA9B1A301}" type="presParOf" srcId="{E7B419DD-2641-40F2-A993-5FAB5A47C5F6}" destId="{C5DBDD92-5D54-40ED-B97D-90683EFE8614}" srcOrd="5" destOrd="0" presId="urn:microsoft.com/office/officeart/2005/8/layout/vList5"/>
    <dgm:cxn modelId="{5FF4779B-5822-44CC-8830-88A009947BD8}" type="presParOf" srcId="{E7B419DD-2641-40F2-A993-5FAB5A47C5F6}" destId="{33D23FC3-0A76-4332-9211-0720C0F6D924}" srcOrd="6" destOrd="0" presId="urn:microsoft.com/office/officeart/2005/8/layout/vList5"/>
    <dgm:cxn modelId="{F90C0387-0CA2-49D0-9FF8-4EF13B47302A}" type="presParOf" srcId="{33D23FC3-0A76-4332-9211-0720C0F6D924}" destId="{59626DB7-4A9E-450E-BB41-4DC8CF7AFD30}" srcOrd="0" destOrd="0" presId="urn:microsoft.com/office/officeart/2005/8/layout/vList5"/>
    <dgm:cxn modelId="{2929E675-513C-49EF-83D3-BB66825AF1FF}" type="presParOf" srcId="{33D23FC3-0A76-4332-9211-0720C0F6D924}" destId="{B1C96FEC-46CC-45BD-992C-119048F6B72D}" srcOrd="1" destOrd="0" presId="urn:microsoft.com/office/officeart/2005/8/layout/vList5"/>
    <dgm:cxn modelId="{5C0D6AA5-B26B-4019-A9C2-7E48C7DD56E0}" type="presParOf" srcId="{E7B419DD-2641-40F2-A993-5FAB5A47C5F6}" destId="{833C9747-7F39-472B-AF72-A93C40C5A5EB}" srcOrd="7" destOrd="0" presId="urn:microsoft.com/office/officeart/2005/8/layout/vList5"/>
    <dgm:cxn modelId="{B5A1E30D-5BD2-4450-B30F-037BAFAB3C93}" type="presParOf" srcId="{E7B419DD-2641-40F2-A993-5FAB5A47C5F6}" destId="{F47EF7B9-EF5C-47DF-BBC7-23DFCAB18C97}" srcOrd="8" destOrd="0" presId="urn:microsoft.com/office/officeart/2005/8/layout/vList5"/>
    <dgm:cxn modelId="{3C817A8F-87D9-4860-8DC0-4DF3312091D5}" type="presParOf" srcId="{F47EF7B9-EF5C-47DF-BBC7-23DFCAB18C97}" destId="{E0BF6D45-FF9B-4722-8A1D-E80F51972368}" srcOrd="0" destOrd="0" presId="urn:microsoft.com/office/officeart/2005/8/layout/vList5"/>
    <dgm:cxn modelId="{2387401C-15C5-4620-BE42-EF7DA53AA8A7}" type="presParOf" srcId="{F47EF7B9-EF5C-47DF-BBC7-23DFCAB18C97}" destId="{7667FC6E-DB27-4846-866C-83E5D17415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21F2BA-66B5-4D4F-98C1-62869688FE5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ECFCFA76-6556-4893-95FA-B58E8DE1A286}">
      <dgm:prSet phldrT="[文字]" custT="1"/>
      <dgm:spPr>
        <a:solidFill>
          <a:schemeClr val="accent5"/>
        </a:solidFill>
      </dgm:spPr>
      <dgm:t>
        <a:bodyPr/>
        <a:lstStyle/>
        <a:p>
          <a:r>
            <a:rPr lang="en-US" altLang="en-US" sz="2400"/>
            <a:t>Managing traffic intelligently</a:t>
          </a:r>
          <a:endParaRPr lang="zh-TW" altLang="en-US" sz="2400"/>
        </a:p>
      </dgm:t>
    </dgm:pt>
    <dgm:pt modelId="{5A2BA881-4D9A-4233-84E2-8F444F3740A4}" type="parTrans" cxnId="{71282842-7861-4322-AFC7-0F1740489F73}">
      <dgm:prSet/>
      <dgm:spPr/>
      <dgm:t>
        <a:bodyPr/>
        <a:lstStyle/>
        <a:p>
          <a:endParaRPr lang="zh-TW" altLang="en-US"/>
        </a:p>
      </dgm:t>
    </dgm:pt>
    <dgm:pt modelId="{EDE24710-E9F5-4873-AC69-2474960A364B}" type="sibTrans" cxnId="{71282842-7861-4322-AFC7-0F1740489F73}">
      <dgm:prSet/>
      <dgm:spPr/>
      <dgm:t>
        <a:bodyPr/>
        <a:lstStyle/>
        <a:p>
          <a:endParaRPr lang="zh-TW" altLang="en-US"/>
        </a:p>
      </dgm:t>
    </dgm:pt>
    <dgm:pt modelId="{EF9664F5-6A9D-463D-8D99-58974B7FEFFA}">
      <dgm:prSet phldrT="[文字]" custT="1"/>
      <dgm:spPr>
        <a:solidFill>
          <a:schemeClr val="accent5">
            <a:lumMod val="20000"/>
            <a:lumOff val="80000"/>
            <a:alpha val="90000"/>
          </a:schemeClr>
        </a:solidFill>
      </dgm:spPr>
      <dgm:t>
        <a:bodyPr/>
        <a:lstStyle/>
        <a:p>
          <a:r>
            <a:rPr lang="zh-TW" altLang="en-US" sz="1400"/>
            <a:t>利用 </a:t>
          </a:r>
          <a:r>
            <a:rPr lang="en-US" altLang="en-US" sz="1400"/>
            <a:t>Axis </a:t>
          </a:r>
          <a:r>
            <a:rPr lang="zh-TW" altLang="en-US" sz="1400"/>
            <a:t>的基於視頻的交通管理解決方案，改善道路安全和交通流量。與</a:t>
          </a:r>
          <a:r>
            <a:rPr lang="en-US" altLang="zh-TW" sz="1400"/>
            <a:t>AXIS</a:t>
          </a:r>
          <a:r>
            <a:rPr lang="zh-TW" altLang="en-US" sz="1400"/>
            <a:t>合作夥伴一起幫助您可視化整個道路網絡，提供即時洞察，簡化決策。</a:t>
          </a:r>
        </a:p>
      </dgm:t>
    </dgm:pt>
    <dgm:pt modelId="{B601F573-6DB9-4D8F-AE62-E26C23B7FDF9}" type="parTrans" cxnId="{1636366B-CEAA-4926-8223-6956EC2E6729}">
      <dgm:prSet/>
      <dgm:spPr/>
      <dgm:t>
        <a:bodyPr/>
        <a:lstStyle/>
        <a:p>
          <a:endParaRPr lang="zh-TW" altLang="en-US"/>
        </a:p>
      </dgm:t>
    </dgm:pt>
    <dgm:pt modelId="{64F95740-784A-4F82-872F-95975E8BFA78}" type="sibTrans" cxnId="{1636366B-CEAA-4926-8223-6956EC2E6729}">
      <dgm:prSet/>
      <dgm:spPr/>
      <dgm:t>
        <a:bodyPr/>
        <a:lstStyle/>
        <a:p>
          <a:endParaRPr lang="zh-TW" altLang="en-US"/>
        </a:p>
      </dgm:t>
    </dgm:pt>
    <dgm:pt modelId="{601008B5-0578-4C7E-8AC7-21FCC3009CEA}">
      <dgm:prSet phldrT="[文字]" custT="1"/>
      <dgm:spPr>
        <a:solidFill>
          <a:schemeClr val="accent5"/>
        </a:solidFill>
      </dgm:spPr>
      <dgm:t>
        <a:bodyPr/>
        <a:lstStyle/>
        <a:p>
          <a:r>
            <a:rPr lang="en-US" altLang="en-US" sz="2400"/>
            <a:t>A smarter way to keep traffic moving</a:t>
          </a:r>
          <a:endParaRPr lang="zh-TW" altLang="en-US" sz="2400"/>
        </a:p>
      </dgm:t>
    </dgm:pt>
    <dgm:pt modelId="{915BED93-3E18-4BDB-9470-A26C1DED9A40}" type="parTrans" cxnId="{4D71E52E-F58F-4DAD-9071-1DAA5EF5224B}">
      <dgm:prSet/>
      <dgm:spPr/>
      <dgm:t>
        <a:bodyPr/>
        <a:lstStyle/>
        <a:p>
          <a:endParaRPr lang="zh-TW" altLang="en-US"/>
        </a:p>
      </dgm:t>
    </dgm:pt>
    <dgm:pt modelId="{EC5FEFC0-2896-48F0-9FA0-B082CBAE741D}" type="sibTrans" cxnId="{4D71E52E-F58F-4DAD-9071-1DAA5EF5224B}">
      <dgm:prSet/>
      <dgm:spPr/>
      <dgm:t>
        <a:bodyPr/>
        <a:lstStyle/>
        <a:p>
          <a:endParaRPr lang="zh-TW" altLang="en-US"/>
        </a:p>
      </dgm:t>
    </dgm:pt>
    <dgm:pt modelId="{5FED5E44-5CCC-4DDB-AF0E-5A1DCF385802}">
      <dgm:prSet phldrT="[文字]" custT="1"/>
      <dgm:spPr>
        <a:solidFill>
          <a:schemeClr val="accent5"/>
        </a:solidFill>
      </dgm:spPr>
      <dgm:t>
        <a:bodyPr/>
        <a:lstStyle/>
        <a:p>
          <a:r>
            <a:rPr lang="en-US" altLang="en-US" sz="2400"/>
            <a:t>Opportunities in parking</a:t>
          </a:r>
          <a:endParaRPr lang="zh-TW" altLang="en-US" sz="2400"/>
        </a:p>
      </dgm:t>
    </dgm:pt>
    <dgm:pt modelId="{48C292E5-27F7-42A9-BCF4-89FC1DFEAFE0}" type="parTrans" cxnId="{6133F4F6-922D-4757-AC5A-AD76051FCE6E}">
      <dgm:prSet/>
      <dgm:spPr/>
      <dgm:t>
        <a:bodyPr/>
        <a:lstStyle/>
        <a:p>
          <a:endParaRPr lang="zh-TW" altLang="en-US"/>
        </a:p>
      </dgm:t>
    </dgm:pt>
    <dgm:pt modelId="{425DB9F7-9BDD-4023-9023-12621DD2B3D3}" type="sibTrans" cxnId="{6133F4F6-922D-4757-AC5A-AD76051FCE6E}">
      <dgm:prSet/>
      <dgm:spPr/>
      <dgm:t>
        <a:bodyPr/>
        <a:lstStyle/>
        <a:p>
          <a:endParaRPr lang="zh-TW" altLang="en-US"/>
        </a:p>
      </dgm:t>
    </dgm:pt>
    <dgm:pt modelId="{281E3D3B-858C-4384-936C-8405488E3755}">
      <dgm:prSet phldrT="[文字]" custT="1"/>
      <dgm:spPr>
        <a:solidFill>
          <a:schemeClr val="accent5">
            <a:lumMod val="20000"/>
            <a:lumOff val="80000"/>
            <a:alpha val="90000"/>
          </a:schemeClr>
        </a:solidFill>
      </dgm:spPr>
      <dgm:t>
        <a:bodyPr/>
        <a:lstStyle/>
        <a:p>
          <a:r>
            <a:rPr lang="zh-TW" altLang="en-US" sz="1400"/>
            <a:t>智能停車解決方案可以減少交通擁堵和事故。利用 </a:t>
          </a:r>
          <a:r>
            <a:rPr lang="en-US" altLang="en-US" sz="1400"/>
            <a:t>Axis </a:t>
          </a:r>
          <a:r>
            <a:rPr lang="zh-TW" altLang="en-US" sz="1400"/>
            <a:t>的智能技術，改善停車場的安全性、停車管理、停車導引和營運獲利能力。</a:t>
          </a:r>
        </a:p>
      </dgm:t>
    </dgm:pt>
    <dgm:pt modelId="{66B46DE6-A11D-4077-A72A-F1B5A6438835}" type="parTrans" cxnId="{C7A03536-142A-4026-A94D-CCE6C9FE3477}">
      <dgm:prSet/>
      <dgm:spPr/>
      <dgm:t>
        <a:bodyPr/>
        <a:lstStyle/>
        <a:p>
          <a:endParaRPr lang="zh-TW" altLang="en-US"/>
        </a:p>
      </dgm:t>
    </dgm:pt>
    <dgm:pt modelId="{9B98C008-F8FD-48CA-9FBF-DA36F937075E}" type="sibTrans" cxnId="{C7A03536-142A-4026-A94D-CCE6C9FE3477}">
      <dgm:prSet/>
      <dgm:spPr/>
      <dgm:t>
        <a:bodyPr/>
        <a:lstStyle/>
        <a:p>
          <a:endParaRPr lang="zh-TW" altLang="en-US"/>
        </a:p>
      </dgm:t>
    </dgm:pt>
    <dgm:pt modelId="{BA30914C-5F4A-4EF0-97D9-2FEA02430C45}">
      <dgm:prSet phldrT="[文字]" custT="1"/>
      <dgm:spPr>
        <a:solidFill>
          <a:schemeClr val="accent5">
            <a:lumMod val="20000"/>
            <a:lumOff val="80000"/>
            <a:alpha val="90000"/>
          </a:schemeClr>
        </a:solidFill>
      </dgm:spPr>
      <dgm:t>
        <a:bodyPr/>
        <a:lstStyle/>
        <a:p>
          <a:r>
            <a:rPr lang="zh-TW" altLang="en-US" sz="1400"/>
            <a:t>即時監控惡劣天氣、坑洞、野生動物和淹水，減少道路危險和風險。</a:t>
          </a:r>
        </a:p>
      </dgm:t>
    </dgm:pt>
    <dgm:pt modelId="{A315F594-858B-4010-82EB-A10F8C8F2BB6}" type="parTrans" cxnId="{6EBF01BD-A7E4-40E6-A0E3-3502537787DF}">
      <dgm:prSet/>
      <dgm:spPr/>
      <dgm:t>
        <a:bodyPr/>
        <a:lstStyle/>
        <a:p>
          <a:endParaRPr lang="zh-TW" altLang="en-US"/>
        </a:p>
      </dgm:t>
    </dgm:pt>
    <dgm:pt modelId="{6CBA3954-3510-4F3C-BADB-92825626F5D8}" type="sibTrans" cxnId="{6EBF01BD-A7E4-40E6-A0E3-3502537787DF}">
      <dgm:prSet/>
      <dgm:spPr/>
      <dgm:t>
        <a:bodyPr/>
        <a:lstStyle/>
        <a:p>
          <a:endParaRPr lang="zh-TW" altLang="en-US"/>
        </a:p>
      </dgm:t>
    </dgm:pt>
    <dgm:pt modelId="{FE2120CE-3FF1-4CE6-A97B-862E8C769F86}">
      <dgm:prSet phldrT="[文字]" custT="1"/>
      <dgm:spPr>
        <a:solidFill>
          <a:schemeClr val="accent5"/>
        </a:solidFill>
      </dgm:spPr>
      <dgm:t>
        <a:bodyPr/>
        <a:lstStyle/>
        <a:p>
          <a:r>
            <a:rPr lang="en-US" altLang="en-US" sz="2400"/>
            <a:t>A smarter approach to traffic incidents &amp; offences</a:t>
          </a:r>
          <a:endParaRPr lang="zh-TW" altLang="en-US" sz="2400"/>
        </a:p>
      </dgm:t>
    </dgm:pt>
    <dgm:pt modelId="{82626B60-4118-4AA0-92B7-32A548544F8C}" type="parTrans" cxnId="{563B5945-1181-4176-9039-A50FF0A92276}">
      <dgm:prSet/>
      <dgm:spPr/>
      <dgm:t>
        <a:bodyPr/>
        <a:lstStyle/>
        <a:p>
          <a:endParaRPr lang="zh-TW" altLang="en-US"/>
        </a:p>
      </dgm:t>
    </dgm:pt>
    <dgm:pt modelId="{85302196-B76F-47FC-B195-4F1AF45D0AA8}" type="sibTrans" cxnId="{563B5945-1181-4176-9039-A50FF0A92276}">
      <dgm:prSet/>
      <dgm:spPr/>
      <dgm:t>
        <a:bodyPr/>
        <a:lstStyle/>
        <a:p>
          <a:endParaRPr lang="zh-TW" altLang="en-US"/>
        </a:p>
      </dgm:t>
    </dgm:pt>
    <dgm:pt modelId="{258776A2-6543-4608-A289-7637532D625B}">
      <dgm:prSet phldrT="[文字]" custT="1"/>
      <dgm:spPr>
        <a:solidFill>
          <a:schemeClr val="accent5">
            <a:lumMod val="20000"/>
            <a:lumOff val="80000"/>
            <a:alpha val="90000"/>
          </a:schemeClr>
        </a:solidFill>
      </dgm:spPr>
      <dgm:t>
        <a:bodyPr/>
        <a:lstStyle/>
        <a:p>
          <a:r>
            <a:rPr lang="zh-TW" altLang="en-US" sz="1400"/>
            <a:t>將高質量影像與邊緣自動視訊分析相結合，可以快速高效地偵測、驗證和回應事件。當與智能自動事件檢測軟件結合時，</a:t>
          </a:r>
          <a:r>
            <a:rPr lang="en-US" altLang="zh-TW" sz="1400"/>
            <a:t>AXIS</a:t>
          </a:r>
          <a:r>
            <a:rPr lang="zh-TW" altLang="en-US" sz="1400"/>
            <a:t>交通攝影機能夠可靠地發現可採取行動的事件，並顯著減少誤報，還幫助以更少的人力識別交通違規行為。透過</a:t>
          </a:r>
          <a:r>
            <a:rPr lang="en-US" altLang="zh-TW" sz="1400"/>
            <a:t>AXIS</a:t>
          </a:r>
          <a:r>
            <a:rPr lang="zh-TW" altLang="en-US" sz="1400"/>
            <a:t>車牌攝影機能在高速流動的交通中捕捉高質量的影像。</a:t>
          </a:r>
        </a:p>
      </dgm:t>
    </dgm:pt>
    <dgm:pt modelId="{3D23D397-D850-4520-B8BD-9C2C3DA28CAB}" type="parTrans" cxnId="{8F589412-AC50-40B6-9419-E634BBF8133C}">
      <dgm:prSet/>
      <dgm:spPr/>
      <dgm:t>
        <a:bodyPr/>
        <a:lstStyle/>
        <a:p>
          <a:endParaRPr lang="zh-TW" altLang="en-US"/>
        </a:p>
      </dgm:t>
    </dgm:pt>
    <dgm:pt modelId="{B13B3B5F-9F91-45AB-9288-2531337DC28C}" type="sibTrans" cxnId="{8F589412-AC50-40B6-9419-E634BBF8133C}">
      <dgm:prSet/>
      <dgm:spPr/>
      <dgm:t>
        <a:bodyPr/>
        <a:lstStyle/>
        <a:p>
          <a:endParaRPr lang="zh-TW" altLang="en-US"/>
        </a:p>
      </dgm:t>
    </dgm:pt>
    <dgm:pt modelId="{36940759-EBD0-4671-800F-0F78984CE66E}">
      <dgm:prSet phldrT="[文字]" custT="1"/>
      <dgm:spPr>
        <a:solidFill>
          <a:schemeClr val="accent5"/>
        </a:solidFill>
      </dgm:spPr>
      <dgm:t>
        <a:bodyPr/>
        <a:lstStyle/>
        <a:p>
          <a:r>
            <a:rPr lang="en-US" altLang="en-US" sz="2400"/>
            <a:t>A smarter system for overseeing your road network</a:t>
          </a:r>
          <a:endParaRPr lang="zh-TW" altLang="en-US" sz="2400"/>
        </a:p>
      </dgm:t>
    </dgm:pt>
    <dgm:pt modelId="{BA0AA7B6-10AD-4550-AFC4-348E08041064}" type="parTrans" cxnId="{812431AE-174D-4C72-89BC-D8A9B6515061}">
      <dgm:prSet/>
      <dgm:spPr/>
      <dgm:t>
        <a:bodyPr/>
        <a:lstStyle/>
        <a:p>
          <a:endParaRPr lang="zh-TW" altLang="en-US"/>
        </a:p>
      </dgm:t>
    </dgm:pt>
    <dgm:pt modelId="{9BF06EE6-3E80-4DCF-8631-0D76023BC9B8}" type="sibTrans" cxnId="{812431AE-174D-4C72-89BC-D8A9B6515061}">
      <dgm:prSet/>
      <dgm:spPr/>
      <dgm:t>
        <a:bodyPr/>
        <a:lstStyle/>
        <a:p>
          <a:endParaRPr lang="zh-TW" altLang="en-US"/>
        </a:p>
      </dgm:t>
    </dgm:pt>
    <dgm:pt modelId="{14780D78-DF8D-4D1E-94E8-B23CB6731019}">
      <dgm:prSet phldrT="[文字]" custT="1"/>
      <dgm:spPr>
        <a:solidFill>
          <a:schemeClr val="accent5">
            <a:lumMod val="20000"/>
            <a:lumOff val="80000"/>
            <a:alpha val="90000"/>
          </a:schemeClr>
        </a:solidFill>
      </dgm:spPr>
      <dgm:t>
        <a:bodyPr/>
        <a:lstStyle/>
        <a:p>
          <a:r>
            <a:rPr lang="zh-TW" altLang="en-US" sz="1400"/>
            <a:t>符合 </a:t>
          </a:r>
          <a:r>
            <a:rPr lang="en-US" altLang="en-US" sz="1400"/>
            <a:t>NEMA TS-2 </a:t>
          </a:r>
          <a:r>
            <a:rPr lang="zh-TW" altLang="en-US" sz="1400"/>
            <a:t>標準的網絡攝影機可將道路網路的每個細節視覺化，無論白天還是晚上，有效減少陽光反射、潮濕路面反射和車頭燈的影響。還可以輕鬆、經濟地收集和分析大規模交通移動數據，無需專用設備。</a:t>
          </a:r>
        </a:p>
      </dgm:t>
    </dgm:pt>
    <dgm:pt modelId="{0190BBC3-0FA6-4001-975B-E37768536227}" type="parTrans" cxnId="{8B62F579-ACCA-4FD2-9678-F24DDE71D064}">
      <dgm:prSet/>
      <dgm:spPr/>
      <dgm:t>
        <a:bodyPr/>
        <a:lstStyle/>
        <a:p>
          <a:endParaRPr lang="zh-TW" altLang="en-US"/>
        </a:p>
      </dgm:t>
    </dgm:pt>
    <dgm:pt modelId="{62061BB5-F6C1-45CD-83DA-832390BAB850}" type="sibTrans" cxnId="{8B62F579-ACCA-4FD2-9678-F24DDE71D064}">
      <dgm:prSet/>
      <dgm:spPr/>
      <dgm:t>
        <a:bodyPr/>
        <a:lstStyle/>
        <a:p>
          <a:endParaRPr lang="zh-TW" altLang="en-US"/>
        </a:p>
      </dgm:t>
    </dgm:pt>
    <dgm:pt modelId="{0D055F62-FD8F-4952-A965-F0740763CD98}">
      <dgm:prSet phldrT="[文字]" custT="1"/>
      <dgm:spPr>
        <a:solidFill>
          <a:schemeClr val="accent5">
            <a:lumMod val="20000"/>
            <a:lumOff val="80000"/>
            <a:alpha val="90000"/>
          </a:schemeClr>
        </a:solidFill>
      </dgm:spPr>
      <dgm:t>
        <a:bodyPr/>
        <a:lstStyle/>
        <a:p>
          <a:r>
            <a:rPr lang="zh-TW" altLang="en-US" sz="1400"/>
            <a:t>讓道路交通更加流暢，減少擁擠、交通堵塞和環境影響。</a:t>
          </a:r>
          <a:r>
            <a:rPr lang="en-US" altLang="zh-TW" sz="1400"/>
            <a:t>AXIS</a:t>
          </a:r>
          <a:r>
            <a:rPr lang="zh-TW" altLang="en-US" sz="1400"/>
            <a:t>智能視頻解決方案提供可靠的即時流量評估和以及用於檢測和緩解檢測排隊的工具，可以優化交通號誌燈週期，優先考慮公共交通通行，並提高十字路口和主要道路的效率。</a:t>
          </a:r>
        </a:p>
      </dgm:t>
    </dgm:pt>
    <dgm:pt modelId="{DF615616-8EBD-41FF-BCED-BAB94CBDBA2C}" type="parTrans" cxnId="{A64E69E0-0C8F-4365-862F-7DF0E9825A54}">
      <dgm:prSet/>
      <dgm:spPr/>
      <dgm:t>
        <a:bodyPr/>
        <a:lstStyle/>
        <a:p>
          <a:endParaRPr lang="zh-TW" altLang="en-US"/>
        </a:p>
      </dgm:t>
    </dgm:pt>
    <dgm:pt modelId="{ED6B187F-C9C4-4EF5-A5CB-2723F80A4C48}" type="sibTrans" cxnId="{A64E69E0-0C8F-4365-862F-7DF0E9825A54}">
      <dgm:prSet/>
      <dgm:spPr/>
      <dgm:t>
        <a:bodyPr/>
        <a:lstStyle/>
        <a:p>
          <a:endParaRPr lang="zh-TW" altLang="en-US"/>
        </a:p>
      </dgm:t>
    </dgm:pt>
    <dgm:pt modelId="{7FD94A4B-837D-45B8-9326-6B7414E3028A}">
      <dgm:prSet phldrT="[文字]" custT="1"/>
      <dgm:spPr>
        <a:solidFill>
          <a:schemeClr val="accent5">
            <a:lumMod val="20000"/>
            <a:lumOff val="80000"/>
            <a:alpha val="90000"/>
          </a:schemeClr>
        </a:solidFill>
      </dgm:spPr>
      <dgm:t>
        <a:bodyPr/>
        <a:lstStyle/>
        <a:p>
          <a:r>
            <a:rPr lang="zh-TW" altLang="en-US" sz="1400"/>
            <a:t>透過</a:t>
          </a:r>
          <a:r>
            <a:rPr lang="en-US" altLang="zh-TW" sz="1400"/>
            <a:t>AXIS</a:t>
          </a:r>
          <a:r>
            <a:rPr lang="zh-TW" altLang="en-US" sz="1400"/>
            <a:t>智能交通攝影機和感測器結合到第三方先進交通管理系統</a:t>
          </a:r>
          <a:r>
            <a:rPr lang="en-US" altLang="zh-TW" sz="1400"/>
            <a:t>(</a:t>
          </a:r>
          <a:r>
            <a:rPr lang="en-US" altLang="en-US" sz="1400"/>
            <a:t>ATMS</a:t>
          </a:r>
          <a:r>
            <a:rPr lang="en-US" altLang="zh-TW" sz="1400"/>
            <a:t>)</a:t>
          </a:r>
          <a:r>
            <a:rPr lang="zh-TW" altLang="en-US" sz="1400"/>
            <a:t>，可以更好地應對各種情況，規劃道路施工維護，並優化長期流動性。</a:t>
          </a:r>
        </a:p>
      </dgm:t>
    </dgm:pt>
    <dgm:pt modelId="{DBF6A41A-1283-49BF-AFCF-F7618B69D20C}" type="parTrans" cxnId="{BDCA29CD-4048-49A9-9D6E-3B43392E7D2C}">
      <dgm:prSet/>
      <dgm:spPr/>
      <dgm:t>
        <a:bodyPr/>
        <a:lstStyle/>
        <a:p>
          <a:endParaRPr lang="zh-TW" altLang="en-US"/>
        </a:p>
      </dgm:t>
    </dgm:pt>
    <dgm:pt modelId="{65D9BD92-19CC-4E1A-AD2C-C380B5C995DD}" type="sibTrans" cxnId="{BDCA29CD-4048-49A9-9D6E-3B43392E7D2C}">
      <dgm:prSet/>
      <dgm:spPr/>
      <dgm:t>
        <a:bodyPr/>
        <a:lstStyle/>
        <a:p>
          <a:endParaRPr lang="zh-TW" altLang="en-US"/>
        </a:p>
      </dgm:t>
    </dgm:pt>
    <dgm:pt modelId="{E7B419DD-2641-40F2-A993-5FAB5A47C5F6}" type="pres">
      <dgm:prSet presAssocID="{2521F2BA-66B5-4D4F-98C1-62869688FE50}" presName="Name0" presStyleCnt="0">
        <dgm:presLayoutVars>
          <dgm:dir/>
          <dgm:animLvl val="lvl"/>
          <dgm:resizeHandles val="exact"/>
        </dgm:presLayoutVars>
      </dgm:prSet>
      <dgm:spPr/>
    </dgm:pt>
    <dgm:pt modelId="{482E1EE0-8246-4756-AA66-729DDA1A9B66}" type="pres">
      <dgm:prSet presAssocID="{ECFCFA76-6556-4893-95FA-B58E8DE1A286}" presName="linNode" presStyleCnt="0"/>
      <dgm:spPr/>
    </dgm:pt>
    <dgm:pt modelId="{571F1A9B-BE76-424C-BBAC-06F0A8A873D7}" type="pres">
      <dgm:prSet presAssocID="{ECFCFA76-6556-4893-95FA-B58E8DE1A286}" presName="parentText" presStyleLbl="node1" presStyleIdx="0" presStyleCnt="5" custScaleY="115240">
        <dgm:presLayoutVars>
          <dgm:chMax val="1"/>
          <dgm:bulletEnabled val="1"/>
        </dgm:presLayoutVars>
      </dgm:prSet>
      <dgm:spPr/>
    </dgm:pt>
    <dgm:pt modelId="{D3F1A089-D629-4DD7-B12A-C81FE520C49A}" type="pres">
      <dgm:prSet presAssocID="{ECFCFA76-6556-4893-95FA-B58E8DE1A286}" presName="descendantText" presStyleLbl="alignAccFollowNode1" presStyleIdx="0" presStyleCnt="5" custScaleY="147870">
        <dgm:presLayoutVars>
          <dgm:bulletEnabled val="1"/>
        </dgm:presLayoutVars>
      </dgm:prSet>
      <dgm:spPr/>
    </dgm:pt>
    <dgm:pt modelId="{F26B1013-6702-43F5-9C75-92ED578E2C22}" type="pres">
      <dgm:prSet presAssocID="{EDE24710-E9F5-4873-AC69-2474960A364B}" presName="sp" presStyleCnt="0"/>
      <dgm:spPr/>
    </dgm:pt>
    <dgm:pt modelId="{1C254D17-3652-43C8-BCB4-F81F7C4E691F}" type="pres">
      <dgm:prSet presAssocID="{601008B5-0578-4C7E-8AC7-21FCC3009CEA}" presName="linNode" presStyleCnt="0"/>
      <dgm:spPr/>
    </dgm:pt>
    <dgm:pt modelId="{E78E551A-A89F-4C3E-B847-7899E7CE7B3B}" type="pres">
      <dgm:prSet presAssocID="{601008B5-0578-4C7E-8AC7-21FCC3009CEA}" presName="parentText" presStyleLbl="node1" presStyleIdx="1" presStyleCnt="5" custScaleY="74571">
        <dgm:presLayoutVars>
          <dgm:chMax val="1"/>
          <dgm:bulletEnabled val="1"/>
        </dgm:presLayoutVars>
      </dgm:prSet>
      <dgm:spPr/>
    </dgm:pt>
    <dgm:pt modelId="{F171D092-4EBA-475C-9967-CE21CBB39724}" type="pres">
      <dgm:prSet presAssocID="{601008B5-0578-4C7E-8AC7-21FCC3009CEA}" presName="descendantText" presStyleLbl="alignAccFollowNode1" presStyleIdx="1" presStyleCnt="5" custScaleY="93172">
        <dgm:presLayoutVars>
          <dgm:bulletEnabled val="1"/>
        </dgm:presLayoutVars>
      </dgm:prSet>
      <dgm:spPr/>
    </dgm:pt>
    <dgm:pt modelId="{9C20FDDC-41EE-4E78-8FD0-49EA21822569}" type="pres">
      <dgm:prSet presAssocID="{EC5FEFC0-2896-48F0-9FA0-B082CBAE741D}" presName="sp" presStyleCnt="0"/>
      <dgm:spPr/>
    </dgm:pt>
    <dgm:pt modelId="{1CABB39D-8424-48B4-943E-40613992721B}" type="pres">
      <dgm:prSet presAssocID="{FE2120CE-3FF1-4CE6-A97B-862E8C769F86}" presName="linNode" presStyleCnt="0"/>
      <dgm:spPr/>
    </dgm:pt>
    <dgm:pt modelId="{100932C0-8A47-4BB1-B955-9C00A40D188E}" type="pres">
      <dgm:prSet presAssocID="{FE2120CE-3FF1-4CE6-A97B-862E8C769F86}" presName="parentText" presStyleLbl="node1" presStyleIdx="2" presStyleCnt="5">
        <dgm:presLayoutVars>
          <dgm:chMax val="1"/>
          <dgm:bulletEnabled val="1"/>
        </dgm:presLayoutVars>
      </dgm:prSet>
      <dgm:spPr/>
    </dgm:pt>
    <dgm:pt modelId="{3126DD5B-8DCA-45A8-9F13-B0E7E662C734}" type="pres">
      <dgm:prSet presAssocID="{FE2120CE-3FF1-4CE6-A97B-862E8C769F86}" presName="descendantText" presStyleLbl="alignAccFollowNode1" presStyleIdx="2" presStyleCnt="5" custScaleY="126249">
        <dgm:presLayoutVars>
          <dgm:bulletEnabled val="1"/>
        </dgm:presLayoutVars>
      </dgm:prSet>
      <dgm:spPr/>
    </dgm:pt>
    <dgm:pt modelId="{C5DBDD92-5D54-40ED-B97D-90683EFE8614}" type="pres">
      <dgm:prSet presAssocID="{85302196-B76F-47FC-B195-4F1AF45D0AA8}" presName="sp" presStyleCnt="0"/>
      <dgm:spPr/>
    </dgm:pt>
    <dgm:pt modelId="{33D23FC3-0A76-4332-9211-0720C0F6D924}" type="pres">
      <dgm:prSet presAssocID="{36940759-EBD0-4671-800F-0F78984CE66E}" presName="linNode" presStyleCnt="0"/>
      <dgm:spPr/>
    </dgm:pt>
    <dgm:pt modelId="{59626DB7-4A9E-450E-BB41-4DC8CF7AFD30}" type="pres">
      <dgm:prSet presAssocID="{36940759-EBD0-4671-800F-0F78984CE66E}" presName="parentText" presStyleLbl="node1" presStyleIdx="3" presStyleCnt="5" custScaleY="96930">
        <dgm:presLayoutVars>
          <dgm:chMax val="1"/>
          <dgm:bulletEnabled val="1"/>
        </dgm:presLayoutVars>
      </dgm:prSet>
      <dgm:spPr/>
    </dgm:pt>
    <dgm:pt modelId="{B1C96FEC-46CC-45BD-992C-119048F6B72D}" type="pres">
      <dgm:prSet presAssocID="{36940759-EBD0-4671-800F-0F78984CE66E}" presName="descendantText" presStyleLbl="alignAccFollowNode1" presStyleIdx="3" presStyleCnt="5" custScaleY="120664">
        <dgm:presLayoutVars>
          <dgm:bulletEnabled val="1"/>
        </dgm:presLayoutVars>
      </dgm:prSet>
      <dgm:spPr/>
    </dgm:pt>
    <dgm:pt modelId="{833C9747-7F39-472B-AF72-A93C40C5A5EB}" type="pres">
      <dgm:prSet presAssocID="{9BF06EE6-3E80-4DCF-8631-0D76023BC9B8}" presName="sp" presStyleCnt="0"/>
      <dgm:spPr/>
    </dgm:pt>
    <dgm:pt modelId="{F47EF7B9-EF5C-47DF-BBC7-23DFCAB18C97}" type="pres">
      <dgm:prSet presAssocID="{5FED5E44-5CCC-4DDB-AF0E-5A1DCF385802}" presName="linNode" presStyleCnt="0"/>
      <dgm:spPr/>
    </dgm:pt>
    <dgm:pt modelId="{E0BF6D45-FF9B-4722-8A1D-E80F51972368}" type="pres">
      <dgm:prSet presAssocID="{5FED5E44-5CCC-4DDB-AF0E-5A1DCF385802}" presName="parentText" presStyleLbl="node1" presStyleIdx="4" presStyleCnt="5" custScaleY="50224">
        <dgm:presLayoutVars>
          <dgm:chMax val="1"/>
          <dgm:bulletEnabled val="1"/>
        </dgm:presLayoutVars>
      </dgm:prSet>
      <dgm:spPr/>
    </dgm:pt>
    <dgm:pt modelId="{7667FC6E-DB27-4846-866C-83E5D17415B7}" type="pres">
      <dgm:prSet presAssocID="{5FED5E44-5CCC-4DDB-AF0E-5A1DCF385802}" presName="descendantText" presStyleLbl="alignAccFollowNode1" presStyleIdx="4" presStyleCnt="5" custScaleY="61963">
        <dgm:presLayoutVars>
          <dgm:bulletEnabled val="1"/>
        </dgm:presLayoutVars>
      </dgm:prSet>
      <dgm:spPr/>
    </dgm:pt>
  </dgm:ptLst>
  <dgm:cxnLst>
    <dgm:cxn modelId="{8AC7080A-6439-446E-BE93-4B4B2DFDF403}" type="presOf" srcId="{601008B5-0578-4C7E-8AC7-21FCC3009CEA}" destId="{E78E551A-A89F-4C3E-B847-7899E7CE7B3B}" srcOrd="0" destOrd="0" presId="urn:microsoft.com/office/officeart/2005/8/layout/vList5"/>
    <dgm:cxn modelId="{8F589412-AC50-40B6-9419-E634BBF8133C}" srcId="{FE2120CE-3FF1-4CE6-A97B-862E8C769F86}" destId="{258776A2-6543-4608-A289-7637532D625B}" srcOrd="0" destOrd="0" parTransId="{3D23D397-D850-4520-B8BD-9C2C3DA28CAB}" sibTransId="{B13B3B5F-9F91-45AB-9288-2531337DC28C}"/>
    <dgm:cxn modelId="{87955026-BC51-462F-A3DE-DCD1AF766745}" type="presOf" srcId="{BA30914C-5F4A-4EF0-97D9-2FEA02430C45}" destId="{B1C96FEC-46CC-45BD-992C-119048F6B72D}" srcOrd="0" destOrd="0" presId="urn:microsoft.com/office/officeart/2005/8/layout/vList5"/>
    <dgm:cxn modelId="{4D71E52E-F58F-4DAD-9071-1DAA5EF5224B}" srcId="{2521F2BA-66B5-4D4F-98C1-62869688FE50}" destId="{601008B5-0578-4C7E-8AC7-21FCC3009CEA}" srcOrd="1" destOrd="0" parTransId="{915BED93-3E18-4BDB-9470-A26C1DED9A40}" sibTransId="{EC5FEFC0-2896-48F0-9FA0-B082CBAE741D}"/>
    <dgm:cxn modelId="{C7A03536-142A-4026-A94D-CCE6C9FE3477}" srcId="{5FED5E44-5CCC-4DDB-AF0E-5A1DCF385802}" destId="{281E3D3B-858C-4384-936C-8405488E3755}" srcOrd="0" destOrd="0" parTransId="{66B46DE6-A11D-4077-A72A-F1B5A6438835}" sibTransId="{9B98C008-F8FD-48CA-9FBF-DA36F937075E}"/>
    <dgm:cxn modelId="{71282842-7861-4322-AFC7-0F1740489F73}" srcId="{2521F2BA-66B5-4D4F-98C1-62869688FE50}" destId="{ECFCFA76-6556-4893-95FA-B58E8DE1A286}" srcOrd="0" destOrd="0" parTransId="{5A2BA881-4D9A-4233-84E2-8F444F3740A4}" sibTransId="{EDE24710-E9F5-4873-AC69-2474960A364B}"/>
    <dgm:cxn modelId="{563B5945-1181-4176-9039-A50FF0A92276}" srcId="{2521F2BA-66B5-4D4F-98C1-62869688FE50}" destId="{FE2120CE-3FF1-4CE6-A97B-862E8C769F86}" srcOrd="2" destOrd="0" parTransId="{82626B60-4118-4AA0-92B7-32A548544F8C}" sibTransId="{85302196-B76F-47FC-B195-4F1AF45D0AA8}"/>
    <dgm:cxn modelId="{9F907348-63A4-4FA2-94C9-4876BBA6F0B3}" type="presOf" srcId="{EF9664F5-6A9D-463D-8D99-58974B7FEFFA}" destId="{D3F1A089-D629-4DD7-B12A-C81FE520C49A}" srcOrd="0" destOrd="0" presId="urn:microsoft.com/office/officeart/2005/8/layout/vList5"/>
    <dgm:cxn modelId="{79A0E869-28D6-4800-8476-BEBAA456F03A}" type="presOf" srcId="{0D055F62-FD8F-4952-A965-F0740763CD98}" destId="{F171D092-4EBA-475C-9967-CE21CBB39724}" srcOrd="0" destOrd="0" presId="urn:microsoft.com/office/officeart/2005/8/layout/vList5"/>
    <dgm:cxn modelId="{F46EEA6A-E7E7-4A12-862F-1456E0B3C8F6}" type="presOf" srcId="{258776A2-6543-4608-A289-7637532D625B}" destId="{3126DD5B-8DCA-45A8-9F13-B0E7E662C734}" srcOrd="0" destOrd="0" presId="urn:microsoft.com/office/officeart/2005/8/layout/vList5"/>
    <dgm:cxn modelId="{1636366B-CEAA-4926-8223-6956EC2E6729}" srcId="{ECFCFA76-6556-4893-95FA-B58E8DE1A286}" destId="{EF9664F5-6A9D-463D-8D99-58974B7FEFFA}" srcOrd="0" destOrd="0" parTransId="{B601F573-6DB9-4D8F-AE62-E26C23B7FDF9}" sibTransId="{64F95740-784A-4F82-872F-95975E8BFA78}"/>
    <dgm:cxn modelId="{FC85634F-4983-4384-B9CE-5C2C478FF1E2}" type="presOf" srcId="{5FED5E44-5CCC-4DDB-AF0E-5A1DCF385802}" destId="{E0BF6D45-FF9B-4722-8A1D-E80F51972368}" srcOrd="0" destOrd="0" presId="urn:microsoft.com/office/officeart/2005/8/layout/vList5"/>
    <dgm:cxn modelId="{6B624C51-3C2B-4A0B-8E5B-C699D8FA8C15}" type="presOf" srcId="{14780D78-DF8D-4D1E-94E8-B23CB6731019}" destId="{B1C96FEC-46CC-45BD-992C-119048F6B72D}" srcOrd="0" destOrd="1" presId="urn:microsoft.com/office/officeart/2005/8/layout/vList5"/>
    <dgm:cxn modelId="{8B62F579-ACCA-4FD2-9678-F24DDE71D064}" srcId="{36940759-EBD0-4671-800F-0F78984CE66E}" destId="{14780D78-DF8D-4D1E-94E8-B23CB6731019}" srcOrd="1" destOrd="0" parTransId="{0190BBC3-0FA6-4001-975B-E37768536227}" sibTransId="{62061BB5-F6C1-45CD-83DA-832390BAB850}"/>
    <dgm:cxn modelId="{975CFE81-0742-4345-B5E6-FDAAB9D20337}" type="presOf" srcId="{FE2120CE-3FF1-4CE6-A97B-862E8C769F86}" destId="{100932C0-8A47-4BB1-B955-9C00A40D188E}" srcOrd="0" destOrd="0" presId="urn:microsoft.com/office/officeart/2005/8/layout/vList5"/>
    <dgm:cxn modelId="{051475A6-3B0C-4B6A-881B-1212661B555E}" type="presOf" srcId="{ECFCFA76-6556-4893-95FA-B58E8DE1A286}" destId="{571F1A9B-BE76-424C-BBAC-06F0A8A873D7}" srcOrd="0" destOrd="0" presId="urn:microsoft.com/office/officeart/2005/8/layout/vList5"/>
    <dgm:cxn modelId="{812431AE-174D-4C72-89BC-D8A9B6515061}" srcId="{2521F2BA-66B5-4D4F-98C1-62869688FE50}" destId="{36940759-EBD0-4671-800F-0F78984CE66E}" srcOrd="3" destOrd="0" parTransId="{BA0AA7B6-10AD-4550-AFC4-348E08041064}" sibTransId="{9BF06EE6-3E80-4DCF-8631-0D76023BC9B8}"/>
    <dgm:cxn modelId="{6EBF01BD-A7E4-40E6-A0E3-3502537787DF}" srcId="{36940759-EBD0-4671-800F-0F78984CE66E}" destId="{BA30914C-5F4A-4EF0-97D9-2FEA02430C45}" srcOrd="0" destOrd="0" parTransId="{A315F594-858B-4010-82EB-A10F8C8F2BB6}" sibTransId="{6CBA3954-3510-4F3C-BADB-92825626F5D8}"/>
    <dgm:cxn modelId="{C6AA72C7-4F5E-42CF-BE75-FE8C3AFACCD4}" type="presOf" srcId="{7FD94A4B-837D-45B8-9326-6B7414E3028A}" destId="{D3F1A089-D629-4DD7-B12A-C81FE520C49A}" srcOrd="0" destOrd="1" presId="urn:microsoft.com/office/officeart/2005/8/layout/vList5"/>
    <dgm:cxn modelId="{BDCA29CD-4048-49A9-9D6E-3B43392E7D2C}" srcId="{ECFCFA76-6556-4893-95FA-B58E8DE1A286}" destId="{7FD94A4B-837D-45B8-9326-6B7414E3028A}" srcOrd="1" destOrd="0" parTransId="{DBF6A41A-1283-49BF-AFCF-F7618B69D20C}" sibTransId="{65D9BD92-19CC-4E1A-AD2C-C380B5C995DD}"/>
    <dgm:cxn modelId="{830EEFD8-F0AA-495C-87B1-1767F8572CF2}" type="presOf" srcId="{281E3D3B-858C-4384-936C-8405488E3755}" destId="{7667FC6E-DB27-4846-866C-83E5D17415B7}" srcOrd="0" destOrd="0" presId="urn:microsoft.com/office/officeart/2005/8/layout/vList5"/>
    <dgm:cxn modelId="{91E694D9-3C16-4237-A428-6B52ECFA5973}" type="presOf" srcId="{36940759-EBD0-4671-800F-0F78984CE66E}" destId="{59626DB7-4A9E-450E-BB41-4DC8CF7AFD30}" srcOrd="0" destOrd="0" presId="urn:microsoft.com/office/officeart/2005/8/layout/vList5"/>
    <dgm:cxn modelId="{A64E69E0-0C8F-4365-862F-7DF0E9825A54}" srcId="{601008B5-0578-4C7E-8AC7-21FCC3009CEA}" destId="{0D055F62-FD8F-4952-A965-F0740763CD98}" srcOrd="0" destOrd="0" parTransId="{DF615616-8EBD-41FF-BCED-BAB94CBDBA2C}" sibTransId="{ED6B187F-C9C4-4EF5-A5CB-2723F80A4C48}"/>
    <dgm:cxn modelId="{2A60AEF1-9C8C-44D0-85F9-DEF9049BD06E}" type="presOf" srcId="{2521F2BA-66B5-4D4F-98C1-62869688FE50}" destId="{E7B419DD-2641-40F2-A993-5FAB5A47C5F6}" srcOrd="0" destOrd="0" presId="urn:microsoft.com/office/officeart/2005/8/layout/vList5"/>
    <dgm:cxn modelId="{6133F4F6-922D-4757-AC5A-AD76051FCE6E}" srcId="{2521F2BA-66B5-4D4F-98C1-62869688FE50}" destId="{5FED5E44-5CCC-4DDB-AF0E-5A1DCF385802}" srcOrd="4" destOrd="0" parTransId="{48C292E5-27F7-42A9-BCF4-89FC1DFEAFE0}" sibTransId="{425DB9F7-9BDD-4023-9023-12621DD2B3D3}"/>
    <dgm:cxn modelId="{30F3E6E0-1ADE-40C1-82BF-14848165968E}" type="presParOf" srcId="{E7B419DD-2641-40F2-A993-5FAB5A47C5F6}" destId="{482E1EE0-8246-4756-AA66-729DDA1A9B66}" srcOrd="0" destOrd="0" presId="urn:microsoft.com/office/officeart/2005/8/layout/vList5"/>
    <dgm:cxn modelId="{7EBE5CCA-D882-49FA-B4B6-2A6044DDAEC5}" type="presParOf" srcId="{482E1EE0-8246-4756-AA66-729DDA1A9B66}" destId="{571F1A9B-BE76-424C-BBAC-06F0A8A873D7}" srcOrd="0" destOrd="0" presId="urn:microsoft.com/office/officeart/2005/8/layout/vList5"/>
    <dgm:cxn modelId="{36A0D1C4-8887-4EDD-9AD1-99680BD554D3}" type="presParOf" srcId="{482E1EE0-8246-4756-AA66-729DDA1A9B66}" destId="{D3F1A089-D629-4DD7-B12A-C81FE520C49A}" srcOrd="1" destOrd="0" presId="urn:microsoft.com/office/officeart/2005/8/layout/vList5"/>
    <dgm:cxn modelId="{EC59159A-3164-4FE9-A2C4-23E7665E147F}" type="presParOf" srcId="{E7B419DD-2641-40F2-A993-5FAB5A47C5F6}" destId="{F26B1013-6702-43F5-9C75-92ED578E2C22}" srcOrd="1" destOrd="0" presId="urn:microsoft.com/office/officeart/2005/8/layout/vList5"/>
    <dgm:cxn modelId="{0941FDA3-064C-4CDD-8F1B-228B27E87967}" type="presParOf" srcId="{E7B419DD-2641-40F2-A993-5FAB5A47C5F6}" destId="{1C254D17-3652-43C8-BCB4-F81F7C4E691F}" srcOrd="2" destOrd="0" presId="urn:microsoft.com/office/officeart/2005/8/layout/vList5"/>
    <dgm:cxn modelId="{01DF2D1F-419F-4C99-9336-FBE79417E023}" type="presParOf" srcId="{1C254D17-3652-43C8-BCB4-F81F7C4E691F}" destId="{E78E551A-A89F-4C3E-B847-7899E7CE7B3B}" srcOrd="0" destOrd="0" presId="urn:microsoft.com/office/officeart/2005/8/layout/vList5"/>
    <dgm:cxn modelId="{D58FB5A4-E230-41E5-BD0A-96CE858D9020}" type="presParOf" srcId="{1C254D17-3652-43C8-BCB4-F81F7C4E691F}" destId="{F171D092-4EBA-475C-9967-CE21CBB39724}" srcOrd="1" destOrd="0" presId="urn:microsoft.com/office/officeart/2005/8/layout/vList5"/>
    <dgm:cxn modelId="{E6CB72ED-E7D8-4436-9C90-994C7FE4CD32}" type="presParOf" srcId="{E7B419DD-2641-40F2-A993-5FAB5A47C5F6}" destId="{9C20FDDC-41EE-4E78-8FD0-49EA21822569}" srcOrd="3" destOrd="0" presId="urn:microsoft.com/office/officeart/2005/8/layout/vList5"/>
    <dgm:cxn modelId="{F4FEF5E4-4AFB-4DBB-8233-7C5F145A98A9}" type="presParOf" srcId="{E7B419DD-2641-40F2-A993-5FAB5A47C5F6}" destId="{1CABB39D-8424-48B4-943E-40613992721B}" srcOrd="4" destOrd="0" presId="urn:microsoft.com/office/officeart/2005/8/layout/vList5"/>
    <dgm:cxn modelId="{50F4A694-02E6-410C-AA97-EE2B1239684F}" type="presParOf" srcId="{1CABB39D-8424-48B4-943E-40613992721B}" destId="{100932C0-8A47-4BB1-B955-9C00A40D188E}" srcOrd="0" destOrd="0" presId="urn:microsoft.com/office/officeart/2005/8/layout/vList5"/>
    <dgm:cxn modelId="{3F667B7B-B3DD-4A5A-9673-9531F36F8257}" type="presParOf" srcId="{1CABB39D-8424-48B4-943E-40613992721B}" destId="{3126DD5B-8DCA-45A8-9F13-B0E7E662C734}" srcOrd="1" destOrd="0" presId="urn:microsoft.com/office/officeart/2005/8/layout/vList5"/>
    <dgm:cxn modelId="{20DBAA14-1EB8-448C-88AF-9D3AA9B1A301}" type="presParOf" srcId="{E7B419DD-2641-40F2-A993-5FAB5A47C5F6}" destId="{C5DBDD92-5D54-40ED-B97D-90683EFE8614}" srcOrd="5" destOrd="0" presId="urn:microsoft.com/office/officeart/2005/8/layout/vList5"/>
    <dgm:cxn modelId="{5FF4779B-5822-44CC-8830-88A009947BD8}" type="presParOf" srcId="{E7B419DD-2641-40F2-A993-5FAB5A47C5F6}" destId="{33D23FC3-0A76-4332-9211-0720C0F6D924}" srcOrd="6" destOrd="0" presId="urn:microsoft.com/office/officeart/2005/8/layout/vList5"/>
    <dgm:cxn modelId="{F90C0387-0CA2-49D0-9FF8-4EF13B47302A}" type="presParOf" srcId="{33D23FC3-0A76-4332-9211-0720C0F6D924}" destId="{59626DB7-4A9E-450E-BB41-4DC8CF7AFD30}" srcOrd="0" destOrd="0" presId="urn:microsoft.com/office/officeart/2005/8/layout/vList5"/>
    <dgm:cxn modelId="{2929E675-513C-49EF-83D3-BB66825AF1FF}" type="presParOf" srcId="{33D23FC3-0A76-4332-9211-0720C0F6D924}" destId="{B1C96FEC-46CC-45BD-992C-119048F6B72D}" srcOrd="1" destOrd="0" presId="urn:microsoft.com/office/officeart/2005/8/layout/vList5"/>
    <dgm:cxn modelId="{5C0D6AA5-B26B-4019-A9C2-7E48C7DD56E0}" type="presParOf" srcId="{E7B419DD-2641-40F2-A993-5FAB5A47C5F6}" destId="{833C9747-7F39-472B-AF72-A93C40C5A5EB}" srcOrd="7" destOrd="0" presId="urn:microsoft.com/office/officeart/2005/8/layout/vList5"/>
    <dgm:cxn modelId="{B5A1E30D-5BD2-4450-B30F-037BAFAB3C93}" type="presParOf" srcId="{E7B419DD-2641-40F2-A993-5FAB5A47C5F6}" destId="{F47EF7B9-EF5C-47DF-BBC7-23DFCAB18C97}" srcOrd="8" destOrd="0" presId="urn:microsoft.com/office/officeart/2005/8/layout/vList5"/>
    <dgm:cxn modelId="{3C817A8F-87D9-4860-8DC0-4DF3312091D5}" type="presParOf" srcId="{F47EF7B9-EF5C-47DF-BBC7-23DFCAB18C97}" destId="{E0BF6D45-FF9B-4722-8A1D-E80F51972368}" srcOrd="0" destOrd="0" presId="urn:microsoft.com/office/officeart/2005/8/layout/vList5"/>
    <dgm:cxn modelId="{2387401C-15C5-4620-BE42-EF7DA53AA8A7}" type="presParOf" srcId="{F47EF7B9-EF5C-47DF-BBC7-23DFCAB18C97}" destId="{7667FC6E-DB27-4846-866C-83E5D17415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1A089-D629-4DD7-B12A-C81FE520C49A}">
      <dsp:nvSpPr>
        <dsp:cNvPr id="0" name=""/>
        <dsp:cNvSpPr/>
      </dsp:nvSpPr>
      <dsp:spPr>
        <a:xfrm rot="5400000">
          <a:off x="5142673" y="-2118304"/>
          <a:ext cx="768732" cy="5201920"/>
        </a:xfrm>
        <a:prstGeom prst="round2SameRect">
          <a:avLst/>
        </a:prstGeom>
        <a:solidFill>
          <a:schemeClr val="accent5">
            <a:lumMod val="20000"/>
            <a:lumOff val="80000"/>
            <a:alpha val="9000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a:t>Heavy-duty PTZ camera with long-range IR</a:t>
          </a:r>
          <a:endParaRPr lang="zh-TW" altLang="en-US" sz="2000" kern="1200"/>
        </a:p>
        <a:p>
          <a:pPr marL="228600" lvl="1" indent="-228600" algn="l" defTabSz="889000">
            <a:lnSpc>
              <a:spcPct val="90000"/>
            </a:lnSpc>
            <a:spcBef>
              <a:spcPct val="0"/>
            </a:spcBef>
            <a:spcAft>
              <a:spcPct val="15000"/>
            </a:spcAft>
            <a:buChar char="•"/>
          </a:pPr>
          <a:r>
            <a:rPr lang="en-US" altLang="en-US" sz="2000" kern="1200"/>
            <a:t>HDTV 1080p and 31x optical zoom</a:t>
          </a:r>
          <a:endParaRPr lang="zh-TW" altLang="en-US" sz="2000" kern="1200"/>
        </a:p>
      </dsp:txBody>
      <dsp:txXfrm rot="-5400000">
        <a:off x="2926079" y="135816"/>
        <a:ext cx="5164394" cy="693680"/>
      </dsp:txXfrm>
    </dsp:sp>
    <dsp:sp modelId="{571F1A9B-BE76-424C-BBAC-06F0A8A873D7}">
      <dsp:nvSpPr>
        <dsp:cNvPr id="0" name=""/>
        <dsp:cNvSpPr/>
      </dsp:nvSpPr>
      <dsp:spPr>
        <a:xfrm>
          <a:off x="0" y="2197"/>
          <a:ext cx="2926080" cy="960915"/>
        </a:xfrm>
        <a:prstGeom prst="roundRect">
          <a:avLst/>
        </a:prstGeom>
        <a:solidFill>
          <a:schemeClr val="accent5"/>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PTZ Network Camera</a:t>
          </a:r>
          <a:endParaRPr lang="zh-TW" altLang="en-US" sz="2400" kern="1200"/>
        </a:p>
      </dsp:txBody>
      <dsp:txXfrm>
        <a:off x="46908" y="49105"/>
        <a:ext cx="2832264" cy="867099"/>
      </dsp:txXfrm>
    </dsp:sp>
    <dsp:sp modelId="{F171D092-4EBA-475C-9967-CE21CBB39724}">
      <dsp:nvSpPr>
        <dsp:cNvPr id="0" name=""/>
        <dsp:cNvSpPr/>
      </dsp:nvSpPr>
      <dsp:spPr>
        <a:xfrm rot="5400000">
          <a:off x="5142673" y="-1109343"/>
          <a:ext cx="768732" cy="5201920"/>
        </a:xfrm>
        <a:prstGeom prst="round2SameRect">
          <a:avLst/>
        </a:prstGeom>
        <a:solidFill>
          <a:schemeClr val="accent5">
            <a:lumMod val="20000"/>
            <a:lumOff val="80000"/>
            <a:alpha val="9000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a:t>Dedicated camera for sharp images at high speeds (Handle speeds of up to 130 km/h)</a:t>
          </a:r>
          <a:endParaRPr lang="zh-TW" altLang="en-US" sz="2000" kern="1200"/>
        </a:p>
      </dsp:txBody>
      <dsp:txXfrm rot="-5400000">
        <a:off x="2926079" y="1144777"/>
        <a:ext cx="5164394" cy="693680"/>
      </dsp:txXfrm>
    </dsp:sp>
    <dsp:sp modelId="{E78E551A-A89F-4C3E-B847-7899E7CE7B3B}">
      <dsp:nvSpPr>
        <dsp:cNvPr id="0" name=""/>
        <dsp:cNvSpPr/>
      </dsp:nvSpPr>
      <dsp:spPr>
        <a:xfrm>
          <a:off x="0" y="1011158"/>
          <a:ext cx="2926080" cy="960915"/>
        </a:xfrm>
        <a:prstGeom prst="roundRect">
          <a:avLst/>
        </a:prstGeom>
        <a:solidFill>
          <a:schemeClr val="accent5"/>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License Plate Camera</a:t>
          </a:r>
          <a:endParaRPr lang="zh-TW" altLang="en-US" sz="2400" kern="1200"/>
        </a:p>
      </dsp:txBody>
      <dsp:txXfrm>
        <a:off x="46908" y="1058066"/>
        <a:ext cx="2832264" cy="867099"/>
      </dsp:txXfrm>
    </dsp:sp>
    <dsp:sp modelId="{3126DD5B-8DCA-45A8-9F13-B0E7E662C734}">
      <dsp:nvSpPr>
        <dsp:cNvPr id="0" name=""/>
        <dsp:cNvSpPr/>
      </dsp:nvSpPr>
      <dsp:spPr>
        <a:xfrm rot="5400000">
          <a:off x="5142673" y="-100382"/>
          <a:ext cx="768732" cy="5201920"/>
        </a:xfrm>
        <a:prstGeom prst="round2SameRect">
          <a:avLst/>
        </a:prstGeom>
        <a:solidFill>
          <a:schemeClr val="accent5">
            <a:lumMod val="20000"/>
            <a:lumOff val="80000"/>
            <a:alpha val="9000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a:t>For analytics with deep learning</a:t>
          </a:r>
          <a:endParaRPr lang="zh-TW" altLang="en-US" sz="2000" kern="1200"/>
        </a:p>
        <a:p>
          <a:pPr marL="228600" lvl="1" indent="-228600" algn="l" defTabSz="889000">
            <a:lnSpc>
              <a:spcPct val="90000"/>
            </a:lnSpc>
            <a:spcBef>
              <a:spcPct val="0"/>
            </a:spcBef>
            <a:spcAft>
              <a:spcPct val="15000"/>
            </a:spcAft>
            <a:buChar char="•"/>
          </a:pPr>
          <a:r>
            <a:rPr lang="en-US" altLang="en-US" sz="2000" kern="1200"/>
            <a:t>Powerful AI with deep learning</a:t>
          </a:r>
          <a:endParaRPr lang="zh-TW" altLang="en-US" sz="2000" kern="1200"/>
        </a:p>
      </dsp:txBody>
      <dsp:txXfrm rot="-5400000">
        <a:off x="2926079" y="2153738"/>
        <a:ext cx="5164394" cy="693680"/>
      </dsp:txXfrm>
    </dsp:sp>
    <dsp:sp modelId="{100932C0-8A47-4BB1-B955-9C00A40D188E}">
      <dsp:nvSpPr>
        <dsp:cNvPr id="0" name=""/>
        <dsp:cNvSpPr/>
      </dsp:nvSpPr>
      <dsp:spPr>
        <a:xfrm>
          <a:off x="0" y="2020119"/>
          <a:ext cx="2926080" cy="960915"/>
        </a:xfrm>
        <a:prstGeom prst="roundRect">
          <a:avLst/>
        </a:prstGeom>
        <a:solidFill>
          <a:schemeClr val="accent5"/>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Mk III Network Camera</a:t>
          </a:r>
          <a:endParaRPr lang="zh-TW" altLang="en-US" sz="2400" kern="1200"/>
        </a:p>
      </dsp:txBody>
      <dsp:txXfrm>
        <a:off x="46908" y="2067027"/>
        <a:ext cx="2832264" cy="867099"/>
      </dsp:txXfrm>
    </dsp:sp>
    <dsp:sp modelId="{B1C96FEC-46CC-45BD-992C-119048F6B72D}">
      <dsp:nvSpPr>
        <dsp:cNvPr id="0" name=""/>
        <dsp:cNvSpPr/>
      </dsp:nvSpPr>
      <dsp:spPr>
        <a:xfrm rot="5400000">
          <a:off x="5142673" y="908578"/>
          <a:ext cx="768732" cy="5201920"/>
        </a:xfrm>
        <a:prstGeom prst="round2SameRect">
          <a:avLst/>
        </a:prstGeom>
        <a:solidFill>
          <a:schemeClr val="accent5">
            <a:lumMod val="20000"/>
            <a:lumOff val="80000"/>
            <a:alpha val="9000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a:t>Flexible multi-purpose box cameras</a:t>
          </a:r>
          <a:endParaRPr lang="zh-TW" altLang="en-US" sz="2000" kern="1200"/>
        </a:p>
        <a:p>
          <a:pPr marL="228600" lvl="1" indent="-228600" algn="l" defTabSz="889000">
            <a:lnSpc>
              <a:spcPct val="90000"/>
            </a:lnSpc>
            <a:spcBef>
              <a:spcPct val="0"/>
            </a:spcBef>
            <a:spcAft>
              <a:spcPct val="15000"/>
            </a:spcAft>
            <a:buChar char="•"/>
          </a:pPr>
          <a:r>
            <a:rPr lang="en-US" altLang="en-US" sz="2000" kern="1200"/>
            <a:t>Weather resistant, outdoor models</a:t>
          </a:r>
          <a:endParaRPr lang="zh-TW" altLang="en-US" sz="2000" kern="1200"/>
        </a:p>
      </dsp:txBody>
      <dsp:txXfrm rot="-5400000">
        <a:off x="2926079" y="3162698"/>
        <a:ext cx="5164394" cy="693680"/>
      </dsp:txXfrm>
    </dsp:sp>
    <dsp:sp modelId="{59626DB7-4A9E-450E-BB41-4DC8CF7AFD30}">
      <dsp:nvSpPr>
        <dsp:cNvPr id="0" name=""/>
        <dsp:cNvSpPr/>
      </dsp:nvSpPr>
      <dsp:spPr>
        <a:xfrm>
          <a:off x="0" y="3029080"/>
          <a:ext cx="2926080" cy="960915"/>
        </a:xfrm>
        <a:prstGeom prst="roundRect">
          <a:avLst/>
        </a:prstGeom>
        <a:solidFill>
          <a:schemeClr val="accent5"/>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Box Camera</a:t>
          </a:r>
          <a:endParaRPr lang="zh-TW" altLang="en-US" sz="2400" kern="1200"/>
        </a:p>
      </dsp:txBody>
      <dsp:txXfrm>
        <a:off x="46908" y="3075988"/>
        <a:ext cx="2832264" cy="867099"/>
      </dsp:txXfrm>
    </dsp:sp>
    <dsp:sp modelId="{7667FC6E-DB27-4846-866C-83E5D17415B7}">
      <dsp:nvSpPr>
        <dsp:cNvPr id="0" name=""/>
        <dsp:cNvSpPr/>
      </dsp:nvSpPr>
      <dsp:spPr>
        <a:xfrm rot="5400000">
          <a:off x="5142673" y="1917539"/>
          <a:ext cx="768732" cy="5201920"/>
        </a:xfrm>
        <a:prstGeom prst="round2SameRect">
          <a:avLst/>
        </a:prstGeom>
        <a:solidFill>
          <a:schemeClr val="accent5">
            <a:lumMod val="20000"/>
            <a:lumOff val="80000"/>
            <a:alpha val="9000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a:t>Power-efficient IR for surveillance at night</a:t>
          </a:r>
          <a:endParaRPr lang="zh-TW" altLang="en-US" sz="2000" kern="1200"/>
        </a:p>
        <a:p>
          <a:pPr marL="228600" lvl="1" indent="-228600" algn="l" defTabSz="889000">
            <a:lnSpc>
              <a:spcPct val="90000"/>
            </a:lnSpc>
            <a:spcBef>
              <a:spcPct val="0"/>
            </a:spcBef>
            <a:spcAft>
              <a:spcPct val="15000"/>
            </a:spcAft>
            <a:buChar char="•"/>
          </a:pPr>
          <a:r>
            <a:rPr lang="en-US" altLang="en-US" sz="2000" kern="1200"/>
            <a:t>IR range of 50 m (164 ft)</a:t>
          </a:r>
          <a:endParaRPr lang="zh-TW" altLang="en-US" sz="2000" kern="1200"/>
        </a:p>
      </dsp:txBody>
      <dsp:txXfrm rot="-5400000">
        <a:off x="2926079" y="4171659"/>
        <a:ext cx="5164394" cy="693680"/>
      </dsp:txXfrm>
    </dsp:sp>
    <dsp:sp modelId="{E0BF6D45-FF9B-4722-8A1D-E80F51972368}">
      <dsp:nvSpPr>
        <dsp:cNvPr id="0" name=""/>
        <dsp:cNvSpPr/>
      </dsp:nvSpPr>
      <dsp:spPr>
        <a:xfrm>
          <a:off x="0" y="4038041"/>
          <a:ext cx="2926080" cy="960915"/>
        </a:xfrm>
        <a:prstGeom prst="roundRect">
          <a:avLst/>
        </a:prstGeom>
        <a:solidFill>
          <a:schemeClr val="accent5"/>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Fixed Box IR Illuminator Kit</a:t>
          </a:r>
          <a:endParaRPr lang="zh-TW" altLang="en-US" sz="2400" kern="1200"/>
        </a:p>
      </dsp:txBody>
      <dsp:txXfrm>
        <a:off x="46908" y="4084949"/>
        <a:ext cx="2832264" cy="867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1A089-D629-4DD7-B12A-C81FE520C49A}">
      <dsp:nvSpPr>
        <dsp:cNvPr id="0" name=""/>
        <dsp:cNvSpPr/>
      </dsp:nvSpPr>
      <dsp:spPr>
        <a:xfrm rot="5400000">
          <a:off x="6687497" y="-2806237"/>
          <a:ext cx="1282606" cy="6897694"/>
        </a:xfrm>
        <a:prstGeom prst="round2SameRect">
          <a:avLst/>
        </a:prstGeom>
        <a:solidFill>
          <a:schemeClr val="accent5">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a:t>利用 </a:t>
          </a:r>
          <a:r>
            <a:rPr lang="en-US" altLang="en-US" sz="1400" kern="1200"/>
            <a:t>Axis </a:t>
          </a:r>
          <a:r>
            <a:rPr lang="zh-TW" altLang="en-US" sz="1400" kern="1200"/>
            <a:t>的基於視頻的交通管理解決方案，改善道路安全和交通流量。與</a:t>
          </a:r>
          <a:r>
            <a:rPr lang="en-US" altLang="zh-TW" sz="1400" kern="1200"/>
            <a:t>AXIS</a:t>
          </a:r>
          <a:r>
            <a:rPr lang="zh-TW" altLang="en-US" sz="1400" kern="1200"/>
            <a:t>合作夥伴一起幫助您可視化整個道路網絡，提供即時洞察，簡化決策。</a:t>
          </a:r>
        </a:p>
        <a:p>
          <a:pPr marL="114300" lvl="1" indent="-114300" algn="l" defTabSz="622300">
            <a:lnSpc>
              <a:spcPct val="90000"/>
            </a:lnSpc>
            <a:spcBef>
              <a:spcPct val="0"/>
            </a:spcBef>
            <a:spcAft>
              <a:spcPct val="15000"/>
            </a:spcAft>
            <a:buChar char="•"/>
          </a:pPr>
          <a:r>
            <a:rPr lang="zh-TW" altLang="en-US" sz="1400" kern="1200"/>
            <a:t>透過</a:t>
          </a:r>
          <a:r>
            <a:rPr lang="en-US" altLang="zh-TW" sz="1400" kern="1200"/>
            <a:t>AXIS</a:t>
          </a:r>
          <a:r>
            <a:rPr lang="zh-TW" altLang="en-US" sz="1400" kern="1200"/>
            <a:t>智能交通攝影機和感測器結合到第三方先進交通管理系統</a:t>
          </a:r>
          <a:r>
            <a:rPr lang="en-US" altLang="zh-TW" sz="1400" kern="1200"/>
            <a:t>(</a:t>
          </a:r>
          <a:r>
            <a:rPr lang="en-US" altLang="en-US" sz="1400" kern="1200"/>
            <a:t>ATMS</a:t>
          </a:r>
          <a:r>
            <a:rPr lang="en-US" altLang="zh-TW" sz="1400" kern="1200"/>
            <a:t>)</a:t>
          </a:r>
          <a:r>
            <a:rPr lang="zh-TW" altLang="en-US" sz="1400" kern="1200"/>
            <a:t>，可以更好地應對各種情況，規劃道路施工維護，並優化長期流動性。</a:t>
          </a:r>
        </a:p>
      </dsp:txBody>
      <dsp:txXfrm rot="-5400000">
        <a:off x="3879953" y="63919"/>
        <a:ext cx="6835082" cy="1157382"/>
      </dsp:txXfrm>
    </dsp:sp>
    <dsp:sp modelId="{571F1A9B-BE76-424C-BBAC-06F0A8A873D7}">
      <dsp:nvSpPr>
        <dsp:cNvPr id="0" name=""/>
        <dsp:cNvSpPr/>
      </dsp:nvSpPr>
      <dsp:spPr>
        <a:xfrm>
          <a:off x="0" y="17873"/>
          <a:ext cx="3879953" cy="1249472"/>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Managing traffic intelligently</a:t>
          </a:r>
          <a:endParaRPr lang="zh-TW" altLang="en-US" sz="2400" kern="1200"/>
        </a:p>
      </dsp:txBody>
      <dsp:txXfrm>
        <a:off x="60994" y="78867"/>
        <a:ext cx="3757965" cy="1127484"/>
      </dsp:txXfrm>
    </dsp:sp>
    <dsp:sp modelId="{F171D092-4EBA-475C-9967-CE21CBB39724}">
      <dsp:nvSpPr>
        <dsp:cNvPr id="0" name=""/>
        <dsp:cNvSpPr/>
      </dsp:nvSpPr>
      <dsp:spPr>
        <a:xfrm rot="5400000">
          <a:off x="6931883" y="-1709831"/>
          <a:ext cx="808162" cy="6904437"/>
        </a:xfrm>
        <a:prstGeom prst="round2SameRect">
          <a:avLst/>
        </a:prstGeom>
        <a:solidFill>
          <a:schemeClr val="accent5">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a:t>讓道路交通更加流暢，減少擁擠、交通堵塞和環境影響。</a:t>
          </a:r>
          <a:r>
            <a:rPr lang="en-US" altLang="zh-TW" sz="1400" kern="1200"/>
            <a:t>AXIS</a:t>
          </a:r>
          <a:r>
            <a:rPr lang="zh-TW" altLang="en-US" sz="1400" kern="1200"/>
            <a:t>智能視頻解決方案提供可靠的即時流量評估和以及用於檢測和緩解檢測排隊的工具，可以優化交通號誌燈週期，優先考慮公共交通通行，並提高十字路口和主要道路的效率。</a:t>
          </a:r>
        </a:p>
      </dsp:txBody>
      <dsp:txXfrm rot="-5400000">
        <a:off x="3883746" y="1377757"/>
        <a:ext cx="6864986" cy="729260"/>
      </dsp:txXfrm>
    </dsp:sp>
    <dsp:sp modelId="{E78E551A-A89F-4C3E-B847-7899E7CE7B3B}">
      <dsp:nvSpPr>
        <dsp:cNvPr id="0" name=""/>
        <dsp:cNvSpPr/>
      </dsp:nvSpPr>
      <dsp:spPr>
        <a:xfrm>
          <a:off x="0" y="1338124"/>
          <a:ext cx="3883745" cy="808524"/>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A smarter way to keep traffic moving</a:t>
          </a:r>
          <a:endParaRPr lang="zh-TW" altLang="en-US" sz="2400" kern="1200"/>
        </a:p>
      </dsp:txBody>
      <dsp:txXfrm>
        <a:off x="39469" y="1377593"/>
        <a:ext cx="3804807" cy="729586"/>
      </dsp:txXfrm>
    </dsp:sp>
    <dsp:sp modelId="{3126DD5B-8DCA-45A8-9F13-B0E7E662C734}">
      <dsp:nvSpPr>
        <dsp:cNvPr id="0" name=""/>
        <dsp:cNvSpPr/>
      </dsp:nvSpPr>
      <dsp:spPr>
        <a:xfrm rot="5400000">
          <a:off x="6781266" y="-700451"/>
          <a:ext cx="1095068" cy="6897694"/>
        </a:xfrm>
        <a:prstGeom prst="round2SameRect">
          <a:avLst/>
        </a:prstGeom>
        <a:solidFill>
          <a:schemeClr val="accent5">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a:t>將高質量影像與邊緣自動視訊分析相結合，可以快速高效地偵測、驗證和回應事件。當與智能自動事件檢測軟件結合時，</a:t>
          </a:r>
          <a:r>
            <a:rPr lang="en-US" altLang="zh-TW" sz="1400" kern="1200"/>
            <a:t>AXIS</a:t>
          </a:r>
          <a:r>
            <a:rPr lang="zh-TW" altLang="en-US" sz="1400" kern="1200"/>
            <a:t>交通攝影機能夠可靠地發現可採取行動的事件，並顯著減少誤報，還幫助以更少的人力識別交通違規行為。透過</a:t>
          </a:r>
          <a:r>
            <a:rPr lang="en-US" altLang="zh-TW" sz="1400" kern="1200"/>
            <a:t>AXIS</a:t>
          </a:r>
          <a:r>
            <a:rPr lang="zh-TW" altLang="en-US" sz="1400" kern="1200"/>
            <a:t>車牌攝影機能在高速流動的交通中捕捉高質量的影像。</a:t>
          </a:r>
        </a:p>
      </dsp:txBody>
      <dsp:txXfrm rot="-5400000">
        <a:off x="3879954" y="2254318"/>
        <a:ext cx="6844237" cy="988154"/>
      </dsp:txXfrm>
    </dsp:sp>
    <dsp:sp modelId="{100932C0-8A47-4BB1-B955-9C00A40D188E}">
      <dsp:nvSpPr>
        <dsp:cNvPr id="0" name=""/>
        <dsp:cNvSpPr/>
      </dsp:nvSpPr>
      <dsp:spPr>
        <a:xfrm>
          <a:off x="0" y="2206278"/>
          <a:ext cx="3879953" cy="1084234"/>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A smarter approach to traffic incidents &amp; offences</a:t>
          </a:r>
          <a:endParaRPr lang="zh-TW" altLang="en-US" sz="2400" kern="1200"/>
        </a:p>
      </dsp:txBody>
      <dsp:txXfrm>
        <a:off x="52928" y="2259206"/>
        <a:ext cx="3774097" cy="978378"/>
      </dsp:txXfrm>
    </dsp:sp>
    <dsp:sp modelId="{B1C96FEC-46CC-45BD-992C-119048F6B72D}">
      <dsp:nvSpPr>
        <dsp:cNvPr id="0" name=""/>
        <dsp:cNvSpPr/>
      </dsp:nvSpPr>
      <dsp:spPr>
        <a:xfrm rot="5400000">
          <a:off x="6812652" y="423397"/>
          <a:ext cx="1046624" cy="6904437"/>
        </a:xfrm>
        <a:prstGeom prst="round2SameRect">
          <a:avLst/>
        </a:prstGeom>
        <a:solidFill>
          <a:schemeClr val="accent5">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a:t>即時監控惡劣天氣、坑洞、野生動物和淹水，減少道路危險和風險。</a:t>
          </a:r>
        </a:p>
        <a:p>
          <a:pPr marL="114300" lvl="1" indent="-114300" algn="l" defTabSz="622300">
            <a:lnSpc>
              <a:spcPct val="90000"/>
            </a:lnSpc>
            <a:spcBef>
              <a:spcPct val="0"/>
            </a:spcBef>
            <a:spcAft>
              <a:spcPct val="15000"/>
            </a:spcAft>
            <a:buChar char="•"/>
          </a:pPr>
          <a:r>
            <a:rPr lang="zh-TW" altLang="en-US" sz="1400" kern="1200"/>
            <a:t>符合 </a:t>
          </a:r>
          <a:r>
            <a:rPr lang="en-US" altLang="en-US" sz="1400" kern="1200"/>
            <a:t>NEMA TS-2 </a:t>
          </a:r>
          <a:r>
            <a:rPr lang="zh-TW" altLang="en-US" sz="1400" kern="1200"/>
            <a:t>標準的網絡攝影機可將道路網路的每個細節視覺化，無論白天還是晚上，有效減少陽光反射、潮濕路面反射和車頭燈的影響。還可以輕鬆、經濟地收集和分析大規模交通移動數據，無需專用設備。</a:t>
          </a:r>
        </a:p>
      </dsp:txBody>
      <dsp:txXfrm rot="-5400000">
        <a:off x="3883746" y="3403395"/>
        <a:ext cx="6853345" cy="944440"/>
      </dsp:txXfrm>
    </dsp:sp>
    <dsp:sp modelId="{59626DB7-4A9E-450E-BB41-4DC8CF7AFD30}">
      <dsp:nvSpPr>
        <dsp:cNvPr id="0" name=""/>
        <dsp:cNvSpPr/>
      </dsp:nvSpPr>
      <dsp:spPr>
        <a:xfrm>
          <a:off x="0" y="3350141"/>
          <a:ext cx="3883745" cy="1050948"/>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A smarter system for overseeing your road network</a:t>
          </a:r>
          <a:endParaRPr lang="zh-TW" altLang="en-US" sz="2400" kern="1200"/>
        </a:p>
      </dsp:txBody>
      <dsp:txXfrm>
        <a:off x="51303" y="3401444"/>
        <a:ext cx="3781139" cy="948342"/>
      </dsp:txXfrm>
    </dsp:sp>
    <dsp:sp modelId="{7667FC6E-DB27-4846-866C-83E5D17415B7}">
      <dsp:nvSpPr>
        <dsp:cNvPr id="0" name=""/>
        <dsp:cNvSpPr/>
      </dsp:nvSpPr>
      <dsp:spPr>
        <a:xfrm rot="5400000">
          <a:off x="7067234" y="1275356"/>
          <a:ext cx="537459" cy="6904437"/>
        </a:xfrm>
        <a:prstGeom prst="round2SameRect">
          <a:avLst/>
        </a:prstGeom>
        <a:solidFill>
          <a:schemeClr val="accent5">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TW" altLang="en-US" sz="1400" kern="1200"/>
            <a:t>智能停車解決方案可以減少交通擁堵和事故。利用 </a:t>
          </a:r>
          <a:r>
            <a:rPr lang="en-US" altLang="en-US" sz="1400" kern="1200"/>
            <a:t>Axis </a:t>
          </a:r>
          <a:r>
            <a:rPr lang="zh-TW" altLang="en-US" sz="1400" kern="1200"/>
            <a:t>的智能技術，改善停車場的安全性、停車管理、停車導引和營運獲利能力。</a:t>
          </a:r>
        </a:p>
      </dsp:txBody>
      <dsp:txXfrm rot="-5400000">
        <a:off x="3883746" y="4485082"/>
        <a:ext cx="6878200" cy="484985"/>
      </dsp:txXfrm>
    </dsp:sp>
    <dsp:sp modelId="{E0BF6D45-FF9B-4722-8A1D-E80F51972368}">
      <dsp:nvSpPr>
        <dsp:cNvPr id="0" name=""/>
        <dsp:cNvSpPr/>
      </dsp:nvSpPr>
      <dsp:spPr>
        <a:xfrm>
          <a:off x="0" y="4455302"/>
          <a:ext cx="3883745" cy="544546"/>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altLang="en-US" sz="2400" kern="1200"/>
            <a:t>Opportunities in parking</a:t>
          </a:r>
          <a:endParaRPr lang="zh-TW" altLang="en-US" sz="2400" kern="1200"/>
        </a:p>
      </dsp:txBody>
      <dsp:txXfrm>
        <a:off x="26583" y="4481885"/>
        <a:ext cx="3830579" cy="49138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7A773A3-FCD8-F8C8-F83B-DEAA241D83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TW"/>
              <a:t>Leotek Internal Use</a:t>
            </a:r>
            <a:endParaRPr lang="zh-TW" altLang="en-US"/>
          </a:p>
        </p:txBody>
      </p:sp>
      <p:sp>
        <p:nvSpPr>
          <p:cNvPr id="3" name="日期版面配置區 2">
            <a:extLst>
              <a:ext uri="{FF2B5EF4-FFF2-40B4-BE49-F238E27FC236}">
                <a16:creationId xmlns:a16="http://schemas.microsoft.com/office/drawing/2014/main" id="{97DED5B1-1403-E9E7-EA71-213BDC7F79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3A331-651F-47E8-BBA5-5EF0D15DC951}" type="datetime3">
              <a:rPr lang="en-US" altLang="zh-TW" smtClean="0"/>
              <a:t>15 August 2024</a:t>
            </a:fld>
            <a:endParaRPr lang="zh-TW" altLang="en-US"/>
          </a:p>
        </p:txBody>
      </p:sp>
      <p:sp>
        <p:nvSpPr>
          <p:cNvPr id="4" name="頁尾版面配置區 3">
            <a:extLst>
              <a:ext uri="{FF2B5EF4-FFF2-40B4-BE49-F238E27FC236}">
                <a16:creationId xmlns:a16="http://schemas.microsoft.com/office/drawing/2014/main" id="{3C98A43C-9287-E1E0-AF57-99820A2166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06F1BB69-8A4E-0C80-FF60-5C8E085213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5115CE-CEE1-40BA-8F60-D7E2336B120B}" type="slidenum">
              <a:rPr lang="zh-TW" altLang="en-US" smtClean="0"/>
              <a:t>‹#›</a:t>
            </a:fld>
            <a:endParaRPr lang="zh-TW" altLang="en-US"/>
          </a:p>
        </p:txBody>
      </p:sp>
    </p:spTree>
    <p:extLst>
      <p:ext uri="{BB962C8B-B14F-4D97-AF65-F5344CB8AC3E}">
        <p14:creationId xmlns:p14="http://schemas.microsoft.com/office/powerpoint/2010/main" val="252278771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Leotek Internal Use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88E18-80B1-41BD-A0A8-65FA66AA04B7}" type="datetime3">
              <a:rPr lang="en-US" altLang="zh-TW" smtClean="0"/>
              <a:t>15 August 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DEA89-15FB-4856-B5A4-4562BC60FFBA}" type="slidenum">
              <a:rPr lang="en-US" smtClean="0"/>
              <a:t>‹#›</a:t>
            </a:fld>
            <a:endParaRPr lang="en-US"/>
          </a:p>
        </p:txBody>
      </p:sp>
    </p:spTree>
    <p:extLst>
      <p:ext uri="{BB962C8B-B14F-4D97-AF65-F5344CB8AC3E}">
        <p14:creationId xmlns:p14="http://schemas.microsoft.com/office/powerpoint/2010/main" val="213785148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te.org/pub/?id=C8B1C6F9-DCB5-C4F3-4332-4BBE1F58BA0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lit.go.jp/road/road/traffic/sesaku/taisaku-jirei.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ainan.gov.tw/news_content.aspx?n=13370&amp;s=778136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1</a:t>
            </a:fld>
            <a:endParaRPr lang="en-US"/>
          </a:p>
        </p:txBody>
      </p:sp>
    </p:spTree>
    <p:extLst>
      <p:ext uri="{BB962C8B-B14F-4D97-AF65-F5344CB8AC3E}">
        <p14:creationId xmlns:p14="http://schemas.microsoft.com/office/powerpoint/2010/main" val="883776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23</a:t>
            </a:fld>
            <a:endParaRPr lang="en-US"/>
          </a:p>
        </p:txBody>
      </p:sp>
    </p:spTree>
    <p:extLst>
      <p:ext uri="{BB962C8B-B14F-4D97-AF65-F5344CB8AC3E}">
        <p14:creationId xmlns:p14="http://schemas.microsoft.com/office/powerpoint/2010/main" val="291637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24</a:t>
            </a:fld>
            <a:endParaRPr lang="en-US"/>
          </a:p>
        </p:txBody>
      </p:sp>
    </p:spTree>
    <p:extLst>
      <p:ext uri="{BB962C8B-B14F-4D97-AF65-F5344CB8AC3E}">
        <p14:creationId xmlns:p14="http://schemas.microsoft.com/office/powerpoint/2010/main" val="195109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26</a:t>
            </a:fld>
            <a:endParaRPr lang="en-US"/>
          </a:p>
        </p:txBody>
      </p:sp>
    </p:spTree>
    <p:extLst>
      <p:ext uri="{BB962C8B-B14F-4D97-AF65-F5344CB8AC3E}">
        <p14:creationId xmlns:p14="http://schemas.microsoft.com/office/powerpoint/2010/main" val="87116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28</a:t>
            </a:fld>
            <a:endParaRPr lang="en-US"/>
          </a:p>
        </p:txBody>
      </p:sp>
    </p:spTree>
    <p:extLst>
      <p:ext uri="{BB962C8B-B14F-4D97-AF65-F5344CB8AC3E}">
        <p14:creationId xmlns:p14="http://schemas.microsoft.com/office/powerpoint/2010/main" val="92934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29</a:t>
            </a:fld>
            <a:endParaRPr lang="en-US"/>
          </a:p>
        </p:txBody>
      </p:sp>
    </p:spTree>
    <p:extLst>
      <p:ext uri="{BB962C8B-B14F-4D97-AF65-F5344CB8AC3E}">
        <p14:creationId xmlns:p14="http://schemas.microsoft.com/office/powerpoint/2010/main" val="166484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31</a:t>
            </a:fld>
            <a:endParaRPr lang="en-US"/>
          </a:p>
        </p:txBody>
      </p:sp>
    </p:spTree>
    <p:extLst>
      <p:ext uri="{BB962C8B-B14F-4D97-AF65-F5344CB8AC3E}">
        <p14:creationId xmlns:p14="http://schemas.microsoft.com/office/powerpoint/2010/main" val="117680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45</a:t>
            </a:fld>
            <a:endParaRPr lang="en-US"/>
          </a:p>
        </p:txBody>
      </p:sp>
    </p:spTree>
    <p:extLst>
      <p:ext uri="{BB962C8B-B14F-4D97-AF65-F5344CB8AC3E}">
        <p14:creationId xmlns:p14="http://schemas.microsoft.com/office/powerpoint/2010/main" val="372862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https://toolkits.ite.org/uiig/types.aspx</a:t>
            </a:r>
            <a:endParaRPr lang="zh-TW" altLang="en-US"/>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51</a:t>
            </a:fld>
            <a:endParaRPr lang="en-US"/>
          </a:p>
        </p:txBody>
      </p:sp>
    </p:spTree>
    <p:extLst>
      <p:ext uri="{BB962C8B-B14F-4D97-AF65-F5344CB8AC3E}">
        <p14:creationId xmlns:p14="http://schemas.microsoft.com/office/powerpoint/2010/main" val="3582654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54</a:t>
            </a:fld>
            <a:endParaRPr lang="en-US"/>
          </a:p>
        </p:txBody>
      </p:sp>
    </p:spTree>
    <p:extLst>
      <p:ext uri="{BB962C8B-B14F-4D97-AF65-F5344CB8AC3E}">
        <p14:creationId xmlns:p14="http://schemas.microsoft.com/office/powerpoint/2010/main" val="3354649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https://www.emergenresearch.com/industry-report/intelligent-transportation-system-market</a:t>
            </a:r>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76</a:t>
            </a:fld>
            <a:endParaRPr lang="en-US"/>
          </a:p>
        </p:txBody>
      </p:sp>
    </p:spTree>
    <p:extLst>
      <p:ext uri="{BB962C8B-B14F-4D97-AF65-F5344CB8AC3E}">
        <p14:creationId xmlns:p14="http://schemas.microsoft.com/office/powerpoint/2010/main" val="93210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a:p>
          <a:p>
            <a:endParaRPr lang="en-US" altLang="zh-TW"/>
          </a:p>
          <a:p>
            <a:r>
              <a:rPr lang="zh-TW" altLang="en-US"/>
              <a:t>安全</a:t>
            </a:r>
            <a:r>
              <a:rPr lang="en-US" altLang="zh-TW"/>
              <a:t>, </a:t>
            </a:r>
            <a:r>
              <a:rPr lang="zh-TW" altLang="en-US"/>
              <a:t>效率</a:t>
            </a:r>
            <a:r>
              <a:rPr lang="en-US" altLang="zh-TW"/>
              <a:t>, </a:t>
            </a:r>
            <a:r>
              <a:rPr lang="zh-TW" altLang="en-US"/>
              <a:t>碳排</a:t>
            </a:r>
            <a:endParaRPr lang="en-US" altLang="zh-TW"/>
          </a:p>
          <a:p>
            <a:endParaRPr lang="en-US" altLang="zh-TW"/>
          </a:p>
          <a:p>
            <a:r>
              <a:rPr lang="zh-TW" altLang="en-US"/>
              <a:t>路燈界  </a:t>
            </a:r>
            <a:r>
              <a:rPr lang="en-US" altLang="zh-TW"/>
              <a:t>Telsa</a:t>
            </a:r>
          </a:p>
          <a:p>
            <a:endParaRPr lang="en-US" altLang="zh-TW"/>
          </a:p>
          <a:p>
            <a:r>
              <a:rPr lang="en-US" altLang="zh-TW" err="1"/>
              <a:t>Rodaway</a:t>
            </a:r>
            <a:r>
              <a:rPr lang="en-US" altLang="zh-TW"/>
              <a:t> Robotic, Giant Computer, </a:t>
            </a:r>
          </a:p>
          <a:p>
            <a:endParaRPr lang="en-US" altLang="zh-TW"/>
          </a:p>
          <a:p>
            <a:r>
              <a:rPr lang="zh-TW" altLang="en-US"/>
              <a:t>燈 </a:t>
            </a:r>
            <a:r>
              <a:rPr lang="en-US" altLang="zh-TW"/>
              <a:t>&gt; </a:t>
            </a:r>
            <a:r>
              <a:rPr lang="zh-TW" altLang="en-US"/>
              <a:t>聯網</a:t>
            </a:r>
            <a:r>
              <a:rPr lang="en-US" altLang="zh-TW"/>
              <a:t>, future prove, </a:t>
            </a:r>
          </a:p>
          <a:p>
            <a:endParaRPr lang="en-US" altLang="zh-TW"/>
          </a:p>
          <a:p>
            <a:r>
              <a:rPr lang="zh-TW" altLang="en-US"/>
              <a:t>碳盤 </a:t>
            </a:r>
            <a:r>
              <a:rPr lang="en-US" altLang="zh-TW"/>
              <a:t>&gt;</a:t>
            </a:r>
            <a:r>
              <a:rPr lang="zh-TW" altLang="en-US"/>
              <a:t>產品自己</a:t>
            </a:r>
            <a:r>
              <a:rPr lang="en-US" altLang="zh-TW"/>
              <a:t>, </a:t>
            </a:r>
            <a:r>
              <a:rPr lang="zh-TW" altLang="en-US"/>
              <a:t>省電</a:t>
            </a:r>
            <a:r>
              <a:rPr lang="en-US" altLang="zh-TW"/>
              <a:t>, </a:t>
            </a:r>
            <a:r>
              <a:rPr lang="zh-TW" altLang="en-US"/>
              <a:t>維運碳排</a:t>
            </a:r>
            <a:endParaRPr lang="en-US" altLang="zh-TW"/>
          </a:p>
          <a:p>
            <a:endParaRPr lang="en-US" altLang="zh-TW"/>
          </a:p>
          <a:p>
            <a:r>
              <a:rPr lang="en-US" altLang="zh-TW"/>
              <a:t>New Product , </a:t>
            </a:r>
            <a:r>
              <a:rPr lang="zh-TW" altLang="en-US"/>
              <a:t>產品特色</a:t>
            </a:r>
            <a:endParaRPr lang="en-US" altLang="zh-TW"/>
          </a:p>
          <a:p>
            <a:endParaRPr lang="en-US" altLang="zh-TW"/>
          </a:p>
          <a:p>
            <a:r>
              <a:rPr lang="zh-TW" altLang="en-US"/>
              <a:t>基本是聯網</a:t>
            </a:r>
            <a:r>
              <a:rPr lang="en-US" altLang="zh-TW"/>
              <a:t>, </a:t>
            </a:r>
            <a:r>
              <a:rPr lang="zh-TW" altLang="en-US"/>
              <a:t>拿掉 </a:t>
            </a:r>
            <a:r>
              <a:rPr lang="en-US" altLang="zh-TW"/>
              <a:t>&gt;</a:t>
            </a:r>
            <a:r>
              <a:rPr lang="zh-TW" altLang="en-US"/>
              <a:t> </a:t>
            </a:r>
            <a:r>
              <a:rPr lang="en-US" altLang="zh-TW"/>
              <a:t>…</a:t>
            </a:r>
          </a:p>
          <a:p>
            <a:endParaRPr lang="en-US" altLang="zh-TW"/>
          </a:p>
          <a:p>
            <a:r>
              <a:rPr lang="en-US" altLang="zh-TW"/>
              <a:t>Data collecting </a:t>
            </a:r>
          </a:p>
          <a:p>
            <a:endParaRPr lang="en-US" altLang="zh-TW"/>
          </a:p>
          <a:p>
            <a:r>
              <a:rPr lang="en-US" altLang="zh-TW" err="1"/>
              <a:t>InterLink</a:t>
            </a:r>
            <a:r>
              <a:rPr lang="en-US" altLang="zh-TW"/>
              <a:t> – </a:t>
            </a:r>
          </a:p>
          <a:p>
            <a:endParaRPr lang="en-US" altLang="zh-TW"/>
          </a:p>
          <a:p>
            <a:r>
              <a:rPr lang="en-US" altLang="zh-TW"/>
              <a:t>One page, HC</a:t>
            </a:r>
            <a:r>
              <a:rPr lang="zh-TW" altLang="en-US"/>
              <a:t> </a:t>
            </a:r>
            <a:r>
              <a:rPr lang="en-US" altLang="zh-TW"/>
              <a:t>+</a:t>
            </a:r>
            <a:r>
              <a:rPr lang="zh-TW" altLang="en-US"/>
              <a:t> </a:t>
            </a:r>
            <a:r>
              <a:rPr lang="en-US" altLang="zh-TW"/>
              <a:t>FIN</a:t>
            </a:r>
          </a:p>
          <a:p>
            <a:endParaRPr lang="en-US" altLang="zh-TW"/>
          </a:p>
          <a:p>
            <a:r>
              <a:rPr lang="zh-TW" altLang="en-US"/>
              <a:t>文化改變</a:t>
            </a:r>
            <a:r>
              <a:rPr lang="en-US" altLang="zh-TW"/>
              <a:t>, I’m possible</a:t>
            </a:r>
          </a:p>
          <a:p>
            <a:endParaRPr lang="en-US" altLang="zh-TW"/>
          </a:p>
          <a:p>
            <a:r>
              <a:rPr lang="zh-TW" altLang="en-US"/>
              <a:t>文化 </a:t>
            </a:r>
            <a:r>
              <a:rPr lang="en-US" altLang="zh-TW"/>
              <a:t>&gt;&gt;</a:t>
            </a:r>
            <a:r>
              <a:rPr lang="zh-TW" altLang="en-US"/>
              <a:t> </a:t>
            </a:r>
            <a:r>
              <a:rPr lang="en-US" altLang="zh-TW"/>
              <a:t>TOXIC, </a:t>
            </a:r>
          </a:p>
          <a:p>
            <a:endParaRPr lang="en-US" altLang="zh-TW"/>
          </a:p>
          <a:p>
            <a:r>
              <a:rPr lang="zh-TW" altLang="en-US"/>
              <a:t>研發能力 </a:t>
            </a:r>
            <a:r>
              <a:rPr lang="en-US" altLang="zh-TW"/>
              <a:t>&gt;</a:t>
            </a:r>
            <a:r>
              <a:rPr lang="zh-TW" altLang="en-US"/>
              <a:t> 流程</a:t>
            </a:r>
            <a:r>
              <a:rPr lang="en-US" altLang="zh-TW"/>
              <a:t>, </a:t>
            </a:r>
            <a:r>
              <a:rPr lang="zh-TW" altLang="en-US"/>
              <a:t>文化</a:t>
            </a:r>
            <a:r>
              <a:rPr lang="en-US" altLang="zh-TW"/>
              <a:t>.  </a:t>
            </a:r>
            <a:r>
              <a:rPr lang="zh-TW" altLang="en-US"/>
              <a:t>展每個月展開 </a:t>
            </a:r>
            <a:r>
              <a:rPr lang="en-US" altLang="zh-TW"/>
              <a:t>OKR</a:t>
            </a:r>
            <a:r>
              <a:rPr lang="zh-TW" altLang="en-US"/>
              <a:t> </a:t>
            </a:r>
            <a:r>
              <a:rPr lang="en-US" altLang="zh-TW"/>
              <a:t>&gt; </a:t>
            </a:r>
            <a:r>
              <a:rPr lang="zh-TW" altLang="en-US"/>
              <a:t>往下展</a:t>
            </a:r>
            <a:r>
              <a:rPr lang="en-US" altLang="zh-TW"/>
              <a:t>, </a:t>
            </a:r>
          </a:p>
          <a:p>
            <a:endParaRPr lang="en-US" altLang="zh-TW"/>
          </a:p>
          <a:p>
            <a:r>
              <a:rPr lang="zh-TW" altLang="en-US"/>
              <a:t>營收分開</a:t>
            </a:r>
            <a:r>
              <a:rPr lang="en-US" altLang="zh-TW"/>
              <a:t>,  H1 -, ({Product Marketing) </a:t>
            </a:r>
          </a:p>
          <a:p>
            <a:endParaRPr lang="en-US" altLang="zh-TW"/>
          </a:p>
          <a:p>
            <a:r>
              <a:rPr lang="zh-TW" altLang="en-US"/>
              <a:t> </a:t>
            </a:r>
            <a:endParaRPr lang="en-US" altLang="zh-TW"/>
          </a:p>
          <a:p>
            <a:endParaRPr lang="en-US" altLang="zh-TW"/>
          </a:p>
          <a:p>
            <a:endParaRPr lang="en-US" altLang="zh-TW"/>
          </a:p>
          <a:p>
            <a:endParaRPr lang="en-US" altLang="zh-TW"/>
          </a:p>
          <a:p>
            <a:endParaRPr lang="en-US" altLang="zh-TW"/>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a:t>
            </a:fld>
            <a:endParaRPr lang="en-US"/>
          </a:p>
        </p:txBody>
      </p:sp>
    </p:spTree>
    <p:extLst>
      <p:ext uri="{BB962C8B-B14F-4D97-AF65-F5344CB8AC3E}">
        <p14:creationId xmlns:p14="http://schemas.microsoft.com/office/powerpoint/2010/main" val="342321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78</a:t>
            </a:fld>
            <a:endParaRPr lang="en-US"/>
          </a:p>
        </p:txBody>
      </p:sp>
    </p:spTree>
    <p:extLst>
      <p:ext uri="{BB962C8B-B14F-4D97-AF65-F5344CB8AC3E}">
        <p14:creationId xmlns:p14="http://schemas.microsoft.com/office/powerpoint/2010/main" val="2411378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59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An AI-enabled camera refers to a camera system equipped with artificial intelligence capabilities, allowing it to analyze the interpret visual data, pattern, and make intelligence decisions.</a:t>
            </a:r>
            <a:endParaRPr lang="zh-TW" altLang="en-US"/>
          </a:p>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81</a:t>
            </a:fld>
            <a:endParaRPr lang="en-US"/>
          </a:p>
        </p:txBody>
      </p:sp>
    </p:spTree>
    <p:extLst>
      <p:ext uri="{BB962C8B-B14F-4D97-AF65-F5344CB8AC3E}">
        <p14:creationId xmlns:p14="http://schemas.microsoft.com/office/powerpoint/2010/main" val="1758253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比較：</a:t>
            </a:r>
            <a:r>
              <a:rPr lang="en-US" altLang="zh-TW"/>
              <a:t>https://www.spottersecurity.com/blog/security-camera-types/</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82</a:t>
            </a:fld>
            <a:endParaRPr lang="en-US"/>
          </a:p>
        </p:txBody>
      </p:sp>
    </p:spTree>
    <p:extLst>
      <p:ext uri="{BB962C8B-B14F-4D97-AF65-F5344CB8AC3E}">
        <p14:creationId xmlns:p14="http://schemas.microsoft.com/office/powerpoint/2010/main" val="1201412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hlinkClick r:id="rId3"/>
              </a:rPr>
              <a:t>Safe Systems Framework (ite.org)</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92</a:t>
            </a:fld>
            <a:endParaRPr lang="en-US"/>
          </a:p>
        </p:txBody>
      </p:sp>
    </p:spTree>
    <p:extLst>
      <p:ext uri="{BB962C8B-B14F-4D97-AF65-F5344CB8AC3E}">
        <p14:creationId xmlns:p14="http://schemas.microsoft.com/office/powerpoint/2010/main" val="184924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ja-JP" altLang="en-US">
                <a:hlinkClick r:id="rId3"/>
              </a:rPr>
              <a:t>生活道路の交通安全対策ポータル </a:t>
            </a:r>
            <a:r>
              <a:rPr lang="en-US" altLang="ja-JP">
                <a:hlinkClick r:id="rId3"/>
              </a:rPr>
              <a:t>- </a:t>
            </a:r>
            <a:r>
              <a:rPr lang="ja-JP" altLang="en-US">
                <a:hlinkClick r:id="rId3"/>
              </a:rPr>
              <a:t>国土交通省 </a:t>
            </a:r>
            <a:r>
              <a:rPr lang="en-US" altLang="ja-JP">
                <a:hlinkClick r:id="rId3"/>
              </a:rPr>
              <a:t>(mlit.go.jp)</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93</a:t>
            </a:fld>
            <a:endParaRPr lang="en-US"/>
          </a:p>
        </p:txBody>
      </p:sp>
    </p:spTree>
    <p:extLst>
      <p:ext uri="{BB962C8B-B14F-4D97-AF65-F5344CB8AC3E}">
        <p14:creationId xmlns:p14="http://schemas.microsoft.com/office/powerpoint/2010/main" val="2249568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成大交管系</a:t>
            </a:r>
            <a:r>
              <a:rPr lang="en-US" altLang="zh-TW"/>
              <a:t>/</a:t>
            </a:r>
            <a:r>
              <a:rPr lang="zh-TW" altLang="en-US"/>
              <a:t>照熒科技 </a:t>
            </a:r>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95</a:t>
            </a:fld>
            <a:endParaRPr lang="en-US"/>
          </a:p>
        </p:txBody>
      </p:sp>
    </p:spTree>
    <p:extLst>
      <p:ext uri="{BB962C8B-B14F-4D97-AF65-F5344CB8AC3E}">
        <p14:creationId xmlns:p14="http://schemas.microsoft.com/office/powerpoint/2010/main" val="5456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108</a:t>
            </a:fld>
            <a:endParaRPr lang="en-US"/>
          </a:p>
        </p:txBody>
      </p:sp>
    </p:spTree>
    <p:extLst>
      <p:ext uri="{BB962C8B-B14F-4D97-AF65-F5344CB8AC3E}">
        <p14:creationId xmlns:p14="http://schemas.microsoft.com/office/powerpoint/2010/main" val="2351804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111</a:t>
            </a:fld>
            <a:endParaRPr lang="en-US"/>
          </a:p>
        </p:txBody>
      </p:sp>
    </p:spTree>
    <p:extLst>
      <p:ext uri="{BB962C8B-B14F-4D97-AF65-F5344CB8AC3E}">
        <p14:creationId xmlns:p14="http://schemas.microsoft.com/office/powerpoint/2010/main" val="1714142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115</a:t>
            </a:fld>
            <a:endParaRPr lang="en-US"/>
          </a:p>
        </p:txBody>
      </p:sp>
    </p:spTree>
    <p:extLst>
      <p:ext uri="{BB962C8B-B14F-4D97-AF65-F5344CB8AC3E}">
        <p14:creationId xmlns:p14="http://schemas.microsoft.com/office/powerpoint/2010/main" val="365928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竹北：</a:t>
            </a:r>
            <a:r>
              <a:rPr lang="en-US" altLang="zh-TW"/>
              <a:t>https://www.youtube.com/watch?v=CUdmG-4dj_M</a:t>
            </a:r>
          </a:p>
          <a:p>
            <a:r>
              <a:rPr lang="zh-TW" altLang="en-US"/>
              <a:t>克羅埃西亞：</a:t>
            </a:r>
            <a:r>
              <a:rPr lang="en-US" altLang="zh-TW"/>
              <a:t>https://datafromsky.com/success-story-traffsignal-adaptive-traffic-control-with-smart-cameras/</a:t>
            </a:r>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338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87CDADF9-77C7-4B0E-993B-637211D227FC}" type="slidenum">
              <a:rPr lang="zh-TW" altLang="en-US" smtClean="0"/>
              <a:t>117</a:t>
            </a:fld>
            <a:endParaRPr lang="zh-TW" altLang="en-US"/>
          </a:p>
        </p:txBody>
      </p:sp>
    </p:spTree>
    <p:extLst>
      <p:ext uri="{BB962C8B-B14F-4D97-AF65-F5344CB8AC3E}">
        <p14:creationId xmlns:p14="http://schemas.microsoft.com/office/powerpoint/2010/main" val="300515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弱勢用路人保障方案：</a:t>
            </a:r>
            <a:r>
              <a:rPr lang="en-US" altLang="zh-TW"/>
              <a:t>https://safety.fhwa.dot.gov/saferjourney1/library/countermeasures/48.htm</a:t>
            </a:r>
          </a:p>
          <a:p>
            <a:r>
              <a:rPr lang="zh-TW" altLang="en-US"/>
              <a:t>台南：</a:t>
            </a:r>
            <a:r>
              <a:rPr lang="en-US" altLang="zh-TW"/>
              <a:t>https://www.tainan.gov.tw/News_Content.aspx?n=13370&amp;s=7735053#</a:t>
            </a:r>
          </a:p>
          <a:p>
            <a:r>
              <a:rPr lang="en-US" altLang="zh-TW" sz="1200">
                <a:hlinkClick r:id="rId3"/>
              </a:rPr>
              <a:t>https://www.tainan.gov.tw/news_content.aspx?n=13370&amp;s=7781363</a:t>
            </a:r>
            <a:endParaRPr lang="en-US" altLang="zh-TW" sz="1200"/>
          </a:p>
          <a:p>
            <a:r>
              <a:rPr lang="zh-TW" altLang="en-US" sz="1200"/>
              <a:t>台中：</a:t>
            </a:r>
            <a:r>
              <a:rPr lang="en-US" altLang="zh-TW" sz="1200"/>
              <a:t>https://www.traffic.taichung.gov.tw/news/index-1.asp?Parser=9,4,20,,,,18209</a:t>
            </a:r>
            <a:endParaRPr lang="en-US" altLang="zh-TW"/>
          </a:p>
          <a:p>
            <a:r>
              <a:rPr lang="zh-TW" altLang="en-US"/>
              <a:t>佛州：</a:t>
            </a:r>
            <a:r>
              <a:rPr lang="en-US" altLang="zh-TW"/>
              <a:t>https://www.itskrs.its.dot.gov/sites/default/files/doc/03_ITS%20for%20Vulnerable%20Road%20Users_Final%20508_01_19_22.pdf</a:t>
            </a:r>
          </a:p>
          <a:p>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66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我國：</a:t>
            </a:r>
            <a:r>
              <a:rPr lang="en-US" altLang="zh-TW"/>
              <a:t>https://news.pts.org.tw/article/618517</a:t>
            </a:r>
          </a:p>
          <a:p>
            <a:r>
              <a:rPr lang="zh-TW" altLang="en-US"/>
              <a:t>英國</a:t>
            </a:r>
            <a:r>
              <a:rPr lang="en-US" altLang="zh-TW"/>
              <a:t>ULEZ</a:t>
            </a:r>
            <a:r>
              <a:rPr lang="zh-TW" altLang="en-US"/>
              <a:t>：</a:t>
            </a:r>
            <a:r>
              <a:rPr lang="en-US" altLang="zh-TW"/>
              <a:t>https://ulez.co.uk/ulez-camera-locations/</a:t>
            </a:r>
          </a:p>
          <a:p>
            <a:r>
              <a:rPr lang="zh-TW" altLang="en-US"/>
              <a:t>美國華盛頓特區：</a:t>
            </a:r>
            <a:r>
              <a:rPr lang="en-US" altLang="zh-TW"/>
              <a:t>https://ddot.dc.gov/page/dc-streetsafe-automated-traffic-enforcement</a:t>
            </a:r>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3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美國：</a:t>
            </a:r>
            <a:r>
              <a:rPr lang="en-US" altLang="zh-TW"/>
              <a:t>https://www.ghsa.org/sites/default/files/2023-12/Automated%20Enforcement%20in%20a%20New%20Era%2012-5-23.pdf</a:t>
            </a:r>
            <a:endParaRPr lang="zh-TW" altLang="en-US"/>
          </a:p>
        </p:txBody>
      </p:sp>
      <p:sp>
        <p:nvSpPr>
          <p:cNvPr id="4" name="日期版面配置區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88E18-80B1-41BD-A0A8-65FA66AA04B7}" type="datetime3">
              <a:rPr kumimoji="0" lang="en-US" altLang="zh-TW"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 August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投影片編號版面配置區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DEA89-15FB-4856-B5A4-4562BC60F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261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20</a:t>
            </a:fld>
            <a:endParaRPr lang="en-US"/>
          </a:p>
        </p:txBody>
      </p:sp>
    </p:spTree>
    <p:extLst>
      <p:ext uri="{BB962C8B-B14F-4D97-AF65-F5344CB8AC3E}">
        <p14:creationId xmlns:p14="http://schemas.microsoft.com/office/powerpoint/2010/main" val="37900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21</a:t>
            </a:fld>
            <a:endParaRPr lang="en-US"/>
          </a:p>
        </p:txBody>
      </p:sp>
    </p:spTree>
    <p:extLst>
      <p:ext uri="{BB962C8B-B14F-4D97-AF65-F5344CB8AC3E}">
        <p14:creationId xmlns:p14="http://schemas.microsoft.com/office/powerpoint/2010/main" val="421278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240320</a:t>
            </a:r>
            <a:r>
              <a:rPr lang="zh-TW" altLang="en-US"/>
              <a:t>宗倫</a:t>
            </a:r>
            <a:r>
              <a:rPr lang="en-US" altLang="zh-TW"/>
              <a:t>update</a:t>
            </a:r>
            <a:endParaRPr lang="zh-TW" altLang="en-US"/>
          </a:p>
        </p:txBody>
      </p:sp>
      <p:sp>
        <p:nvSpPr>
          <p:cNvPr id="4" name="日期版面配置區 3"/>
          <p:cNvSpPr>
            <a:spLocks noGrp="1"/>
          </p:cNvSpPr>
          <p:nvPr>
            <p:ph type="dt" idx="1"/>
          </p:nvPr>
        </p:nvSpPr>
        <p:spPr/>
        <p:txBody>
          <a:bodyPr/>
          <a:lstStyle/>
          <a:p>
            <a:fld id="{A3088E18-80B1-41BD-A0A8-65FA66AA04B7}" type="datetime3">
              <a:rPr lang="en-US" altLang="zh-TW" smtClean="0"/>
              <a:t>15 August 2024</a:t>
            </a:fld>
            <a:endParaRPr lang="en-US"/>
          </a:p>
        </p:txBody>
      </p:sp>
      <p:sp>
        <p:nvSpPr>
          <p:cNvPr id="5" name="投影片編號版面配置區 4"/>
          <p:cNvSpPr>
            <a:spLocks noGrp="1"/>
          </p:cNvSpPr>
          <p:nvPr>
            <p:ph type="sldNum" sz="quarter" idx="5"/>
          </p:nvPr>
        </p:nvSpPr>
        <p:spPr/>
        <p:txBody>
          <a:bodyPr/>
          <a:lstStyle/>
          <a:p>
            <a:fld id="{FF5DEA89-15FB-4856-B5A4-4562BC60FFBA}" type="slidenum">
              <a:rPr lang="en-US" smtClean="0"/>
              <a:t>22</a:t>
            </a:fld>
            <a:endParaRPr lang="en-US"/>
          </a:p>
        </p:txBody>
      </p:sp>
    </p:spTree>
    <p:extLst>
      <p:ext uri="{BB962C8B-B14F-4D97-AF65-F5344CB8AC3E}">
        <p14:creationId xmlns:p14="http://schemas.microsoft.com/office/powerpoint/2010/main" val="1440110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sp>
        <p:nvSpPr>
          <p:cNvPr id="5" name="Rectangle 7">
            <a:extLst>
              <a:ext uri="{FF2B5EF4-FFF2-40B4-BE49-F238E27FC236}">
                <a16:creationId xmlns:a16="http://schemas.microsoft.com/office/drawing/2014/main" id="{D4E2DC8D-FDD0-0053-60D3-10628F577CDE}"/>
              </a:ext>
            </a:extLst>
          </p:cNvPr>
          <p:cNvSpPr/>
          <p:nvPr userDrawn="1"/>
        </p:nvSpPr>
        <p:spPr>
          <a:xfrm>
            <a:off x="0" y="0"/>
            <a:ext cx="12199705" cy="6858000"/>
          </a:xfrm>
          <a:prstGeom prst="rect">
            <a:avLst/>
          </a:prstGeom>
          <a:gradFill flip="none" rotWithShape="1">
            <a:gsLst>
              <a:gs pos="0">
                <a:schemeClr val="accent1">
                  <a:alpha val="70000"/>
                </a:schemeClr>
              </a:gs>
              <a:gs pos="48000">
                <a:schemeClr val="accent2">
                  <a:alpha val="70000"/>
                </a:schemeClr>
              </a:gs>
              <a:gs pos="100000">
                <a:schemeClr val="accent3">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標題版面配置區 10">
            <a:extLst>
              <a:ext uri="{FF2B5EF4-FFF2-40B4-BE49-F238E27FC236}">
                <a16:creationId xmlns:a16="http://schemas.microsoft.com/office/drawing/2014/main" id="{E368F0FE-253C-90A5-A274-21063F9317FC}"/>
              </a:ext>
            </a:extLst>
          </p:cNvPr>
          <p:cNvSpPr>
            <a:spLocks noGrp="1"/>
          </p:cNvSpPr>
          <p:nvPr>
            <p:ph type="title" hasCustomPrompt="1"/>
          </p:nvPr>
        </p:nvSpPr>
        <p:spPr>
          <a:xfrm>
            <a:off x="900000" y="3824967"/>
            <a:ext cx="6913964" cy="608138"/>
          </a:xfrm>
          <a:prstGeom prst="rect">
            <a:avLst/>
          </a:prstGeom>
        </p:spPr>
        <p:txBody>
          <a:bodyPr vert="horz" lIns="91440" tIns="45720" rIns="91440" bIns="45720" rtlCol="0" anchor="t">
            <a:noAutofit/>
          </a:bodyPr>
          <a:lstStyle>
            <a:lvl1pPr>
              <a:defRPr sz="2000">
                <a:solidFill>
                  <a:schemeClr val="bg1"/>
                </a:solidFill>
                <a:latin typeface="微軟正黑體" panose="020B0604030504040204" pitchFamily="34" charset="-120"/>
                <a:ea typeface="微軟正黑體" panose="020B0604030504040204" pitchFamily="34" charset="-120"/>
              </a:defRPr>
            </a:lvl1pPr>
          </a:lstStyle>
          <a:p>
            <a:r>
              <a:rPr lang="en-US" altLang="zh-TW"/>
              <a:t>Speaker Name Goes Here</a:t>
            </a:r>
            <a:endParaRPr kumimoji="1" lang="zh-TW" altLang="en-US"/>
          </a:p>
        </p:txBody>
      </p: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900000" y="2951018"/>
            <a:ext cx="6889025" cy="691068"/>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a:t>Presentation title</a:t>
            </a:r>
          </a:p>
        </p:txBody>
      </p:sp>
      <p:sp>
        <p:nvSpPr>
          <p:cNvPr id="2" name="Date Placeholder 1"/>
          <p:cNvSpPr>
            <a:spLocks noGrp="1"/>
          </p:cNvSpPr>
          <p:nvPr>
            <p:ph type="dt" sz="half" idx="10"/>
          </p:nvPr>
        </p:nvSpPr>
        <p:spPr>
          <a:xfrm>
            <a:off x="900000" y="4446527"/>
            <a:ext cx="2743200" cy="365125"/>
          </a:xfrm>
        </p:spPr>
        <p:txBody>
          <a:bodyPr/>
          <a:lstStyle>
            <a:lvl1pPr>
              <a:defRPr>
                <a:solidFill>
                  <a:schemeClr val="bg1"/>
                </a:solidFill>
                <a:latin typeface="Microsoft JhengHei" panose="020B0604030504040204" pitchFamily="34" charset="-120"/>
                <a:ea typeface="Microsoft JhengHei" panose="020B0604030504040204" pitchFamily="34" charset="-120"/>
              </a:defRPr>
            </a:lvl1pPr>
          </a:lstStyle>
          <a:p>
            <a:fld id="{0E67C480-1515-4254-9025-3853D21EC8D6}" type="datetime3">
              <a:rPr lang="en-US" altLang="zh-TW" smtClean="0"/>
              <a:pPr/>
              <a:t>15 August 2024</a:t>
            </a:fld>
            <a:endParaRPr lang="en-US"/>
          </a:p>
        </p:txBody>
      </p:sp>
      <p:pic>
        <p:nvPicPr>
          <p:cNvPr id="6" name="圖片 5" descr="一張含有 文字, 美工圖案 的圖片&#10;&#10;自動產生的描述">
            <a:extLst>
              <a:ext uri="{FF2B5EF4-FFF2-40B4-BE49-F238E27FC236}">
                <a16:creationId xmlns:a16="http://schemas.microsoft.com/office/drawing/2014/main" id="{D3350A7B-F384-FCEA-9CAE-654B1C2090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424385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A489929E-7B3B-4CAD-8097-4AEA6F6921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904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1">
                  <a:lumMod val="50000"/>
                </a:schemeClr>
              </a:gs>
              <a:gs pos="9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zh-TW" altLang="en-US"/>
              <a:t>按一下以編輯母片標題樣式</a:t>
            </a:r>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F31BEC75-8B52-027A-FD55-3F4600A55AA3}"/>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60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4"/>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26672422-0D34-2AAE-4ED8-C5DB7EBD39E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6" name="標題版面配置區 10">
            <a:extLst>
              <a:ext uri="{FF2B5EF4-FFF2-40B4-BE49-F238E27FC236}">
                <a16:creationId xmlns:a16="http://schemas.microsoft.com/office/drawing/2014/main" id="{E20FFCAE-BA9B-FEE3-6D64-0ADE006EB647}"/>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F41BC64D-937F-2DEB-C573-833C893330CF}"/>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8080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20000"/>
                  <a:lumOff val="8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Content Placeholder 2">
            <a:extLst>
              <a:ext uri="{FF2B5EF4-FFF2-40B4-BE49-F238E27FC236}">
                <a16:creationId xmlns:a16="http://schemas.microsoft.com/office/drawing/2014/main" id="{09EB752A-68CB-1832-F753-239CF3450875}"/>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45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accent4"/>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4">
                  <a:lumMod val="60000"/>
                  <a:lumOff val="40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469E1B7-B26A-38EB-0464-723F146028C5}"/>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5"/>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2" name="Straight Connector 13">
            <a:extLst>
              <a:ext uri="{FF2B5EF4-FFF2-40B4-BE49-F238E27FC236}">
                <a16:creationId xmlns:a16="http://schemas.microsoft.com/office/drawing/2014/main" id="{A61E049A-A96F-9580-8A79-71714D6E510F}"/>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3" name="標題版面配置區 10">
            <a:extLst>
              <a:ext uri="{FF2B5EF4-FFF2-40B4-BE49-F238E27FC236}">
                <a16:creationId xmlns:a16="http://schemas.microsoft.com/office/drawing/2014/main" id="{489DAF5B-4A0F-E7FE-A48A-5F6D3401FFF3}"/>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7" name="文字版面配置區 11">
            <a:extLst>
              <a:ext uri="{FF2B5EF4-FFF2-40B4-BE49-F238E27FC236}">
                <a16:creationId xmlns:a16="http://schemas.microsoft.com/office/drawing/2014/main" id="{BDFAE21A-FF23-10E9-39E7-04E915DAA0CE}"/>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pic>
        <p:nvPicPr>
          <p:cNvPr id="4" name="圖片 3" descr="一張含有 文字, 美工圖案 的圖片&#10;&#10;自動產生的描述">
            <a:extLst>
              <a:ext uri="{FF2B5EF4-FFF2-40B4-BE49-F238E27FC236}">
                <a16:creationId xmlns:a16="http://schemas.microsoft.com/office/drawing/2014/main" id="{734F5CBF-A67F-8710-5DBA-931808AF27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454" y="2527066"/>
            <a:ext cx="1169400" cy="285444"/>
          </a:xfrm>
          <a:prstGeom prst="rect">
            <a:avLst/>
          </a:prstGeom>
        </p:spPr>
      </p:pic>
    </p:spTree>
    <p:extLst>
      <p:ext uri="{BB962C8B-B14F-4D97-AF65-F5344CB8AC3E}">
        <p14:creationId xmlns:p14="http://schemas.microsoft.com/office/powerpoint/2010/main" val="35599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ou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sz="3200">
                <a:solidFill>
                  <a:schemeClr val="bg2"/>
                </a:solidFill>
                <a:latin typeface="Microsoft JhengHei" panose="020B0604030504040204" pitchFamily="34" charset="-120"/>
                <a:ea typeface="Microsoft JhengHei" panose="020B0604030504040204" pitchFamily="34" charset="-120"/>
              </a:rPr>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20000"/>
                  <a:lumOff val="8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9E2F8FC2-CDEE-AB07-373A-2CD934056B42}"/>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4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accent5"/>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5">
                  <a:lumMod val="60000"/>
                  <a:lumOff val="40000"/>
                </a:schemeClr>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B0592874-CA3E-9B62-5994-E9A08DC3FB69}"/>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04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accent1">
                <a:alpha val="70000"/>
              </a:schemeClr>
            </a:gs>
            <a:gs pos="48000">
              <a:schemeClr val="accent2">
                <a:alpha val="70000"/>
              </a:schemeClr>
            </a:gs>
            <a:gs pos="100000">
              <a:schemeClr val="accent3">
                <a:alpha val="70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10714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696801" y="1400563"/>
            <a:ext cx="4600913" cy="1676466"/>
          </a:xfrm>
          <a:prstGeom prst="rect">
            <a:avLst/>
          </a:prstGeom>
        </p:spPr>
        <p:txBody>
          <a:bodyPr vert="horz" lIns="91440" tIns="45720" rIns="91440" bIns="45720" rtlCol="0" anchor="t">
            <a:normAutofit/>
          </a:bodyPr>
          <a:lstStyle>
            <a:lvl1pPr marL="0" indent="0">
              <a:buNone/>
              <a:defRPr sz="3200" b="1" i="0">
                <a:solidFill>
                  <a:schemeClr val="bg1"/>
                </a:solidFill>
                <a:latin typeface="微軟正黑體" panose="020B0604030504040204" pitchFamily="34" charset="-120"/>
                <a:ea typeface="微軟正黑體" panose="020B0604030504040204" pitchFamily="34" charset="-120"/>
              </a:defRPr>
            </a:lvl1pPr>
          </a:lstStyle>
          <a:p>
            <a:pPr lvl="0"/>
            <a:r>
              <a:rPr kumimoji="1" lang="en-US" altLang="zh-TW"/>
              <a:t>Thanks for Your Attention</a:t>
            </a:r>
            <a:endParaRPr kumimoji="1" lang="zh-TW" altLang="en-US"/>
          </a:p>
        </p:txBody>
      </p:sp>
      <p:pic>
        <p:nvPicPr>
          <p:cNvPr id="4" name="圖片 3" descr="一張含有 電子產品 的圖片&#10;&#10;自動產生的描述">
            <a:extLst>
              <a:ext uri="{FF2B5EF4-FFF2-40B4-BE49-F238E27FC236}">
                <a16:creationId xmlns:a16="http://schemas.microsoft.com/office/drawing/2014/main" id="{57D232CE-86CF-A1C9-7225-7C1A08746B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060948" y="2108324"/>
            <a:ext cx="9499352" cy="4749676"/>
          </a:xfrm>
          <a:prstGeom prst="rect">
            <a:avLst/>
          </a:prstGeom>
        </p:spPr>
      </p:pic>
      <p:pic>
        <p:nvPicPr>
          <p:cNvPr id="6" name="圖片 5">
            <a:extLst>
              <a:ext uri="{FF2B5EF4-FFF2-40B4-BE49-F238E27FC236}">
                <a16:creationId xmlns:a16="http://schemas.microsoft.com/office/drawing/2014/main" id="{2FF2FB17-80FC-9F76-018F-865EF0FC5D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0730" y="682172"/>
            <a:ext cx="3419054" cy="165094"/>
          </a:xfrm>
          <a:prstGeom prst="rect">
            <a:avLst/>
          </a:prstGeom>
        </p:spPr>
      </p:pic>
      <p:sp>
        <p:nvSpPr>
          <p:cNvPr id="3" name="文字方塊 2">
            <a:extLst>
              <a:ext uri="{FF2B5EF4-FFF2-40B4-BE49-F238E27FC236}">
                <a16:creationId xmlns:a16="http://schemas.microsoft.com/office/drawing/2014/main" id="{31EDFAD7-715B-75D6-E6E1-4AC9187BE41D}"/>
              </a:ext>
            </a:extLst>
          </p:cNvPr>
          <p:cNvSpPr txBox="1"/>
          <p:nvPr userDrawn="1"/>
        </p:nvSpPr>
        <p:spPr>
          <a:xfrm>
            <a:off x="719091" y="6223247"/>
            <a:ext cx="3732240" cy="307777"/>
          </a:xfrm>
          <a:prstGeom prst="rect">
            <a:avLst/>
          </a:prstGeom>
          <a:noFill/>
        </p:spPr>
        <p:txBody>
          <a:bodyPr wrap="none" rtlCol="0">
            <a:spAutoFit/>
          </a:bodyPr>
          <a:lstStyle/>
          <a:p>
            <a:r>
              <a:rPr lang="en-US" altLang="zh-TW" sz="1400" kern="1200">
                <a:solidFill>
                  <a:schemeClr val="bg1"/>
                </a:solidFill>
                <a:latin typeface="微軟正黑體" panose="020B0604030504040204" pitchFamily="34" charset="-120"/>
                <a:ea typeface="微軟正黑體" panose="020B0604030504040204" pitchFamily="34" charset="-120"/>
                <a:cs typeface="+mj-cs"/>
              </a:rPr>
              <a:t>LEOTEK Electronics USA, LLC. | Leotek.com</a:t>
            </a:r>
            <a:endParaRPr lang="zh-TW" altLang="en-US" sz="1400" kern="1200">
              <a:solidFill>
                <a:schemeClr val="bg1"/>
              </a:solidFill>
              <a:latin typeface="微軟正黑體" panose="020B0604030504040204" pitchFamily="34" charset="-120"/>
              <a:ea typeface="微軟正黑體" panose="020B0604030504040204" pitchFamily="34" charset="-120"/>
              <a:cs typeface="+mj-cs"/>
            </a:endParaRPr>
          </a:p>
        </p:txBody>
      </p:sp>
    </p:spTree>
    <p:extLst>
      <p:ext uri="{BB962C8B-B14F-4D97-AF65-F5344CB8AC3E}">
        <p14:creationId xmlns:p14="http://schemas.microsoft.com/office/powerpoint/2010/main" val="1518737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86C9691-6A6F-448E-BAAC-7CFE9E317655}"/>
              </a:ext>
            </a:extLst>
          </p:cNvPr>
          <p:cNvSpPr/>
          <p:nvPr userDrawn="1"/>
        </p:nvSpPr>
        <p:spPr>
          <a:xfrm flipV="1">
            <a:off x="0" y="0"/>
            <a:ext cx="84221" cy="1118937"/>
          </a:xfrm>
          <a:prstGeom prst="rect">
            <a:avLst/>
          </a:prstGeom>
          <a:solidFill>
            <a:srgbClr val="004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91466C51-5811-462C-81B8-DFC2B4D2DB85}"/>
              </a:ext>
            </a:extLst>
          </p:cNvPr>
          <p:cNvGrpSpPr/>
          <p:nvPr userDrawn="1"/>
        </p:nvGrpSpPr>
        <p:grpSpPr>
          <a:xfrm>
            <a:off x="7373352" y="6480004"/>
            <a:ext cx="4737726" cy="274656"/>
            <a:chOff x="154834" y="6456663"/>
            <a:chExt cx="5488892" cy="318203"/>
          </a:xfrm>
        </p:grpSpPr>
        <p:pic>
          <p:nvPicPr>
            <p:cNvPr id="9" name="圖片 8">
              <a:extLst>
                <a:ext uri="{FF2B5EF4-FFF2-40B4-BE49-F238E27FC236}">
                  <a16:creationId xmlns:a16="http://schemas.microsoft.com/office/drawing/2014/main" id="{8A31EF9C-E019-483E-AA30-8B4F9823F05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225"/>
            <a:stretch/>
          </p:blipFill>
          <p:spPr>
            <a:xfrm>
              <a:off x="154834" y="6456663"/>
              <a:ext cx="2235911" cy="318203"/>
            </a:xfrm>
            <a:prstGeom prst="rect">
              <a:avLst/>
            </a:prstGeom>
          </p:spPr>
        </p:pic>
        <p:sp>
          <p:nvSpPr>
            <p:cNvPr id="10" name="文字方塊 9">
              <a:extLst>
                <a:ext uri="{FF2B5EF4-FFF2-40B4-BE49-F238E27FC236}">
                  <a16:creationId xmlns:a16="http://schemas.microsoft.com/office/drawing/2014/main" id="{08D32C03-4635-4FA8-A737-6052EE9363A9}"/>
                </a:ext>
              </a:extLst>
            </p:cNvPr>
            <p:cNvSpPr txBox="1"/>
            <p:nvPr userDrawn="1"/>
          </p:nvSpPr>
          <p:spPr>
            <a:xfrm>
              <a:off x="2175639" y="6475622"/>
              <a:ext cx="3468087" cy="285259"/>
            </a:xfrm>
            <a:prstGeom prst="rect">
              <a:avLst/>
            </a:prstGeom>
            <a:noFill/>
          </p:spPr>
          <p:txBody>
            <a:bodyPr wrap="square" rtlCol="0">
              <a:spAutoFit/>
            </a:bodyPr>
            <a:lstStyle/>
            <a:p>
              <a:pPr algn="l"/>
              <a:r>
                <a:rPr lang="en-US" altLang="zh-TW" sz="900"/>
                <a:t>All rights reserved</a:t>
              </a:r>
              <a:r>
                <a:rPr lang="en-US" altLang="zh-TW" sz="1000"/>
                <a:t> </a:t>
              </a:r>
              <a:r>
                <a:rPr lang="en-US" altLang="zh-TW" sz="900"/>
                <a:t>© LITE-ON Technology Corporation 2021</a:t>
              </a:r>
              <a:endParaRPr lang="zh-TW" altLang="en-US" sz="1100">
                <a:latin typeface="Calibri" pitchFamily="34" charset="0"/>
                <a:cs typeface="Calibri" pitchFamily="34" charset="0"/>
              </a:endParaRPr>
            </a:p>
          </p:txBody>
        </p:sp>
      </p:grpSp>
    </p:spTree>
    <p:extLst>
      <p:ext uri="{BB962C8B-B14F-4D97-AF65-F5344CB8AC3E}">
        <p14:creationId xmlns:p14="http://schemas.microsoft.com/office/powerpoint/2010/main" val="31608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57BB322-78F2-DA19-9834-930A5D8A47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23" r="-140"/>
          <a:stretch/>
        </p:blipFill>
        <p:spPr>
          <a:xfrm>
            <a:off x="0" y="166416"/>
            <a:ext cx="3309257" cy="6496140"/>
          </a:xfrm>
          <a:prstGeom prst="rect">
            <a:avLst/>
          </a:prstGeom>
        </p:spPr>
      </p:pic>
      <p:cxnSp>
        <p:nvCxnSpPr>
          <p:cNvPr id="10" name="Straight Connector 13">
            <a:extLst>
              <a:ext uri="{FF2B5EF4-FFF2-40B4-BE49-F238E27FC236}">
                <a16:creationId xmlns:a16="http://schemas.microsoft.com/office/drawing/2014/main" id="{B6E1EAB4-A8E2-40B3-7409-D3C6E71A40F9}"/>
              </a:ext>
            </a:extLst>
          </p:cNvPr>
          <p:cNvCxnSpPr>
            <a:cxnSpLocks/>
          </p:cNvCxnSpPr>
          <p:nvPr userDrawn="1"/>
        </p:nvCxnSpPr>
        <p:spPr>
          <a:xfrm>
            <a:off x="-30076" y="3713087"/>
            <a:ext cx="5327790"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2" name="文字版面配置區 11">
            <a:extLst>
              <a:ext uri="{FF2B5EF4-FFF2-40B4-BE49-F238E27FC236}">
                <a16:creationId xmlns:a16="http://schemas.microsoft.com/office/drawing/2014/main" id="{4778D045-ADD2-0CA5-ED0F-74A5127E6EC9}"/>
              </a:ext>
            </a:extLst>
          </p:cNvPr>
          <p:cNvSpPr>
            <a:spLocks noGrp="1"/>
          </p:cNvSpPr>
          <p:nvPr>
            <p:ph idx="1" hasCustomPrompt="1"/>
          </p:nvPr>
        </p:nvSpPr>
        <p:spPr>
          <a:xfrm>
            <a:off x="3655900" y="2037377"/>
            <a:ext cx="6281199" cy="1007809"/>
          </a:xfrm>
          <a:prstGeom prst="rect">
            <a:avLst/>
          </a:prstGeom>
        </p:spPr>
        <p:txBody>
          <a:bodyPr vert="horz" lIns="91440" tIns="45720" rIns="91440" bIns="45720" rtlCol="0" anchor="b">
            <a:normAutofit/>
          </a:bodyPr>
          <a:lstStyle>
            <a:lvl1pPr marL="0" indent="0">
              <a:buNone/>
              <a:defRPr sz="3200" b="1" i="0">
                <a:solidFill>
                  <a:schemeClr val="accent1"/>
                </a:solidFill>
                <a:latin typeface="微軟正黑體" panose="020B0604030504040204" pitchFamily="34" charset="-120"/>
                <a:ea typeface="微軟正黑體" panose="020B0604030504040204" pitchFamily="34" charset="-120"/>
              </a:defRPr>
            </a:lvl1pPr>
          </a:lstStyle>
          <a:p>
            <a:r>
              <a:rPr lang="en-US" altLang="zh-TW"/>
              <a:t>Agenda</a:t>
            </a:r>
            <a:endParaRPr lang="zh-TW" altLang="en-US"/>
          </a:p>
        </p:txBody>
      </p:sp>
      <p:sp>
        <p:nvSpPr>
          <p:cNvPr id="3" name="文字版面配置區 61">
            <a:extLst>
              <a:ext uri="{FF2B5EF4-FFF2-40B4-BE49-F238E27FC236}">
                <a16:creationId xmlns:a16="http://schemas.microsoft.com/office/drawing/2014/main" id="{7AD2A7E7-E50C-B7C4-460B-DFC324A33C62}"/>
              </a:ext>
            </a:extLst>
          </p:cNvPr>
          <p:cNvSpPr>
            <a:spLocks noGrp="1"/>
          </p:cNvSpPr>
          <p:nvPr>
            <p:ph type="body" sz="quarter" idx="19" hasCustomPrompt="1"/>
          </p:nvPr>
        </p:nvSpPr>
        <p:spPr>
          <a:xfrm>
            <a:off x="419546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cxnSp>
        <p:nvCxnSpPr>
          <p:cNvPr id="7" name="直線接點 6">
            <a:extLst>
              <a:ext uri="{FF2B5EF4-FFF2-40B4-BE49-F238E27FC236}">
                <a16:creationId xmlns:a16="http://schemas.microsoft.com/office/drawing/2014/main" id="{97EEBBB0-E979-2ECA-1F78-0ACFF1B7D243}"/>
              </a:ext>
            </a:extLst>
          </p:cNvPr>
          <p:cNvCxnSpPr>
            <a:cxnSpLocks/>
          </p:cNvCxnSpPr>
          <p:nvPr userDrawn="1"/>
        </p:nvCxnSpPr>
        <p:spPr>
          <a:xfrm>
            <a:off x="2946400" y="3425371"/>
            <a:ext cx="76726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字版面配置區 61">
            <a:extLst>
              <a:ext uri="{FF2B5EF4-FFF2-40B4-BE49-F238E27FC236}">
                <a16:creationId xmlns:a16="http://schemas.microsoft.com/office/drawing/2014/main" id="{A42ECBFA-7CAA-4014-A791-201F33EF8BBF}"/>
              </a:ext>
            </a:extLst>
          </p:cNvPr>
          <p:cNvSpPr>
            <a:spLocks noGrp="1"/>
          </p:cNvSpPr>
          <p:nvPr>
            <p:ph type="body" sz="quarter" idx="28" hasCustomPrompt="1"/>
          </p:nvPr>
        </p:nvSpPr>
        <p:spPr>
          <a:xfrm>
            <a:off x="361888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1</a:t>
            </a:r>
            <a:endParaRPr lang="zh-TW" altLang="en-US"/>
          </a:p>
        </p:txBody>
      </p:sp>
      <p:sp>
        <p:nvSpPr>
          <p:cNvPr id="6" name="文字版面配置區 61">
            <a:extLst>
              <a:ext uri="{FF2B5EF4-FFF2-40B4-BE49-F238E27FC236}">
                <a16:creationId xmlns:a16="http://schemas.microsoft.com/office/drawing/2014/main" id="{38F406E2-E66D-00E9-9BFE-C3C60CFF4483}"/>
              </a:ext>
            </a:extLst>
          </p:cNvPr>
          <p:cNvSpPr>
            <a:spLocks noGrp="1"/>
          </p:cNvSpPr>
          <p:nvPr>
            <p:ph type="body" sz="quarter" idx="49" hasCustomPrompt="1"/>
          </p:nvPr>
        </p:nvSpPr>
        <p:spPr>
          <a:xfrm>
            <a:off x="419546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13" name="文字版面配置區 61">
            <a:extLst>
              <a:ext uri="{FF2B5EF4-FFF2-40B4-BE49-F238E27FC236}">
                <a16:creationId xmlns:a16="http://schemas.microsoft.com/office/drawing/2014/main" id="{40CA2672-E5E8-B174-BD33-FEC8C190DD1E}"/>
              </a:ext>
            </a:extLst>
          </p:cNvPr>
          <p:cNvSpPr>
            <a:spLocks noGrp="1"/>
          </p:cNvSpPr>
          <p:nvPr>
            <p:ph type="body" sz="quarter" idx="50" hasCustomPrompt="1"/>
          </p:nvPr>
        </p:nvSpPr>
        <p:spPr>
          <a:xfrm>
            <a:off x="361888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2</a:t>
            </a:r>
            <a:endParaRPr lang="zh-TW" altLang="en-US"/>
          </a:p>
        </p:txBody>
      </p:sp>
      <p:sp>
        <p:nvSpPr>
          <p:cNvPr id="23" name="文字版面配置區 61">
            <a:extLst>
              <a:ext uri="{FF2B5EF4-FFF2-40B4-BE49-F238E27FC236}">
                <a16:creationId xmlns:a16="http://schemas.microsoft.com/office/drawing/2014/main" id="{2AB58E88-4D77-A708-22B1-76B73C1B84B7}"/>
              </a:ext>
            </a:extLst>
          </p:cNvPr>
          <p:cNvSpPr>
            <a:spLocks noGrp="1"/>
          </p:cNvSpPr>
          <p:nvPr>
            <p:ph type="body" sz="quarter" idx="51" hasCustomPrompt="1"/>
          </p:nvPr>
        </p:nvSpPr>
        <p:spPr>
          <a:xfrm>
            <a:off x="419546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4" name="文字版面配置區 61">
            <a:extLst>
              <a:ext uri="{FF2B5EF4-FFF2-40B4-BE49-F238E27FC236}">
                <a16:creationId xmlns:a16="http://schemas.microsoft.com/office/drawing/2014/main" id="{E71B1B26-1FE6-6963-85AA-6187F6A65170}"/>
              </a:ext>
            </a:extLst>
          </p:cNvPr>
          <p:cNvSpPr>
            <a:spLocks noGrp="1"/>
          </p:cNvSpPr>
          <p:nvPr>
            <p:ph type="body" sz="quarter" idx="52" hasCustomPrompt="1"/>
          </p:nvPr>
        </p:nvSpPr>
        <p:spPr>
          <a:xfrm>
            <a:off x="361888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3</a:t>
            </a:r>
            <a:endParaRPr lang="zh-TW" altLang="en-US"/>
          </a:p>
        </p:txBody>
      </p:sp>
      <p:sp>
        <p:nvSpPr>
          <p:cNvPr id="25" name="文字版面配置區 61">
            <a:extLst>
              <a:ext uri="{FF2B5EF4-FFF2-40B4-BE49-F238E27FC236}">
                <a16:creationId xmlns:a16="http://schemas.microsoft.com/office/drawing/2014/main" id="{39072B5B-8B35-F3E5-4DD1-8085BC9FECFA}"/>
              </a:ext>
            </a:extLst>
          </p:cNvPr>
          <p:cNvSpPr>
            <a:spLocks noGrp="1"/>
          </p:cNvSpPr>
          <p:nvPr>
            <p:ph type="body" sz="quarter" idx="53" hasCustomPrompt="1"/>
          </p:nvPr>
        </p:nvSpPr>
        <p:spPr>
          <a:xfrm>
            <a:off x="7924186" y="387124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6" name="文字版面配置區 61">
            <a:extLst>
              <a:ext uri="{FF2B5EF4-FFF2-40B4-BE49-F238E27FC236}">
                <a16:creationId xmlns:a16="http://schemas.microsoft.com/office/drawing/2014/main" id="{09F8FC40-C0A5-1AA2-1EAE-58E46B171791}"/>
              </a:ext>
            </a:extLst>
          </p:cNvPr>
          <p:cNvSpPr>
            <a:spLocks noGrp="1"/>
          </p:cNvSpPr>
          <p:nvPr>
            <p:ph type="body" sz="quarter" idx="54" hasCustomPrompt="1"/>
          </p:nvPr>
        </p:nvSpPr>
        <p:spPr>
          <a:xfrm>
            <a:off x="7347607" y="381063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4</a:t>
            </a:r>
            <a:endParaRPr lang="zh-TW" altLang="en-US"/>
          </a:p>
        </p:txBody>
      </p:sp>
      <p:sp>
        <p:nvSpPr>
          <p:cNvPr id="27" name="文字版面配置區 61">
            <a:extLst>
              <a:ext uri="{FF2B5EF4-FFF2-40B4-BE49-F238E27FC236}">
                <a16:creationId xmlns:a16="http://schemas.microsoft.com/office/drawing/2014/main" id="{D507110A-9A95-F20E-4159-D772652CAF62}"/>
              </a:ext>
            </a:extLst>
          </p:cNvPr>
          <p:cNvSpPr>
            <a:spLocks noGrp="1"/>
          </p:cNvSpPr>
          <p:nvPr>
            <p:ph type="body" sz="quarter" idx="55" hasCustomPrompt="1"/>
          </p:nvPr>
        </p:nvSpPr>
        <p:spPr>
          <a:xfrm>
            <a:off x="7924186" y="486692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28" name="文字版面配置區 61">
            <a:extLst>
              <a:ext uri="{FF2B5EF4-FFF2-40B4-BE49-F238E27FC236}">
                <a16:creationId xmlns:a16="http://schemas.microsoft.com/office/drawing/2014/main" id="{1EC59672-D918-31D1-7ED0-C01FB4BA8B5A}"/>
              </a:ext>
            </a:extLst>
          </p:cNvPr>
          <p:cNvSpPr>
            <a:spLocks noGrp="1"/>
          </p:cNvSpPr>
          <p:nvPr>
            <p:ph type="body" sz="quarter" idx="56" hasCustomPrompt="1"/>
          </p:nvPr>
        </p:nvSpPr>
        <p:spPr>
          <a:xfrm>
            <a:off x="7347607" y="480631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5</a:t>
            </a:r>
            <a:endParaRPr lang="zh-TW" altLang="en-US"/>
          </a:p>
        </p:txBody>
      </p:sp>
      <p:sp>
        <p:nvSpPr>
          <p:cNvPr id="29" name="文字版面配置區 61">
            <a:extLst>
              <a:ext uri="{FF2B5EF4-FFF2-40B4-BE49-F238E27FC236}">
                <a16:creationId xmlns:a16="http://schemas.microsoft.com/office/drawing/2014/main" id="{4A38ECA5-FC28-128E-9E61-140F639FF7BF}"/>
              </a:ext>
            </a:extLst>
          </p:cNvPr>
          <p:cNvSpPr>
            <a:spLocks noGrp="1"/>
          </p:cNvSpPr>
          <p:nvPr>
            <p:ph type="body" sz="quarter" idx="57" hasCustomPrompt="1"/>
          </p:nvPr>
        </p:nvSpPr>
        <p:spPr>
          <a:xfrm>
            <a:off x="7924186" y="5842286"/>
            <a:ext cx="2592387" cy="695325"/>
          </a:xfrm>
        </p:spPr>
        <p:txBody>
          <a:bodyPr>
            <a:noAutofit/>
          </a:bodyPr>
          <a:lstStyle>
            <a:lvl1pPr marL="0" indent="0">
              <a:buNone/>
              <a:defRPr sz="2000">
                <a:solidFill>
                  <a:schemeClr val="bg2"/>
                </a:solidFill>
                <a:latin typeface="微軟正黑體" panose="020B0604030504040204" pitchFamily="34" charset="-120"/>
                <a:ea typeface="微軟正黑體" panose="020B0604030504040204" pitchFamily="34" charset="-120"/>
              </a:defRPr>
            </a:lvl1pPr>
          </a:lstStyle>
          <a:p>
            <a:r>
              <a:rPr lang="en-US" altLang="zh-TW"/>
              <a:t>Title goes here</a:t>
            </a:r>
            <a:endParaRPr lang="zh-TW" altLang="en-US"/>
          </a:p>
        </p:txBody>
      </p:sp>
      <p:sp>
        <p:nvSpPr>
          <p:cNvPr id="30" name="文字版面配置區 61">
            <a:extLst>
              <a:ext uri="{FF2B5EF4-FFF2-40B4-BE49-F238E27FC236}">
                <a16:creationId xmlns:a16="http://schemas.microsoft.com/office/drawing/2014/main" id="{2862DF12-0BA8-3886-2183-53FAE429482D}"/>
              </a:ext>
            </a:extLst>
          </p:cNvPr>
          <p:cNvSpPr>
            <a:spLocks noGrp="1"/>
          </p:cNvSpPr>
          <p:nvPr>
            <p:ph type="body" sz="quarter" idx="58" hasCustomPrompt="1"/>
          </p:nvPr>
        </p:nvSpPr>
        <p:spPr>
          <a:xfrm>
            <a:off x="7347607" y="5781671"/>
            <a:ext cx="447685" cy="437519"/>
          </a:xfrm>
          <a:blipFill dpi="0" rotWithShape="0">
            <a:blip r:embed="rId3" cstate="email">
              <a:extLst>
                <a:ext uri="{28A0092B-C50C-407E-A947-70E740481C1C}">
                  <a14:useLocalDpi xmlns:a14="http://schemas.microsoft.com/office/drawing/2010/main"/>
                </a:ext>
              </a:extLst>
            </a:blip>
            <a:srcRect/>
            <a:stretch>
              <a:fillRect t="-1015" b="-1015"/>
            </a:stretch>
          </a:blipFill>
        </p:spPr>
        <p:txBody>
          <a:bodyPr tIns="125999" rIns="90000" anchor="ctr">
            <a:noAutofit/>
          </a:bodyPr>
          <a:lstStyle>
            <a:lvl1pPr marL="0" indent="0" algn="ctr">
              <a:buNone/>
              <a:defRPr sz="1200" b="1">
                <a:solidFill>
                  <a:schemeClr val="bg1"/>
                </a:solidFill>
                <a:latin typeface="微軟正黑體" panose="020B0604030504040204" pitchFamily="34" charset="-120"/>
                <a:ea typeface="微軟正黑體" panose="020B0604030504040204" pitchFamily="34" charset="-120"/>
              </a:defRPr>
            </a:lvl1pPr>
          </a:lstStyle>
          <a:p>
            <a:pPr lvl="0"/>
            <a:r>
              <a:rPr lang="en-US" altLang="zh-TW"/>
              <a:t>6</a:t>
            </a:r>
            <a:endParaRPr lang="zh-TW" altLang="en-US"/>
          </a:p>
        </p:txBody>
      </p:sp>
    </p:spTree>
    <p:extLst>
      <p:ext uri="{BB962C8B-B14F-4D97-AF65-F5344CB8AC3E}">
        <p14:creationId xmlns:p14="http://schemas.microsoft.com/office/powerpoint/2010/main" val="30387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cxnSp>
        <p:nvCxnSpPr>
          <p:cNvPr id="18" name="Straight Connector 13">
            <a:extLst>
              <a:ext uri="{FF2B5EF4-FFF2-40B4-BE49-F238E27FC236}">
                <a16:creationId xmlns:a16="http://schemas.microsoft.com/office/drawing/2014/main" id="{2CBE26C0-8301-A6D6-4B39-51092A4201F0}"/>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9" name="標題版面配置區 10">
            <a:extLst>
              <a:ext uri="{FF2B5EF4-FFF2-40B4-BE49-F238E27FC236}">
                <a16:creationId xmlns:a16="http://schemas.microsoft.com/office/drawing/2014/main" id="{06F6EF63-A396-ED81-E81D-0077C7BF27D8}"/>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20" name="文字版面配置區 11">
            <a:extLst>
              <a:ext uri="{FF2B5EF4-FFF2-40B4-BE49-F238E27FC236}">
                <a16:creationId xmlns:a16="http://schemas.microsoft.com/office/drawing/2014/main" id="{5D29BB83-CE61-E891-19A5-807C04A1F66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757D5B10-7F0F-4A29-A088-F269036550CE}" type="datetime3">
              <a:rPr lang="en-US" altLang="zh-TW" smtClean="0"/>
              <a:pPr/>
              <a:t>15 August 2024</a:t>
            </a:fld>
            <a:endParaRPr lang="en-US"/>
          </a:p>
        </p:txBody>
      </p:sp>
      <p:pic>
        <p:nvPicPr>
          <p:cNvPr id="24" name="圖片 23">
            <a:extLst>
              <a:ext uri="{FF2B5EF4-FFF2-40B4-BE49-F238E27FC236}">
                <a16:creationId xmlns:a16="http://schemas.microsoft.com/office/drawing/2014/main" id="{12F934B0-E70D-E2E4-2822-5EBB22D6C8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spTree>
    <p:extLst>
      <p:ext uri="{BB962C8B-B14F-4D97-AF65-F5344CB8AC3E}">
        <p14:creationId xmlns:p14="http://schemas.microsoft.com/office/powerpoint/2010/main" val="7786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ou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65F8F4A9-7F17-5BB7-8B81-6381A865851B}"/>
              </a:ext>
            </a:extLst>
          </p:cNvPr>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3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accent1"/>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矩形 1">
            <a:extLst>
              <a:ext uri="{FF2B5EF4-FFF2-40B4-BE49-F238E27FC236}">
                <a16:creationId xmlns:a16="http://schemas.microsoft.com/office/drawing/2014/main" id="{6864ACCA-F045-E8A5-43C0-D8287703214E}"/>
              </a:ext>
            </a:extLst>
          </p:cNvPr>
          <p:cNvSpPr/>
          <p:nvPr userDrawn="1"/>
        </p:nvSpPr>
        <p:spPr>
          <a:xfrm>
            <a:off x="0" y="0"/>
            <a:ext cx="292100" cy="6858000"/>
          </a:xfrm>
          <a:prstGeom prst="rect">
            <a:avLst/>
          </a:prstGeom>
          <a:gradFill>
            <a:gsLst>
              <a:gs pos="0">
                <a:schemeClr val="accent1">
                  <a:lumMod val="20000"/>
                  <a:lumOff val="80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Content Placeholder 2">
            <a:extLst>
              <a:ext uri="{FF2B5EF4-FFF2-40B4-BE49-F238E27FC236}">
                <a16:creationId xmlns:a16="http://schemas.microsoft.com/office/drawing/2014/main" id="{F0716062-8426-1F6D-4C18-C4593EB380A6}"/>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0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95979B"/>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3" name="Straight Connector 13">
            <a:extLst>
              <a:ext uri="{FF2B5EF4-FFF2-40B4-BE49-F238E27FC236}">
                <a16:creationId xmlns:a16="http://schemas.microsoft.com/office/drawing/2014/main" id="{DE1E989A-C21F-D815-7304-8AE92060C704}"/>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7" name="標題版面配置區 10">
            <a:extLst>
              <a:ext uri="{FF2B5EF4-FFF2-40B4-BE49-F238E27FC236}">
                <a16:creationId xmlns:a16="http://schemas.microsoft.com/office/drawing/2014/main" id="{D1862A91-4F0D-DB71-D17C-EAC7DF4A78EB}"/>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8" name="文字版面配置區 11">
            <a:extLst>
              <a:ext uri="{FF2B5EF4-FFF2-40B4-BE49-F238E27FC236}">
                <a16:creationId xmlns:a16="http://schemas.microsoft.com/office/drawing/2014/main" id="{6259A965-6C30-810B-338E-90FF95DC06A5}"/>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264659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88962"/>
            <a:ext cx="10515600" cy="4788001"/>
          </a:xfrm>
        </p:spPr>
        <p:txBody>
          <a:bodyPr>
            <a:normAutofit/>
          </a:bodyPr>
          <a:lstStyle>
            <a:lvl1pPr>
              <a:defRPr sz="2000">
                <a:solidFill>
                  <a:schemeClr val="bg2"/>
                </a:solidFill>
                <a:latin typeface="微軟正黑體" panose="020B0604030504040204" pitchFamily="34" charset="-120"/>
                <a:ea typeface="微軟正黑體" panose="020B0604030504040204" pitchFamily="34" charset="-120"/>
              </a:defRPr>
            </a:lvl1pPr>
            <a:lvl2pPr>
              <a:defRPr sz="1800">
                <a:solidFill>
                  <a:schemeClr val="bg2"/>
                </a:solidFill>
                <a:latin typeface="微軟正黑體" panose="020B0604030504040204" pitchFamily="34" charset="-120"/>
                <a:ea typeface="微軟正黑體" panose="020B0604030504040204" pitchFamily="34" charset="-120"/>
              </a:defRPr>
            </a:lvl2pPr>
            <a:lvl3pPr>
              <a:defRPr sz="1600">
                <a:solidFill>
                  <a:schemeClr val="bg2"/>
                </a:solidFill>
                <a:latin typeface="微軟正黑體" panose="020B0604030504040204" pitchFamily="34" charset="-120"/>
                <a:ea typeface="微軟正黑體" panose="020B0604030504040204" pitchFamily="34" charset="-120"/>
              </a:defRPr>
            </a:lvl3pPr>
            <a:lvl4pPr>
              <a:defRPr sz="1400">
                <a:solidFill>
                  <a:schemeClr val="bg2"/>
                </a:solidFill>
                <a:latin typeface="微軟正黑體" panose="020B0604030504040204" pitchFamily="34" charset="-120"/>
                <a:ea typeface="微軟正黑體" panose="020B0604030504040204" pitchFamily="34" charset="-120"/>
              </a:defRPr>
            </a:lvl4pPr>
            <a:lvl5pPr>
              <a:defRPr sz="1400">
                <a:solidFill>
                  <a:schemeClr val="bg2"/>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20000"/>
                  <a:lumOff val="8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2"/>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2"/>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Tree>
    <p:extLst>
      <p:ext uri="{BB962C8B-B14F-4D97-AF65-F5344CB8AC3E}">
        <p14:creationId xmlns:p14="http://schemas.microsoft.com/office/powerpoint/2010/main" val="38095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790334-8103-B266-1D53-916F5AAA09D7}"/>
              </a:ext>
            </a:extLst>
          </p:cNvPr>
          <p:cNvSpPr/>
          <p:nvPr userDrawn="1"/>
        </p:nvSpPr>
        <p:spPr>
          <a:xfrm>
            <a:off x="0" y="0"/>
            <a:ext cx="292100" cy="6858000"/>
          </a:xfrm>
          <a:prstGeom prst="rect">
            <a:avLst/>
          </a:prstGeom>
          <a:gradFill>
            <a:gsLst>
              <a:gs pos="0">
                <a:schemeClr val="bg2">
                  <a:lumMod val="60000"/>
                  <a:lumOff val="4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3C92856-B586-D226-70E3-585A5657981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11264900" y="5930897"/>
            <a:ext cx="927100" cy="927103"/>
          </a:xfrm>
          <a:prstGeom prst="rect">
            <a:avLst/>
          </a:prstGeom>
        </p:spPr>
      </p:pic>
      <p:sp>
        <p:nvSpPr>
          <p:cNvPr id="18" name="標題 17">
            <a:extLst>
              <a:ext uri="{FF2B5EF4-FFF2-40B4-BE49-F238E27FC236}">
                <a16:creationId xmlns:a16="http://schemas.microsoft.com/office/drawing/2014/main" id="{1F7889DD-0A3B-B24C-9F36-F02528B338D4}"/>
              </a:ext>
            </a:extLst>
          </p:cNvPr>
          <p:cNvSpPr>
            <a:spLocks noGrp="1"/>
          </p:cNvSpPr>
          <p:nvPr>
            <p:ph type="title" hasCustomPrompt="1"/>
          </p:nvPr>
        </p:nvSpPr>
        <p:spPr>
          <a:xfrm>
            <a:off x="838200" y="365125"/>
            <a:ext cx="10515600" cy="779463"/>
          </a:xfrm>
        </p:spPr>
        <p:txBody>
          <a:bodyPr>
            <a:normAutofit/>
          </a:bodyPr>
          <a:lstStyle>
            <a:lvl1pPr>
              <a:defRPr sz="3200" b="1">
                <a:solidFill>
                  <a:schemeClr val="bg1"/>
                </a:solidFill>
                <a:latin typeface="Microsoft JhengHei" panose="020B0604030504040204" pitchFamily="34" charset="-120"/>
                <a:ea typeface="Microsoft JhengHei" panose="020B0604030504040204" pitchFamily="34" charset="-120"/>
              </a:defRPr>
            </a:lvl1pPr>
          </a:lstStyle>
          <a:p>
            <a:r>
              <a:rPr lang="en-US" altLang="zh-TW"/>
              <a:t>Title goes here</a:t>
            </a:r>
            <a:endParaRPr lang="zh-TW" altLang="en-US"/>
          </a:p>
        </p:txBody>
      </p:sp>
      <p:sp>
        <p:nvSpPr>
          <p:cNvPr id="19" name="Slide Number Placeholder 5">
            <a:extLst>
              <a:ext uri="{FF2B5EF4-FFF2-40B4-BE49-F238E27FC236}">
                <a16:creationId xmlns:a16="http://schemas.microsoft.com/office/drawing/2014/main" id="{4B393ED7-8C07-41DC-37C0-77EFD9BB9E89}"/>
              </a:ext>
            </a:extLst>
          </p:cNvPr>
          <p:cNvSpPr>
            <a:spLocks noGrp="1"/>
          </p:cNvSpPr>
          <p:nvPr>
            <p:ph type="sldNum" sz="quarter" idx="12"/>
          </p:nvPr>
        </p:nvSpPr>
        <p:spPr>
          <a:xfrm>
            <a:off x="11756573" y="6492875"/>
            <a:ext cx="391885" cy="365125"/>
          </a:xfrm>
        </p:spPr>
        <p:txBody>
          <a:bodyPr/>
          <a:lstStyle>
            <a:lvl1pPr>
              <a:defRPr>
                <a:solidFill>
                  <a:schemeClr val="bg1"/>
                </a:solidFill>
                <a:latin typeface="微軟正黑體" panose="020B0604030504040204" pitchFamily="34" charset="-120"/>
                <a:ea typeface="微軟正黑體" panose="020B0604030504040204" pitchFamily="34" charset="-120"/>
              </a:defRPr>
            </a:lvl1pPr>
          </a:lstStyle>
          <a:p>
            <a:pPr algn="ctr"/>
            <a:fld id="{6E290225-7458-4E5F-AFE5-E142CAAEBF37}" type="slidenum">
              <a:rPr lang="en-US" smtClean="0"/>
              <a:pPr algn="ctr"/>
              <a:t>‹#›</a:t>
            </a:fld>
            <a:endParaRPr lang="en-US"/>
          </a:p>
        </p:txBody>
      </p:sp>
      <p:sp>
        <p:nvSpPr>
          <p:cNvPr id="2" name="Content Placeholder 2">
            <a:extLst>
              <a:ext uri="{FF2B5EF4-FFF2-40B4-BE49-F238E27FC236}">
                <a16:creationId xmlns:a16="http://schemas.microsoft.com/office/drawing/2014/main" id="{75FC7DC7-BF85-94A5-9C3C-CD83B74C93F4}"/>
              </a:ext>
            </a:extLst>
          </p:cNvPr>
          <p:cNvSpPr>
            <a:spLocks noGrp="1"/>
          </p:cNvSpPr>
          <p:nvPr>
            <p:ph idx="1" hasCustomPrompt="1"/>
          </p:nvPr>
        </p:nvSpPr>
        <p:spPr>
          <a:xfrm>
            <a:off x="838200" y="1388962"/>
            <a:ext cx="10515600" cy="4788001"/>
          </a:xfrm>
        </p:spPr>
        <p:txBody>
          <a:bodyPr>
            <a:normAutofit/>
          </a:bodyPr>
          <a:lstStyle>
            <a:lvl1pPr>
              <a:defRPr sz="2000">
                <a:solidFill>
                  <a:schemeClr val="bg1"/>
                </a:solidFill>
                <a:latin typeface="微軟正黑體" panose="020B0604030504040204" pitchFamily="34" charset="-120"/>
                <a:ea typeface="微軟正黑體" panose="020B0604030504040204" pitchFamily="34" charset="-120"/>
              </a:defRPr>
            </a:lvl1pPr>
            <a:lvl2pPr>
              <a:defRPr sz="1800">
                <a:solidFill>
                  <a:schemeClr val="bg1"/>
                </a:solidFill>
                <a:latin typeface="微軟正黑體" panose="020B0604030504040204" pitchFamily="34" charset="-120"/>
                <a:ea typeface="微軟正黑體" panose="020B0604030504040204" pitchFamily="34" charset="-120"/>
              </a:defRPr>
            </a:lvl2pPr>
            <a:lvl3pPr>
              <a:defRPr sz="1600">
                <a:solidFill>
                  <a:schemeClr val="bg1"/>
                </a:solidFill>
                <a:latin typeface="微軟正黑體" panose="020B0604030504040204" pitchFamily="34" charset="-120"/>
                <a:ea typeface="微軟正黑體" panose="020B0604030504040204" pitchFamily="34" charset="-120"/>
              </a:defRPr>
            </a:lvl3pPr>
            <a:lvl4pPr>
              <a:defRPr sz="1400">
                <a:solidFill>
                  <a:schemeClr val="bg1"/>
                </a:solidFill>
                <a:latin typeface="微軟正黑體" panose="020B0604030504040204" pitchFamily="34" charset="-120"/>
                <a:ea typeface="微軟正黑體" panose="020B0604030504040204" pitchFamily="34" charset="-120"/>
              </a:defRPr>
            </a:lvl4pPr>
            <a:lvl5pPr>
              <a:defRPr sz="1400">
                <a:solidFill>
                  <a:schemeClr val="bg1"/>
                </a:solidFill>
                <a:latin typeface="微軟正黑體" panose="020B0604030504040204" pitchFamily="34" charset="-120"/>
                <a:ea typeface="微軟正黑體" panose="020B0604030504040204" pitchFamily="34" charset="-120"/>
              </a:defRPr>
            </a:lvl5pPr>
          </a:lstStyle>
          <a:p>
            <a:pPr lvl="0"/>
            <a:r>
              <a:rPr lang="en-US"/>
              <a:t>Contents go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7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21" name="Date Placeholder 1">
            <a:extLst>
              <a:ext uri="{FF2B5EF4-FFF2-40B4-BE49-F238E27FC236}">
                <a16:creationId xmlns:a16="http://schemas.microsoft.com/office/drawing/2014/main" id="{49A0BDA6-9B53-DC6F-7FD7-0719E1CDDFD1}"/>
              </a:ext>
            </a:extLst>
          </p:cNvPr>
          <p:cNvSpPr>
            <a:spLocks noGrp="1"/>
          </p:cNvSpPr>
          <p:nvPr>
            <p:ph type="dt" sz="half" idx="10"/>
          </p:nvPr>
        </p:nvSpPr>
        <p:spPr>
          <a:xfrm>
            <a:off x="900000" y="6144698"/>
            <a:ext cx="2743200" cy="365125"/>
          </a:xfrm>
        </p:spPr>
        <p:txBody>
          <a:bodyPr/>
          <a:lstStyle>
            <a:lvl1pPr>
              <a:defRPr>
                <a:solidFill>
                  <a:schemeClr val="bg1"/>
                </a:solidFill>
              </a:defRPr>
            </a:lvl1pPr>
          </a:lstStyle>
          <a:p>
            <a:fld id="{6696E00F-EBF3-4491-8049-2B1D531B6CA1}" type="datetime3">
              <a:rPr lang="en-US" altLang="zh-TW" smtClean="0"/>
              <a:t>15 August 2024</a:t>
            </a:fld>
            <a:endParaRPr lang="en-US"/>
          </a:p>
        </p:txBody>
      </p:sp>
      <p:pic>
        <p:nvPicPr>
          <p:cNvPr id="2" name="圖片 1">
            <a:extLst>
              <a:ext uri="{FF2B5EF4-FFF2-40B4-BE49-F238E27FC236}">
                <a16:creationId xmlns:a16="http://schemas.microsoft.com/office/drawing/2014/main" id="{3D0A7B1C-EC26-03B6-EB1A-88B58643F29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08457" y="801914"/>
            <a:ext cx="5109029" cy="5254172"/>
          </a:xfrm>
          <a:prstGeom prst="rect">
            <a:avLst/>
          </a:prstGeom>
        </p:spPr>
      </p:pic>
      <p:cxnSp>
        <p:nvCxnSpPr>
          <p:cNvPr id="9" name="Straight Connector 13">
            <a:extLst>
              <a:ext uri="{FF2B5EF4-FFF2-40B4-BE49-F238E27FC236}">
                <a16:creationId xmlns:a16="http://schemas.microsoft.com/office/drawing/2014/main" id="{BA0CF3B8-522E-ABCE-54A6-EF9AA07EFEAE}"/>
              </a:ext>
            </a:extLst>
          </p:cNvPr>
          <p:cNvCxnSpPr>
            <a:cxnSpLocks/>
          </p:cNvCxnSpPr>
          <p:nvPr userDrawn="1"/>
        </p:nvCxnSpPr>
        <p:spPr>
          <a:xfrm>
            <a:off x="-30076" y="3713087"/>
            <a:ext cx="5687392" cy="0"/>
          </a:xfrm>
          <a:prstGeom prst="line">
            <a:avLst/>
          </a:prstGeom>
          <a:ln w="3810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0" name="標題版面配置區 10">
            <a:extLst>
              <a:ext uri="{FF2B5EF4-FFF2-40B4-BE49-F238E27FC236}">
                <a16:creationId xmlns:a16="http://schemas.microsoft.com/office/drawing/2014/main" id="{C2217335-DCD5-3D16-6120-2CC8FDD3D7BF}"/>
              </a:ext>
            </a:extLst>
          </p:cNvPr>
          <p:cNvSpPr>
            <a:spLocks noGrp="1"/>
          </p:cNvSpPr>
          <p:nvPr>
            <p:ph type="title" hasCustomPrompt="1"/>
          </p:nvPr>
        </p:nvSpPr>
        <p:spPr>
          <a:xfrm>
            <a:off x="900000" y="3824966"/>
            <a:ext cx="4757316" cy="1966233"/>
          </a:xfrm>
          <a:prstGeom prst="rect">
            <a:avLst/>
          </a:prstGeom>
        </p:spPr>
        <p:txBody>
          <a:bodyPr vert="horz" lIns="91440" tIns="45720" rIns="91440" bIns="45720" rtlCol="0" anchor="t">
            <a:noAutofit/>
          </a:bodyPr>
          <a:lstStyle>
            <a:lvl1pPr>
              <a:lnSpc>
                <a:spcPct val="120000"/>
              </a:lnSpc>
              <a:defRPr sz="2000">
                <a:solidFill>
                  <a:schemeClr val="bg1"/>
                </a:solidFill>
                <a:latin typeface="微軟正黑體" panose="020B0604030504040204" pitchFamily="34" charset="-120"/>
                <a:ea typeface="微軟正黑體" panose="020B0604030504040204" pitchFamily="34" charset="-120"/>
              </a:defRPr>
            </a:lvl1pPr>
          </a:lstStyle>
          <a:p>
            <a:r>
              <a:rPr lang="en-US" altLang="zh-TW" noProof="0"/>
              <a:t>This is a sample text. You can replace this text. Enter text here. This is a sample text. You can replace this text. </a:t>
            </a:r>
            <a:br>
              <a:rPr lang="en-US" altLang="zh-TW" noProof="0"/>
            </a:br>
            <a:endParaRPr kumimoji="1" lang="zh-TW" altLang="en-US"/>
          </a:p>
        </p:txBody>
      </p:sp>
      <p:sp>
        <p:nvSpPr>
          <p:cNvPr id="11" name="文字版面配置區 11">
            <a:extLst>
              <a:ext uri="{FF2B5EF4-FFF2-40B4-BE49-F238E27FC236}">
                <a16:creationId xmlns:a16="http://schemas.microsoft.com/office/drawing/2014/main" id="{614CC118-5307-704E-6D8C-B6162E7D3833}"/>
              </a:ext>
            </a:extLst>
          </p:cNvPr>
          <p:cNvSpPr>
            <a:spLocks noGrp="1"/>
          </p:cNvSpPr>
          <p:nvPr>
            <p:ph idx="1" hasCustomPrompt="1"/>
          </p:nvPr>
        </p:nvSpPr>
        <p:spPr>
          <a:xfrm>
            <a:off x="900000" y="1897167"/>
            <a:ext cx="4715429" cy="1744920"/>
          </a:xfrm>
          <a:prstGeom prst="rect">
            <a:avLst/>
          </a:prstGeom>
        </p:spPr>
        <p:txBody>
          <a:bodyPr vert="horz" lIns="91440" tIns="45720" rIns="91440" bIns="45720" rtlCol="0" anchor="b">
            <a:normAutofit/>
          </a:bodyPr>
          <a:lstStyle>
            <a:lvl1pPr marL="0" indent="0">
              <a:buNone/>
              <a:defRPr sz="4000" b="1" i="0">
                <a:solidFill>
                  <a:schemeClr val="bg1"/>
                </a:solidFill>
                <a:latin typeface="微軟正黑體" panose="020B0604030504040204" pitchFamily="34" charset="-120"/>
                <a:ea typeface="微軟正黑體" panose="020B0604030504040204" pitchFamily="34" charset="-120"/>
              </a:defRPr>
            </a:lvl1pPr>
          </a:lstStyle>
          <a:p>
            <a:r>
              <a:rPr lang="en-US" altLang="zh-TW" noProof="0"/>
              <a:t>Title goes here</a:t>
            </a:r>
          </a:p>
        </p:txBody>
      </p:sp>
    </p:spTree>
    <p:extLst>
      <p:ext uri="{BB962C8B-B14F-4D97-AF65-F5344CB8AC3E}">
        <p14:creationId xmlns:p14="http://schemas.microsoft.com/office/powerpoint/2010/main" val="33646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DE9962-487E-438E-98C3-AD7498B74255}" type="datetime3">
              <a:rPr lang="en-US" altLang="zh-TW" smtClean="0"/>
              <a:t>15 August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90225-7458-4E5F-AFE5-E142CAAEBF37}" type="slidenum">
              <a:rPr lang="en-US" smtClean="0"/>
              <a:t>‹#›</a:t>
            </a:fld>
            <a:endParaRPr lang="en-US"/>
          </a:p>
        </p:txBody>
      </p:sp>
      <p:sp>
        <p:nvSpPr>
          <p:cNvPr id="7" name="MSIPCMContentMarking" descr="{&quot;HashCode&quot;:1017120012,&quot;Placement&quot;:&quot;Header&quot;,&quot;Top&quot;:0.0,&quot;Left&quot;:779.585144,&quot;SlideWidth&quot;:960,&quot;SlideHeight&quot;:540}">
            <a:extLst>
              <a:ext uri="{FF2B5EF4-FFF2-40B4-BE49-F238E27FC236}">
                <a16:creationId xmlns:a16="http://schemas.microsoft.com/office/drawing/2014/main" id="{CB5D914A-1AFA-2FA0-09FC-C3AC99C8A307}"/>
              </a:ext>
            </a:extLst>
          </p:cNvPr>
          <p:cNvSpPr txBox="1"/>
          <p:nvPr userDrawn="1"/>
        </p:nvSpPr>
        <p:spPr>
          <a:xfrm>
            <a:off x="9900731" y="0"/>
            <a:ext cx="2291268"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000000"/>
                </a:solidFill>
                <a:latin typeface="Calibri" panose="020F0502020204030204" pitchFamily="34" charset="0"/>
              </a:rPr>
              <a:t>LITEON Internal Use </a:t>
            </a:r>
            <a:r>
              <a:rPr lang="zh-TW" altLang="en-US" sz="1200">
                <a:solidFill>
                  <a:srgbClr val="000000"/>
                </a:solidFill>
                <a:latin typeface="Calibri" panose="020F0502020204030204" pitchFamily="34" charset="0"/>
              </a:rPr>
              <a:t>內部使用 </a:t>
            </a:r>
          </a:p>
        </p:txBody>
      </p:sp>
    </p:spTree>
    <p:extLst>
      <p:ext uri="{BB962C8B-B14F-4D97-AF65-F5344CB8AC3E}">
        <p14:creationId xmlns:p14="http://schemas.microsoft.com/office/powerpoint/2010/main" val="196679189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70" r:id="rId3"/>
    <p:sldLayoutId id="2147483671" r:id="rId4"/>
    <p:sldLayoutId id="2147483672" r:id="rId5"/>
    <p:sldLayoutId id="2147483649" r:id="rId6"/>
    <p:sldLayoutId id="2147483650" r:id="rId7"/>
    <p:sldLayoutId id="2147483665"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63" r:id="rId18"/>
    <p:sldLayoutId id="2147483682" r:id="rId1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20.png"/><Relationship Id="rId7" Type="http://schemas.openxmlformats.org/officeDocument/2006/relationships/image" Target="../media/image324.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323.png"/><Relationship Id="rId11" Type="http://schemas.openxmlformats.org/officeDocument/2006/relationships/image" Target="../media/image328.png"/><Relationship Id="rId5" Type="http://schemas.openxmlformats.org/officeDocument/2006/relationships/image" Target="../media/image322.png"/><Relationship Id="rId10" Type="http://schemas.openxmlformats.org/officeDocument/2006/relationships/image" Target="../media/image327.png"/><Relationship Id="rId4" Type="http://schemas.openxmlformats.org/officeDocument/2006/relationships/image" Target="../media/image321.png"/><Relationship Id="rId9" Type="http://schemas.openxmlformats.org/officeDocument/2006/relationships/image" Target="../media/image326.png"/></Relationships>
</file>

<file path=ppt/slides/_rels/slide10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16.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8" Type="http://schemas.openxmlformats.org/officeDocument/2006/relationships/image" Target="../media/image340.jpeg"/><Relationship Id="rId3" Type="http://schemas.openxmlformats.org/officeDocument/2006/relationships/image" Target="../media/image335.jpeg"/><Relationship Id="rId7" Type="http://schemas.openxmlformats.org/officeDocument/2006/relationships/image" Target="../media/image339.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38.jpeg"/><Relationship Id="rId5" Type="http://schemas.openxmlformats.org/officeDocument/2006/relationships/image" Target="../media/image337.jpeg"/><Relationship Id="rId10" Type="http://schemas.openxmlformats.org/officeDocument/2006/relationships/image" Target="../media/image342.jpeg"/><Relationship Id="rId4" Type="http://schemas.openxmlformats.org/officeDocument/2006/relationships/image" Target="../media/image336.jpeg"/><Relationship Id="rId9" Type="http://schemas.openxmlformats.org/officeDocument/2006/relationships/image" Target="../media/image341.jpeg"/></Relationships>
</file>

<file path=ppt/slides/_rels/slide112.xml.rels><?xml version="1.0" encoding="UTF-8" standalone="yes"?>
<Relationships xmlns="http://schemas.openxmlformats.org/package/2006/relationships"><Relationship Id="rId3" Type="http://schemas.openxmlformats.org/officeDocument/2006/relationships/image" Target="../media/image344.jpeg"/><Relationship Id="rId2" Type="http://schemas.openxmlformats.org/officeDocument/2006/relationships/image" Target="../media/image343.jpeg"/><Relationship Id="rId1" Type="http://schemas.openxmlformats.org/officeDocument/2006/relationships/slideLayout" Target="../slideLayouts/slideLayout7.xml"/><Relationship Id="rId4" Type="http://schemas.openxmlformats.org/officeDocument/2006/relationships/image" Target="../media/image345.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19.xml"/><Relationship Id="rId4" Type="http://schemas.openxmlformats.org/officeDocument/2006/relationships/image" Target="../media/image349.png"/></Relationships>
</file>

<file path=ppt/slides/_rels/slide11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54.png"/><Relationship Id="rId4" Type="http://schemas.openxmlformats.org/officeDocument/2006/relationships/image" Target="../media/image3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16.xml"/><Relationship Id="rId4" Type="http://schemas.openxmlformats.org/officeDocument/2006/relationships/image" Target="../media/image357.png"/></Relationships>
</file>

<file path=ppt/slides/_rels/slide12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16.xml"/><Relationship Id="rId4" Type="http://schemas.openxmlformats.org/officeDocument/2006/relationships/image" Target="../media/image360.png"/></Relationships>
</file>

<file path=ppt/slides/_rels/slide122.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61.jpeg"/><Relationship Id="rId1" Type="http://schemas.openxmlformats.org/officeDocument/2006/relationships/slideLayout" Target="../slideLayouts/slideLayout16.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23.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1.jpeg"/><Relationship Id="rId2" Type="http://schemas.openxmlformats.org/officeDocument/2006/relationships/image" Target="../media/image366.jpeg"/><Relationship Id="rId1" Type="http://schemas.openxmlformats.org/officeDocument/2006/relationships/slideLayout" Target="../slideLayouts/slideLayout16.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jpeg"/></Relationships>
</file>

<file path=ppt/slides/_rels/slide124.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372.jpeg"/><Relationship Id="rId1" Type="http://schemas.openxmlformats.org/officeDocument/2006/relationships/slideLayout" Target="../slideLayouts/slideLayout16.xml"/><Relationship Id="rId5" Type="http://schemas.openxmlformats.org/officeDocument/2006/relationships/image" Target="../media/image375.png"/><Relationship Id="rId4" Type="http://schemas.openxmlformats.org/officeDocument/2006/relationships/image" Target="../media/image37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sv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jpe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hikvision.com/cn/products/SmartTransportation/" TargetMode="External"/><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hyperlink" Target="https://www.vivotek.com/zh-Hant/solutions/traffic#traffic_management"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16.xml"/><Relationship Id="rId6" Type="http://schemas.openxmlformats.org/officeDocument/2006/relationships/image" Target="../media/image111.jpeg"/><Relationship Id="rId11" Type="http://schemas.openxmlformats.org/officeDocument/2006/relationships/image" Target="../media/image116.png"/><Relationship Id="rId5" Type="http://schemas.openxmlformats.org/officeDocument/2006/relationships/image" Target="../media/image110.jpeg"/><Relationship Id="rId10" Type="http://schemas.openxmlformats.org/officeDocument/2006/relationships/image" Target="../media/image115.png"/><Relationship Id="rId4" Type="http://schemas.openxmlformats.org/officeDocument/2006/relationships/image" Target="../media/image109.jpeg"/><Relationship Id="rId9"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hyperlink" Target="https://www.axis.com/solutions/traffi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diagramLayout" Target="../diagrams/layout1.xml"/><Relationship Id="rId7" Type="http://schemas.openxmlformats.org/officeDocument/2006/relationships/image" Target="../media/image119.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11" Type="http://schemas.openxmlformats.org/officeDocument/2006/relationships/image" Target="../media/image123.jpeg"/><Relationship Id="rId5" Type="http://schemas.openxmlformats.org/officeDocument/2006/relationships/diagramColors" Target="../diagrams/colors1.xml"/><Relationship Id="rId10" Type="http://schemas.openxmlformats.org/officeDocument/2006/relationships/image" Target="../media/image122.jpeg"/><Relationship Id="rId4" Type="http://schemas.openxmlformats.org/officeDocument/2006/relationships/diagramQuickStyle" Target="../diagrams/quickStyle1.xml"/><Relationship Id="rId9" Type="http://schemas.openxmlformats.org/officeDocument/2006/relationships/image" Target="../media/image12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www.aimobile.com.tw/news/%E8%8B%B1%E7%A0%94%E5%80%9F%E5%8A%9BNVIDIA-%E6%89%93%E9%80%A0%E5%85%A8%E6%96%B0%E6%99%BA%E6%85%A7%E4%BA%A4%E9%80%9A" TargetMode="External"/><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16.xml"/><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32.jpeg"/><Relationship Id="rId7" Type="http://schemas.openxmlformats.org/officeDocument/2006/relationships/image" Target="../media/image136.jpeg"/><Relationship Id="rId2" Type="http://schemas.openxmlformats.org/officeDocument/2006/relationships/image" Target="../media/image131.jpeg"/><Relationship Id="rId1" Type="http://schemas.openxmlformats.org/officeDocument/2006/relationships/slideLayout" Target="../slideLayouts/slideLayout16.xml"/><Relationship Id="rId6" Type="http://schemas.openxmlformats.org/officeDocument/2006/relationships/image" Target="../media/image135.jpeg"/><Relationship Id="rId5" Type="http://schemas.openxmlformats.org/officeDocument/2006/relationships/image" Target="../media/image134.jpeg"/><Relationship Id="rId10" Type="http://schemas.openxmlformats.org/officeDocument/2006/relationships/image" Target="../media/image139.png"/><Relationship Id="rId4" Type="http://schemas.openxmlformats.org/officeDocument/2006/relationships/image" Target="../media/image133.jpeg"/><Relationship Id="rId9" Type="http://schemas.openxmlformats.org/officeDocument/2006/relationships/image" Target="../media/image138.png"/></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6.xml"/><Relationship Id="rId4" Type="http://schemas.openxmlformats.org/officeDocument/2006/relationships/hyperlink" Target="https://miovision.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miovision.com/trafficlink/hardware/" TargetMode="External"/><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6.xml"/><Relationship Id="rId6" Type="http://schemas.openxmlformats.org/officeDocument/2006/relationships/image" Target="../media/image146.png"/><Relationship Id="rId11" Type="http://schemas.openxmlformats.org/officeDocument/2006/relationships/hyperlink" Target="https://miovision.com/scout-plus/traffic-studies/" TargetMode="External"/><Relationship Id="rId5" Type="http://schemas.openxmlformats.org/officeDocument/2006/relationships/image" Target="../media/image145.png"/><Relationship Id="rId10" Type="http://schemas.openxmlformats.org/officeDocument/2006/relationships/hyperlink" Target="https://miovision.com/opticom/" TargetMode="External"/><Relationship Id="rId4" Type="http://schemas.openxmlformats.org/officeDocument/2006/relationships/image" Target="../media/image144.png"/><Relationship Id="rId9" Type="http://schemas.openxmlformats.org/officeDocument/2006/relationships/hyperlink" Target="https://miovision.com/miovisionon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6.xml"/><Relationship Id="rId4" Type="http://schemas.openxmlformats.org/officeDocument/2006/relationships/image" Target="../media/image152.png"/></Relationships>
</file>

<file path=ppt/slides/_rels/slide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6.xml"/><Relationship Id="rId5" Type="http://schemas.openxmlformats.org/officeDocument/2006/relationships/image" Target="../media/image157.png"/><Relationship Id="rId4" Type="http://schemas.openxmlformats.org/officeDocument/2006/relationships/image" Target="../media/image156.png"/></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6.xml"/><Relationship Id="rId4" Type="http://schemas.openxmlformats.org/officeDocument/2006/relationships/hyperlink" Target="https://www.iteris.com/oursolution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jpeg"/></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6.xml"/><Relationship Id="rId5" Type="http://schemas.openxmlformats.org/officeDocument/2006/relationships/image" Target="../media/image167.png"/><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hyperlink" Target="https://www.trb.org/Main/Blurbs/167909.aspx" TargetMode="External"/><Relationship Id="rId2" Type="http://schemas.openxmlformats.org/officeDocument/2006/relationships/hyperlink" Target="https://toolkits.ite.org/uiig/uiig-information.aspx" TargetMode="External"/><Relationship Id="rId1" Type="http://schemas.openxmlformats.org/officeDocument/2006/relationships/slideLayout" Target="../slideLayouts/slideLayout16.xml"/><Relationship Id="rId6" Type="http://schemas.openxmlformats.org/officeDocument/2006/relationships/hyperlink" Target="https://www.google.com/url?sa=t&amp;rct=j&amp;q=&amp;esrc=s&amp;source=web&amp;cd=&amp;ved=2ahUKEwi8wLP--o6FAxVemq8BHRd0AkUQFnoECBIQAQ&amp;url=https%3A%2F%2Fwww.iot.gov.tw%2Fdl-18248-37bcd484245c40a0830ca311dae40afc.html&amp;usg=AOvVaw1tixDbegvSxU5CkvCxZFhG&amp;opi=89978449" TargetMode="External"/><Relationship Id="rId5" Type="http://schemas.openxmlformats.org/officeDocument/2006/relationships/hyperlink" Target="https://highways.dot.gov/safety/other/older-road-user/handbook-designing-roadways-aging-population" TargetMode="External"/><Relationship Id="rId4" Type="http://schemas.openxmlformats.org/officeDocument/2006/relationships/hyperlink" Target="https://www.ncbi.nlm.nih.gov/pmc/articles/PMC909962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16.xml"/><Relationship Id="rId6" Type="http://schemas.openxmlformats.org/officeDocument/2006/relationships/image" Target="../media/image176.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5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6.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3" Type="http://schemas.openxmlformats.org/officeDocument/2006/relationships/image" Target="../media/image187.jpeg"/><Relationship Id="rId7" Type="http://schemas.openxmlformats.org/officeDocument/2006/relationships/hyperlink" Target="https://toolkits.ite.org/uiig/treatments/11%20Intersection%20Warning%20Signs.pdf" TargetMode="External"/><Relationship Id="rId12" Type="http://schemas.openxmlformats.org/officeDocument/2006/relationships/image" Target="../media/image194.png"/><Relationship Id="rId2" Type="http://schemas.openxmlformats.org/officeDocument/2006/relationships/image" Target="../media/image186.jpeg"/><Relationship Id="rId16" Type="http://schemas.openxmlformats.org/officeDocument/2006/relationships/image" Target="../media/image198.jpeg"/><Relationship Id="rId1" Type="http://schemas.openxmlformats.org/officeDocument/2006/relationships/slideLayout" Target="../slideLayouts/slideLayout16.xml"/><Relationship Id="rId6" Type="http://schemas.openxmlformats.org/officeDocument/2006/relationships/image" Target="../media/image190.png"/><Relationship Id="rId11" Type="http://schemas.openxmlformats.org/officeDocument/2006/relationships/image" Target="../media/image193.jpeg"/><Relationship Id="rId5" Type="http://schemas.openxmlformats.org/officeDocument/2006/relationships/image" Target="../media/image189.png"/><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8.jpeg"/><Relationship Id="rId9" Type="http://schemas.openxmlformats.org/officeDocument/2006/relationships/hyperlink" Target="https://toolkits.ite.org/uiig/treatments/12%20Advance%20Traffic%20Control%20Signs.pdf" TargetMode="External"/><Relationship Id="rId14" Type="http://schemas.openxmlformats.org/officeDocument/2006/relationships/image" Target="../media/image196.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204.jpeg"/><Relationship Id="rId3" Type="http://schemas.openxmlformats.org/officeDocument/2006/relationships/image" Target="../media/image200.jpeg"/><Relationship Id="rId7" Type="http://schemas.openxmlformats.org/officeDocument/2006/relationships/image" Target="../media/image203.jpeg"/><Relationship Id="rId12" Type="http://schemas.openxmlformats.org/officeDocument/2006/relationships/image" Target="../media/image208.jpeg"/><Relationship Id="rId2" Type="http://schemas.openxmlformats.org/officeDocument/2006/relationships/image" Target="../media/image199.png"/><Relationship Id="rId1" Type="http://schemas.openxmlformats.org/officeDocument/2006/relationships/slideLayout" Target="../slideLayouts/slideLayout16.xml"/><Relationship Id="rId6" Type="http://schemas.openxmlformats.org/officeDocument/2006/relationships/hyperlink" Target="https://toolkits.ite.org/uiig/treatments/13%20Intersection%20Conflict%20Warning%20System.pdf" TargetMode="External"/><Relationship Id="rId11" Type="http://schemas.openxmlformats.org/officeDocument/2006/relationships/image" Target="../media/image207.jpeg"/><Relationship Id="rId5" Type="http://schemas.openxmlformats.org/officeDocument/2006/relationships/image" Target="../media/image202.png"/><Relationship Id="rId10" Type="http://schemas.openxmlformats.org/officeDocument/2006/relationships/image" Target="../media/image206.jpeg"/><Relationship Id="rId4" Type="http://schemas.openxmlformats.org/officeDocument/2006/relationships/image" Target="../media/image201.png"/><Relationship Id="rId9" Type="http://schemas.openxmlformats.org/officeDocument/2006/relationships/image" Target="../media/image205.png"/></Relationships>
</file>

<file path=ppt/slides/_rels/slide61.xml.rels><?xml version="1.0" encoding="UTF-8" standalone="yes"?>
<Relationships xmlns="http://schemas.openxmlformats.org/package/2006/relationships"><Relationship Id="rId8" Type="http://schemas.openxmlformats.org/officeDocument/2006/relationships/hyperlink" Target="https://toolkits.ite.org/uiig/treatments/34%20Pedestrian%20or%20Bicycle%20Sign.pdf" TargetMode="External"/><Relationship Id="rId3" Type="http://schemas.openxmlformats.org/officeDocument/2006/relationships/image" Target="../media/image210.jpeg"/><Relationship Id="rId7" Type="http://schemas.openxmlformats.org/officeDocument/2006/relationships/image" Target="../media/image212.png"/><Relationship Id="rId2" Type="http://schemas.openxmlformats.org/officeDocument/2006/relationships/image" Target="../media/image209.jpeg"/><Relationship Id="rId1" Type="http://schemas.openxmlformats.org/officeDocument/2006/relationships/slideLayout" Target="../slideLayouts/slideLayout16.xml"/><Relationship Id="rId6" Type="http://schemas.openxmlformats.org/officeDocument/2006/relationships/hyperlink" Target="https://toolkits.ite.org/uiig/treatments/32%20Rectangular%20Rapid%20Flashing%20Beacon.pdf" TargetMode="External"/><Relationship Id="rId5" Type="http://schemas.openxmlformats.org/officeDocument/2006/relationships/image" Target="../media/image211.png"/><Relationship Id="rId4" Type="http://schemas.openxmlformats.org/officeDocument/2006/relationships/hyperlink" Target="https://toolkits.ite.org/uiig/treatments/31%20Pedestrian%20Hybrid%20Beacon.pdf" TargetMode="External"/><Relationship Id="rId9" Type="http://schemas.openxmlformats.org/officeDocument/2006/relationships/image" Target="../media/image213.jpeg"/></Relationships>
</file>

<file path=ppt/slides/_rels/slide6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217.jpeg"/><Relationship Id="rId7" Type="http://schemas.openxmlformats.org/officeDocument/2006/relationships/image" Target="../media/image221.jpeg"/><Relationship Id="rId2" Type="http://schemas.openxmlformats.org/officeDocument/2006/relationships/image" Target="../media/image216.jpeg"/><Relationship Id="rId1" Type="http://schemas.openxmlformats.org/officeDocument/2006/relationships/slideLayout" Target="../slideLayouts/slideLayout1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jpeg"/></Relationships>
</file>

<file path=ppt/slides/_rels/slide64.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16.xml"/><Relationship Id="rId4" Type="http://schemas.openxmlformats.org/officeDocument/2006/relationships/image" Target="../media/image22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6.jpeg"/><Relationship Id="rId7" Type="http://schemas.openxmlformats.org/officeDocument/2006/relationships/image" Target="../media/image230.jpeg"/><Relationship Id="rId12" Type="http://schemas.openxmlformats.org/officeDocument/2006/relationships/image" Target="../media/image235.png"/><Relationship Id="rId2" Type="http://schemas.openxmlformats.org/officeDocument/2006/relationships/image" Target="../media/image225.jpeg"/><Relationship Id="rId1" Type="http://schemas.openxmlformats.org/officeDocument/2006/relationships/slideLayout" Target="../slideLayouts/slideLayout16.xml"/><Relationship Id="rId6" Type="http://schemas.openxmlformats.org/officeDocument/2006/relationships/image" Target="../media/image229.jpeg"/><Relationship Id="rId11" Type="http://schemas.openxmlformats.org/officeDocument/2006/relationships/image" Target="../media/image234.jpeg"/><Relationship Id="rId5" Type="http://schemas.openxmlformats.org/officeDocument/2006/relationships/image" Target="../media/image228.jpeg"/><Relationship Id="rId10" Type="http://schemas.openxmlformats.org/officeDocument/2006/relationships/image" Target="../media/image233.png"/><Relationship Id="rId4" Type="http://schemas.openxmlformats.org/officeDocument/2006/relationships/image" Target="../media/image227.jpeg"/><Relationship Id="rId9"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43.jpe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16.xml"/><Relationship Id="rId6" Type="http://schemas.openxmlformats.org/officeDocument/2006/relationships/image" Target="../media/image241.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9.jpeg"/><Relationship Id="rId9" Type="http://schemas.openxmlformats.org/officeDocument/2006/relationships/image" Target="../media/image244.jpeg"/></Relationships>
</file>

<file path=ppt/slides/_rels/slide68.xml.rels><?xml version="1.0" encoding="UTF-8" standalone="yes"?>
<Relationships xmlns="http://schemas.openxmlformats.org/package/2006/relationships"><Relationship Id="rId8" Type="http://schemas.openxmlformats.org/officeDocument/2006/relationships/image" Target="../media/image244.jpeg"/><Relationship Id="rId3" Type="http://schemas.openxmlformats.org/officeDocument/2006/relationships/image" Target="../media/image247.png"/><Relationship Id="rId7" Type="http://schemas.openxmlformats.org/officeDocument/2006/relationships/image" Target="../media/image243.jpeg"/><Relationship Id="rId2" Type="http://schemas.openxmlformats.org/officeDocument/2006/relationships/image" Target="../media/image246.png"/><Relationship Id="rId1" Type="http://schemas.openxmlformats.org/officeDocument/2006/relationships/slideLayout" Target="../slideLayouts/slideLayout16.xml"/><Relationship Id="rId6" Type="http://schemas.openxmlformats.org/officeDocument/2006/relationships/image" Target="../media/image250.jpeg"/><Relationship Id="rId5" Type="http://schemas.openxmlformats.org/officeDocument/2006/relationships/image" Target="../media/image249.png"/><Relationship Id="rId4" Type="http://schemas.openxmlformats.org/officeDocument/2006/relationships/image" Target="../media/image248.png"/></Relationships>
</file>

<file path=ppt/slides/_rels/slide6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51.jpeg"/><Relationship Id="rId7" Type="http://schemas.openxmlformats.org/officeDocument/2006/relationships/image" Target="../media/image244.jpeg"/><Relationship Id="rId12" Type="http://schemas.openxmlformats.org/officeDocument/2006/relationships/image" Target="../media/image258.jpeg"/><Relationship Id="rId2" Type="http://schemas.openxmlformats.org/officeDocument/2006/relationships/image" Target="../media/image243.jpeg"/><Relationship Id="rId1" Type="http://schemas.openxmlformats.org/officeDocument/2006/relationships/slideLayout" Target="../slideLayouts/slideLayout16.xml"/><Relationship Id="rId6" Type="http://schemas.openxmlformats.org/officeDocument/2006/relationships/image" Target="../media/image229.jpeg"/><Relationship Id="rId11" Type="http://schemas.openxmlformats.org/officeDocument/2006/relationships/image" Target="../media/image257.png"/><Relationship Id="rId5" Type="http://schemas.openxmlformats.org/officeDocument/2006/relationships/image" Target="../media/image253.png"/><Relationship Id="rId10" Type="http://schemas.openxmlformats.org/officeDocument/2006/relationships/image" Target="../media/image256.png"/><Relationship Id="rId4" Type="http://schemas.openxmlformats.org/officeDocument/2006/relationships/image" Target="../media/image252.png"/><Relationship Id="rId9" Type="http://schemas.openxmlformats.org/officeDocument/2006/relationships/image" Target="../media/image255.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43.jpeg"/><Relationship Id="rId7" Type="http://schemas.openxmlformats.org/officeDocument/2006/relationships/image" Target="../media/image261.png"/><Relationship Id="rId2" Type="http://schemas.openxmlformats.org/officeDocument/2006/relationships/image" Target="../media/image259.png"/><Relationship Id="rId1" Type="http://schemas.openxmlformats.org/officeDocument/2006/relationships/slideLayout" Target="../slideLayouts/slideLayout16.xml"/><Relationship Id="rId6" Type="http://schemas.openxmlformats.org/officeDocument/2006/relationships/image" Target="../media/image260.png"/><Relationship Id="rId11" Type="http://schemas.openxmlformats.org/officeDocument/2006/relationships/image" Target="../media/image258.jpeg"/><Relationship Id="rId5" Type="http://schemas.openxmlformats.org/officeDocument/2006/relationships/image" Target="../media/image229.jpeg"/><Relationship Id="rId10" Type="http://schemas.openxmlformats.org/officeDocument/2006/relationships/image" Target="../media/image257.png"/><Relationship Id="rId4" Type="http://schemas.openxmlformats.org/officeDocument/2006/relationships/image" Target="../media/image251.jpeg"/><Relationship Id="rId9" Type="http://schemas.openxmlformats.org/officeDocument/2006/relationships/image" Target="../media/image2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6.xml"/><Relationship Id="rId5" Type="http://schemas.openxmlformats.org/officeDocument/2006/relationships/image" Target="../media/image266.png"/><Relationship Id="rId4" Type="http://schemas.openxmlformats.org/officeDocument/2006/relationships/image" Target="../media/image2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229.jpeg"/><Relationship Id="rId7" Type="http://schemas.openxmlformats.org/officeDocument/2006/relationships/image" Target="../media/image271.jpeg"/><Relationship Id="rId2" Type="http://schemas.openxmlformats.org/officeDocument/2006/relationships/image" Target="../media/image267.png"/><Relationship Id="rId1" Type="http://schemas.openxmlformats.org/officeDocument/2006/relationships/slideLayout" Target="../slideLayouts/slideLayout16.xml"/><Relationship Id="rId6" Type="http://schemas.openxmlformats.org/officeDocument/2006/relationships/image" Target="../media/image270.jpeg"/><Relationship Id="rId5" Type="http://schemas.openxmlformats.org/officeDocument/2006/relationships/image" Target="../media/image269.png"/><Relationship Id="rId4" Type="http://schemas.openxmlformats.org/officeDocument/2006/relationships/image" Target="../media/image26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274.jpeg"/><Relationship Id="rId7" Type="http://schemas.openxmlformats.org/officeDocument/2006/relationships/image" Target="../media/image278.jpe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77.png"/><Relationship Id="rId5" Type="http://schemas.openxmlformats.org/officeDocument/2006/relationships/image" Target="../media/image276.jpeg"/><Relationship Id="rId4" Type="http://schemas.openxmlformats.org/officeDocument/2006/relationships/image" Target="../media/image27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hyperlink" Target="https://www.agni.com.tw/zh_TW/products-category2/category/1646098521001/pageID/2/" TargetMode="External"/><Relationship Id="rId7" Type="http://schemas.openxmlformats.org/officeDocument/2006/relationships/image" Target="../media/image282.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8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image" Target="../media/image286.png"/><Relationship Id="rId1" Type="http://schemas.openxmlformats.org/officeDocument/2006/relationships/slideLayout" Target="../slideLayouts/slideLayout16.xml"/><Relationship Id="rId6" Type="http://schemas.openxmlformats.org/officeDocument/2006/relationships/image" Target="../media/image290.jpeg"/><Relationship Id="rId5" Type="http://schemas.openxmlformats.org/officeDocument/2006/relationships/image" Target="../media/image289.png"/><Relationship Id="rId4" Type="http://schemas.openxmlformats.org/officeDocument/2006/relationships/image" Target="../media/image2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hyperlink" Target="https://iterisinc.gcs-web.com/" TargetMode="Externa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298.jpe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16.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304.jpeg"/><Relationship Id="rId7" Type="http://schemas.openxmlformats.org/officeDocument/2006/relationships/image" Target="../media/image308.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307.png"/><Relationship Id="rId5" Type="http://schemas.openxmlformats.org/officeDocument/2006/relationships/image" Target="../media/image306.jpeg"/><Relationship Id="rId4" Type="http://schemas.openxmlformats.org/officeDocument/2006/relationships/image" Target="../media/image305.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67.png"/><Relationship Id="rId7" Type="http://schemas.openxmlformats.org/officeDocument/2006/relationships/image" Target="../media/image270.jpe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269.png"/><Relationship Id="rId5" Type="http://schemas.openxmlformats.org/officeDocument/2006/relationships/image" Target="../media/image268.jpeg"/><Relationship Id="rId4" Type="http://schemas.openxmlformats.org/officeDocument/2006/relationships/image" Target="../media/image229.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6.xml"/><Relationship Id="rId4" Type="http://schemas.openxmlformats.org/officeDocument/2006/relationships/image" Target="../media/image311.png"/></Relationships>
</file>

<file path=ppt/slides/_rels/slide9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image" Target="../media/image314.gif"/><Relationship Id="rId1" Type="http://schemas.openxmlformats.org/officeDocument/2006/relationships/slideLayout" Target="../slideLayouts/slideLayout16.xml"/><Relationship Id="rId5" Type="http://schemas.openxmlformats.org/officeDocument/2006/relationships/image" Target="../media/image317.png"/><Relationship Id="rId4" Type="http://schemas.openxmlformats.org/officeDocument/2006/relationships/image" Target="../media/image3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5958A82B-3656-B834-8DBE-F396CE1DCA50}"/>
              </a:ext>
            </a:extLst>
          </p:cNvPr>
          <p:cNvSpPr>
            <a:spLocks noGrp="1"/>
          </p:cNvSpPr>
          <p:nvPr>
            <p:ph type="title"/>
          </p:nvPr>
        </p:nvSpPr>
        <p:spPr/>
        <p:txBody>
          <a:bodyPr/>
          <a:lstStyle/>
          <a:p>
            <a:r>
              <a:rPr lang="en-US" altLang="zh-TW" b="1" i="1"/>
              <a:t>Enabling Roadway Robotics </a:t>
            </a:r>
            <a:endParaRPr lang="zh-TW" altLang="en-US"/>
          </a:p>
        </p:txBody>
      </p:sp>
      <p:sp>
        <p:nvSpPr>
          <p:cNvPr id="3" name="內容版面配置區 2">
            <a:extLst>
              <a:ext uri="{FF2B5EF4-FFF2-40B4-BE49-F238E27FC236}">
                <a16:creationId xmlns:a16="http://schemas.microsoft.com/office/drawing/2014/main" id="{CEBF31B3-4610-6328-8B09-3EF03D0FBE7C}"/>
              </a:ext>
            </a:extLst>
          </p:cNvPr>
          <p:cNvSpPr>
            <a:spLocks noGrp="1"/>
          </p:cNvSpPr>
          <p:nvPr>
            <p:ph idx="1"/>
          </p:nvPr>
        </p:nvSpPr>
        <p:spPr>
          <a:xfrm>
            <a:off x="899999" y="1935668"/>
            <a:ext cx="9396525" cy="1744920"/>
          </a:xfrm>
        </p:spPr>
        <p:txBody>
          <a:bodyPr>
            <a:normAutofit/>
          </a:bodyPr>
          <a:lstStyle/>
          <a:p>
            <a:r>
              <a:rPr lang="en-US" altLang="zh-TW" sz="3200"/>
              <a:t>Smart Traffic Camera Market Survey</a:t>
            </a:r>
            <a:r>
              <a:rPr lang="en-US" altLang="zh-TW" sz="3600"/>
              <a:t> </a:t>
            </a:r>
            <a:endParaRPr lang="zh-TW" altLang="en-US" sz="3600"/>
          </a:p>
        </p:txBody>
      </p:sp>
      <p:sp>
        <p:nvSpPr>
          <p:cNvPr id="4" name="投影片編號版面配置區 3">
            <a:extLst>
              <a:ext uri="{FF2B5EF4-FFF2-40B4-BE49-F238E27FC236}">
                <a16:creationId xmlns:a16="http://schemas.microsoft.com/office/drawing/2014/main" id="{B4FF3EEA-2545-0AA7-C965-57590EA4A9DF}"/>
              </a:ext>
            </a:extLst>
          </p:cNvPr>
          <p:cNvSpPr>
            <a:spLocks noGrp="1"/>
          </p:cNvSpPr>
          <p:nvPr>
            <p:ph type="sldNum" sz="quarter" idx="4294967295"/>
          </p:nvPr>
        </p:nvSpPr>
        <p:spPr>
          <a:xfrm>
            <a:off x="11799888" y="6492875"/>
            <a:ext cx="392112" cy="365125"/>
          </a:xfrm>
        </p:spPr>
        <p:txBody>
          <a:bodyPr/>
          <a:lstStyle/>
          <a:p>
            <a:pPr algn="ctr"/>
            <a:fld id="{6E290225-7458-4E5F-AFE5-E142CAAEBF37}" type="slidenum">
              <a:rPr lang="en-US" smtClean="0"/>
              <a:pPr algn="ctr"/>
              <a:t>1</a:t>
            </a:fld>
            <a:endParaRPr lang="en-US"/>
          </a:p>
        </p:txBody>
      </p:sp>
    </p:spTree>
    <p:extLst>
      <p:ext uri="{BB962C8B-B14F-4D97-AF65-F5344CB8AC3E}">
        <p14:creationId xmlns:p14="http://schemas.microsoft.com/office/powerpoint/2010/main" val="276396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1C268D-FFDE-F971-6D07-E63B47813C79}"/>
              </a:ext>
            </a:extLst>
          </p:cNvPr>
          <p:cNvSpPr>
            <a:spLocks noGrp="1"/>
          </p:cNvSpPr>
          <p:nvPr>
            <p:ph type="title"/>
          </p:nvPr>
        </p:nvSpPr>
        <p:spPr/>
        <p:txBody>
          <a:bodyPr/>
          <a:lstStyle/>
          <a:p>
            <a:r>
              <a:rPr lang="en-US" altLang="zh-TW"/>
              <a:t>ITS</a:t>
            </a:r>
            <a:r>
              <a:rPr lang="zh-TW" altLang="en-US"/>
              <a:t> </a:t>
            </a:r>
            <a:r>
              <a:rPr lang="en-US" altLang="zh-TW"/>
              <a:t>Market Potential – Literature Review</a:t>
            </a:r>
            <a:endParaRPr lang="zh-TW" altLang="en-US"/>
          </a:p>
        </p:txBody>
      </p:sp>
      <p:sp>
        <p:nvSpPr>
          <p:cNvPr id="3" name="投影片編號版面配置區 2">
            <a:extLst>
              <a:ext uri="{FF2B5EF4-FFF2-40B4-BE49-F238E27FC236}">
                <a16:creationId xmlns:a16="http://schemas.microsoft.com/office/drawing/2014/main" id="{5F10DAB2-6A02-DE5C-9360-97468739640F}"/>
              </a:ext>
            </a:extLst>
          </p:cNvPr>
          <p:cNvSpPr>
            <a:spLocks noGrp="1"/>
          </p:cNvSpPr>
          <p:nvPr>
            <p:ph type="sldNum" sz="quarter" idx="12"/>
          </p:nvPr>
        </p:nvSpPr>
        <p:spPr/>
        <p:txBody>
          <a:bodyPr/>
          <a:lstStyle/>
          <a:p>
            <a:pPr algn="ctr"/>
            <a:fld id="{6E290225-7458-4E5F-AFE5-E142CAAEBF37}" type="slidenum">
              <a:rPr lang="en-US" smtClean="0"/>
              <a:pPr algn="ctr"/>
              <a:t>10</a:t>
            </a:fld>
            <a:endParaRPr lang="en-US"/>
          </a:p>
        </p:txBody>
      </p:sp>
      <p:sp>
        <p:nvSpPr>
          <p:cNvPr id="5" name="矩形 4">
            <a:extLst>
              <a:ext uri="{FF2B5EF4-FFF2-40B4-BE49-F238E27FC236}">
                <a16:creationId xmlns:a16="http://schemas.microsoft.com/office/drawing/2014/main" id="{9652F841-8D82-C050-693E-F763B0A8C43B}"/>
              </a:ext>
            </a:extLst>
          </p:cNvPr>
          <p:cNvSpPr/>
          <p:nvPr/>
        </p:nvSpPr>
        <p:spPr>
          <a:xfrm>
            <a:off x="1474808"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Future Market Insight: 2022-2032</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6" name="矩形 5">
            <a:extLst>
              <a:ext uri="{FF2B5EF4-FFF2-40B4-BE49-F238E27FC236}">
                <a16:creationId xmlns:a16="http://schemas.microsoft.com/office/drawing/2014/main" id="{51D2B9CC-B470-1EC0-551B-3A180CE17B8C}"/>
              </a:ext>
            </a:extLst>
          </p:cNvPr>
          <p:cNvSpPr/>
          <p:nvPr/>
        </p:nvSpPr>
        <p:spPr>
          <a:xfrm>
            <a:off x="4967285"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err="1">
                <a:ln>
                  <a:noFill/>
                </a:ln>
                <a:solidFill>
                  <a:prstClr val="black"/>
                </a:solidFill>
                <a:effectLst/>
                <a:uLnTx/>
                <a:uFillTx/>
                <a:latin typeface="Calibri"/>
                <a:ea typeface="微軟正黑體"/>
                <a:cs typeface="+mn-cs"/>
              </a:rPr>
              <a:t>GrandView</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 Research: 2024-2030</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6">
            <a:extLst>
              <a:ext uri="{FF2B5EF4-FFF2-40B4-BE49-F238E27FC236}">
                <a16:creationId xmlns:a16="http://schemas.microsoft.com/office/drawing/2014/main" id="{EAA76B41-A171-43FE-F17C-64B27EB87018}"/>
              </a:ext>
            </a:extLst>
          </p:cNvPr>
          <p:cNvSpPr/>
          <p:nvPr/>
        </p:nvSpPr>
        <p:spPr>
          <a:xfrm>
            <a:off x="8459761" y="1144588"/>
            <a:ext cx="3420000"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err="1">
                <a:ln>
                  <a:noFill/>
                </a:ln>
                <a:solidFill>
                  <a:prstClr val="black"/>
                </a:solidFill>
                <a:effectLst/>
                <a:uLnTx/>
                <a:uFillTx/>
                <a:latin typeface="Calibri"/>
                <a:ea typeface="微軟正黑體"/>
                <a:cs typeface="+mn-cs"/>
              </a:rPr>
              <a:t>MarkestandMarkets</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 2023-2028</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F893D8F3-2B01-41C4-3D9D-A7920AAE2B00}"/>
              </a:ext>
            </a:extLst>
          </p:cNvPr>
          <p:cNvSpPr/>
          <p:nvPr/>
        </p:nvSpPr>
        <p:spPr>
          <a:xfrm>
            <a:off x="1474808"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全球交通</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壅塞</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議題加劇：政府願意投資在</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ITS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解決方案上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車聯網</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自駕車</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等新應用出現</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0" name="文字方塊 9">
            <a:extLst>
              <a:ext uri="{FF2B5EF4-FFF2-40B4-BE49-F238E27FC236}">
                <a16:creationId xmlns:a16="http://schemas.microsoft.com/office/drawing/2014/main" id="{A398B440-DDA8-3154-CD06-8106394EA11F}"/>
              </a:ext>
            </a:extLst>
          </p:cNvPr>
          <p:cNvSpPr txBox="1"/>
          <p:nvPr/>
        </p:nvSpPr>
        <p:spPr>
          <a:xfrm>
            <a:off x="358680" y="1649787"/>
            <a:ext cx="1043651" cy="92333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成長主因</a:t>
            </a:r>
            <a:endParaRPr lang="en-US" altLang="zh-TW"/>
          </a:p>
        </p:txBody>
      </p:sp>
      <p:sp>
        <p:nvSpPr>
          <p:cNvPr id="11" name="矩形 10">
            <a:extLst>
              <a:ext uri="{FF2B5EF4-FFF2-40B4-BE49-F238E27FC236}">
                <a16:creationId xmlns:a16="http://schemas.microsoft.com/office/drawing/2014/main" id="{D3C2D2D4-72EA-C469-07E6-0D3B1EEE15FA}"/>
              </a:ext>
            </a:extLst>
          </p:cNvPr>
          <p:cNvSpPr/>
          <p:nvPr/>
        </p:nvSpPr>
        <p:spPr>
          <a:xfrm>
            <a:off x="4967285"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Tx/>
              <a:buAutoNum type="arabicPeriod"/>
              <a:defRPr/>
            </a:pPr>
            <a:r>
              <a:rPr lang="zh-TW" altLang="en-US" sz="1600">
                <a:solidFill>
                  <a:srgbClr val="FF0000"/>
                </a:solidFill>
              </a:rPr>
              <a:t>運具數量成長</a:t>
            </a:r>
            <a:r>
              <a:rPr lang="zh-TW" altLang="en-US" sz="1600">
                <a:solidFill>
                  <a:prstClr val="black"/>
                </a:solidFill>
              </a:rPr>
              <a:t>使管理需求增加</a:t>
            </a:r>
            <a:endParaRPr lang="en-US" altLang="zh-TW" sz="160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交通解決方案及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智慧車輛</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增加</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智慧城市</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布建增加</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2" name="矩形 11">
            <a:extLst>
              <a:ext uri="{FF2B5EF4-FFF2-40B4-BE49-F238E27FC236}">
                <a16:creationId xmlns:a16="http://schemas.microsoft.com/office/drawing/2014/main" id="{5DCAE552-E489-14C5-2BBB-330C9967DA5D}"/>
              </a:ext>
            </a:extLst>
          </p:cNvPr>
          <p:cNvSpPr/>
          <p:nvPr/>
        </p:nvSpPr>
        <p:spPr>
          <a:xfrm>
            <a:off x="8459761" y="1649787"/>
            <a:ext cx="3420000" cy="92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壅塞</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及管理問題帶動車隊及交通管理需求成長</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減碳</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需求增</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5" name="文字方塊 14">
            <a:extLst>
              <a:ext uri="{FF2B5EF4-FFF2-40B4-BE49-F238E27FC236}">
                <a16:creationId xmlns:a16="http://schemas.microsoft.com/office/drawing/2014/main" id="{54C119DD-E993-3AE5-116D-319C2D14E45A}"/>
              </a:ext>
            </a:extLst>
          </p:cNvPr>
          <p:cNvSpPr txBox="1"/>
          <p:nvPr/>
        </p:nvSpPr>
        <p:spPr>
          <a:xfrm>
            <a:off x="358680" y="2599723"/>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目標年市場規模</a:t>
            </a:r>
            <a:endParaRPr lang="en-US" altLang="zh-TW"/>
          </a:p>
        </p:txBody>
      </p:sp>
      <p:sp>
        <p:nvSpPr>
          <p:cNvPr id="16" name="矩形 15">
            <a:extLst>
              <a:ext uri="{FF2B5EF4-FFF2-40B4-BE49-F238E27FC236}">
                <a16:creationId xmlns:a16="http://schemas.microsoft.com/office/drawing/2014/main" id="{68FB857B-DA92-A892-8019-B250A9CA74C7}"/>
              </a:ext>
            </a:extLst>
          </p:cNvPr>
          <p:cNvSpPr/>
          <p:nvPr/>
        </p:nvSpPr>
        <p:spPr>
          <a:xfrm>
            <a:off x="1474808"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132.92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(2032)</a:t>
            </a:r>
          </a:p>
        </p:txBody>
      </p:sp>
      <p:sp>
        <p:nvSpPr>
          <p:cNvPr id="17" name="矩形 16">
            <a:extLst>
              <a:ext uri="{FF2B5EF4-FFF2-40B4-BE49-F238E27FC236}">
                <a16:creationId xmlns:a16="http://schemas.microsoft.com/office/drawing/2014/main" id="{663E5405-58B1-F33A-E8D6-11EA2A1378BD}"/>
              </a:ext>
            </a:extLst>
          </p:cNvPr>
          <p:cNvSpPr/>
          <p:nvPr/>
        </p:nvSpPr>
        <p:spPr>
          <a:xfrm>
            <a:off x="4967285"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90.39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(2030)</a:t>
            </a:r>
          </a:p>
        </p:txBody>
      </p:sp>
      <p:sp>
        <p:nvSpPr>
          <p:cNvPr id="19" name="矩形 18">
            <a:extLst>
              <a:ext uri="{FF2B5EF4-FFF2-40B4-BE49-F238E27FC236}">
                <a16:creationId xmlns:a16="http://schemas.microsoft.com/office/drawing/2014/main" id="{C075F0E0-126B-C0A6-B337-E9A0ADA021E4}"/>
              </a:ext>
            </a:extLst>
          </p:cNvPr>
          <p:cNvSpPr/>
          <p:nvPr/>
        </p:nvSpPr>
        <p:spPr>
          <a:xfrm>
            <a:off x="8459761" y="259972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67.2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(2028)</a:t>
            </a:r>
          </a:p>
        </p:txBody>
      </p:sp>
      <p:sp>
        <p:nvSpPr>
          <p:cNvPr id="21" name="文字方塊 20">
            <a:extLst>
              <a:ext uri="{FF2B5EF4-FFF2-40B4-BE49-F238E27FC236}">
                <a16:creationId xmlns:a16="http://schemas.microsoft.com/office/drawing/2014/main" id="{ACE0FE66-7982-D35D-FBE7-BBE9B50EC545}"/>
              </a:ext>
            </a:extLst>
          </p:cNvPr>
          <p:cNvSpPr txBox="1"/>
          <p:nvPr/>
        </p:nvSpPr>
        <p:spPr>
          <a:xfrm>
            <a:off x="358680" y="3230809"/>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基年市場規模</a:t>
            </a:r>
            <a:endParaRPr lang="en-US" altLang="zh-TW"/>
          </a:p>
        </p:txBody>
      </p:sp>
      <p:sp>
        <p:nvSpPr>
          <p:cNvPr id="22" name="矩形 21">
            <a:extLst>
              <a:ext uri="{FF2B5EF4-FFF2-40B4-BE49-F238E27FC236}">
                <a16:creationId xmlns:a16="http://schemas.microsoft.com/office/drawing/2014/main" id="{F8637EAB-C700-31F8-E5F2-C648D48F7841}"/>
              </a:ext>
            </a:extLst>
          </p:cNvPr>
          <p:cNvSpPr/>
          <p:nvPr/>
        </p:nvSpPr>
        <p:spPr>
          <a:xfrm>
            <a:off x="1474808"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37.8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(2022)</a:t>
            </a:r>
          </a:p>
        </p:txBody>
      </p:sp>
      <p:sp>
        <p:nvSpPr>
          <p:cNvPr id="23" name="矩形 22">
            <a:extLst>
              <a:ext uri="{FF2B5EF4-FFF2-40B4-BE49-F238E27FC236}">
                <a16:creationId xmlns:a16="http://schemas.microsoft.com/office/drawing/2014/main" id="{BC4DA0B7-F6D7-A389-C3C5-2BC928CD29C6}"/>
              </a:ext>
            </a:extLst>
          </p:cNvPr>
          <p:cNvSpPr/>
          <p:nvPr/>
        </p:nvSpPr>
        <p:spPr>
          <a:xfrm>
            <a:off x="4967285"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51.16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(2023)</a:t>
            </a:r>
          </a:p>
        </p:txBody>
      </p:sp>
      <p:sp>
        <p:nvSpPr>
          <p:cNvPr id="24" name="矩形 23">
            <a:extLst>
              <a:ext uri="{FF2B5EF4-FFF2-40B4-BE49-F238E27FC236}">
                <a16:creationId xmlns:a16="http://schemas.microsoft.com/office/drawing/2014/main" id="{EABACD62-D9A2-7BD1-B29D-9A25C0AC1723}"/>
              </a:ext>
            </a:extLst>
          </p:cNvPr>
          <p:cNvSpPr/>
          <p:nvPr/>
        </p:nvSpPr>
        <p:spPr>
          <a:xfrm>
            <a:off x="8459761" y="3230809"/>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47.8 Billion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(2023)</a:t>
            </a:r>
          </a:p>
        </p:txBody>
      </p:sp>
      <p:sp>
        <p:nvSpPr>
          <p:cNvPr id="25" name="文字方塊 24">
            <a:extLst>
              <a:ext uri="{FF2B5EF4-FFF2-40B4-BE49-F238E27FC236}">
                <a16:creationId xmlns:a16="http://schemas.microsoft.com/office/drawing/2014/main" id="{EB003B30-4BB6-0EEC-A84E-6BADD222C6C4}"/>
              </a:ext>
            </a:extLst>
          </p:cNvPr>
          <p:cNvSpPr txBox="1"/>
          <p:nvPr/>
        </p:nvSpPr>
        <p:spPr>
          <a:xfrm>
            <a:off x="358680" y="3861895"/>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altLang="zh-TW"/>
              <a:t>CAGR</a:t>
            </a:r>
          </a:p>
        </p:txBody>
      </p:sp>
      <p:sp>
        <p:nvSpPr>
          <p:cNvPr id="26" name="矩形 25">
            <a:extLst>
              <a:ext uri="{FF2B5EF4-FFF2-40B4-BE49-F238E27FC236}">
                <a16:creationId xmlns:a16="http://schemas.microsoft.com/office/drawing/2014/main" id="{C7977154-765B-A7D4-88D8-935351DBB489}"/>
              </a:ext>
            </a:extLst>
          </p:cNvPr>
          <p:cNvSpPr/>
          <p:nvPr/>
        </p:nvSpPr>
        <p:spPr>
          <a:xfrm>
            <a:off x="1474808"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13.4% (2022-2032)</a:t>
            </a:r>
          </a:p>
        </p:txBody>
      </p:sp>
      <p:sp>
        <p:nvSpPr>
          <p:cNvPr id="27" name="矩形 26">
            <a:extLst>
              <a:ext uri="{FF2B5EF4-FFF2-40B4-BE49-F238E27FC236}">
                <a16:creationId xmlns:a16="http://schemas.microsoft.com/office/drawing/2014/main" id="{49DE50DC-72FB-4A7D-8DC9-2D7E8ED013A2}"/>
              </a:ext>
            </a:extLst>
          </p:cNvPr>
          <p:cNvSpPr/>
          <p:nvPr/>
        </p:nvSpPr>
        <p:spPr>
          <a:xfrm>
            <a:off x="4967285"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8.5% (2023-2030)</a:t>
            </a:r>
          </a:p>
        </p:txBody>
      </p:sp>
      <p:sp>
        <p:nvSpPr>
          <p:cNvPr id="28" name="矩形 27">
            <a:extLst>
              <a:ext uri="{FF2B5EF4-FFF2-40B4-BE49-F238E27FC236}">
                <a16:creationId xmlns:a16="http://schemas.microsoft.com/office/drawing/2014/main" id="{549A31BA-C2DD-7CB2-BD55-210CCE5A35E8}"/>
              </a:ext>
            </a:extLst>
          </p:cNvPr>
          <p:cNvSpPr/>
          <p:nvPr/>
        </p:nvSpPr>
        <p:spPr>
          <a:xfrm>
            <a:off x="8459761" y="3861895"/>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7.1% (2023-2028)</a:t>
            </a:r>
          </a:p>
        </p:txBody>
      </p:sp>
      <p:sp>
        <p:nvSpPr>
          <p:cNvPr id="29" name="文字方塊 28">
            <a:extLst>
              <a:ext uri="{FF2B5EF4-FFF2-40B4-BE49-F238E27FC236}">
                <a16:creationId xmlns:a16="http://schemas.microsoft.com/office/drawing/2014/main" id="{8B22EE80-B94F-B944-96DA-53782B7946C7}"/>
              </a:ext>
            </a:extLst>
          </p:cNvPr>
          <p:cNvSpPr txBox="1"/>
          <p:nvPr/>
        </p:nvSpPr>
        <p:spPr>
          <a:xfrm>
            <a:off x="358680" y="4492981"/>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區域市場龍頭</a:t>
            </a:r>
            <a:endParaRPr lang="en-US" altLang="zh-TW"/>
          </a:p>
        </p:txBody>
      </p:sp>
      <p:sp>
        <p:nvSpPr>
          <p:cNvPr id="30" name="矩形 29">
            <a:extLst>
              <a:ext uri="{FF2B5EF4-FFF2-40B4-BE49-F238E27FC236}">
                <a16:creationId xmlns:a16="http://schemas.microsoft.com/office/drawing/2014/main" id="{3448D739-CBC3-E3BE-6E25-BD8D555F9778}"/>
              </a:ext>
            </a:extLst>
          </p:cNvPr>
          <p:cNvSpPr/>
          <p:nvPr/>
        </p:nvSpPr>
        <p:spPr>
          <a:xfrm>
            <a:off x="1474808"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北美</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28.1%</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(2032)</a:t>
            </a:r>
          </a:p>
        </p:txBody>
      </p:sp>
      <p:sp>
        <p:nvSpPr>
          <p:cNvPr id="31" name="矩形 30">
            <a:extLst>
              <a:ext uri="{FF2B5EF4-FFF2-40B4-BE49-F238E27FC236}">
                <a16:creationId xmlns:a16="http://schemas.microsoft.com/office/drawing/2014/main" id="{33CE6DA9-E014-F298-A2B7-F4F8D06180B4}"/>
              </a:ext>
            </a:extLst>
          </p:cNvPr>
          <p:cNvSpPr/>
          <p:nvPr/>
        </p:nvSpPr>
        <p:spPr>
          <a:xfrm>
            <a:off x="4967285"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美國</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35% (2022)</a:t>
            </a:r>
          </a:p>
        </p:txBody>
      </p:sp>
      <p:sp>
        <p:nvSpPr>
          <p:cNvPr id="32" name="矩形 31">
            <a:extLst>
              <a:ext uri="{FF2B5EF4-FFF2-40B4-BE49-F238E27FC236}">
                <a16:creationId xmlns:a16="http://schemas.microsoft.com/office/drawing/2014/main" id="{58752705-67C6-ABD4-3B03-E3EB0EE2D9AC}"/>
              </a:ext>
            </a:extLst>
          </p:cNvPr>
          <p:cNvSpPr/>
          <p:nvPr/>
        </p:nvSpPr>
        <p:spPr>
          <a:xfrm>
            <a:off x="8459761" y="4492981"/>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亞太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(2028)</a:t>
            </a:r>
          </a:p>
        </p:txBody>
      </p:sp>
      <p:sp>
        <p:nvSpPr>
          <p:cNvPr id="33" name="文字方塊 32">
            <a:extLst>
              <a:ext uri="{FF2B5EF4-FFF2-40B4-BE49-F238E27FC236}">
                <a16:creationId xmlns:a16="http://schemas.microsoft.com/office/drawing/2014/main" id="{19FB251E-182A-CEB7-2D2B-2BA4B98C2A4A}"/>
              </a:ext>
            </a:extLst>
          </p:cNvPr>
          <p:cNvSpPr txBox="1"/>
          <p:nvPr/>
        </p:nvSpPr>
        <p:spPr>
          <a:xfrm>
            <a:off x="358680" y="5124067"/>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應用領域龍頭</a:t>
            </a:r>
            <a:endParaRPr lang="en-US" altLang="zh-TW"/>
          </a:p>
        </p:txBody>
      </p:sp>
      <p:sp>
        <p:nvSpPr>
          <p:cNvPr id="34" name="矩形 33">
            <a:extLst>
              <a:ext uri="{FF2B5EF4-FFF2-40B4-BE49-F238E27FC236}">
                <a16:creationId xmlns:a16="http://schemas.microsoft.com/office/drawing/2014/main" id="{D117E9FB-BC0F-D07B-2BBC-4BCE6E90AB6B}"/>
              </a:ext>
            </a:extLst>
          </p:cNvPr>
          <p:cNvSpPr/>
          <p:nvPr/>
        </p:nvSpPr>
        <p:spPr>
          <a:xfrm>
            <a:off x="1474808"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p>
        </p:txBody>
      </p:sp>
      <p:sp>
        <p:nvSpPr>
          <p:cNvPr id="35" name="矩形 34">
            <a:extLst>
              <a:ext uri="{FF2B5EF4-FFF2-40B4-BE49-F238E27FC236}">
                <a16:creationId xmlns:a16="http://schemas.microsoft.com/office/drawing/2014/main" id="{CD72F0B8-0049-87C8-8A14-0FAE41524FE4}"/>
              </a:ext>
            </a:extLst>
          </p:cNvPr>
          <p:cNvSpPr/>
          <p:nvPr/>
        </p:nvSpPr>
        <p:spPr>
          <a:xfrm>
            <a:off x="4967285"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a:solidFill>
                  <a:prstClr val="black"/>
                </a:solidFill>
                <a:latin typeface="Calibri"/>
                <a:ea typeface="微軟正黑體"/>
              </a:rPr>
              <a:t>ATMS 30% (2022)</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6" name="矩形 35">
            <a:extLst>
              <a:ext uri="{FF2B5EF4-FFF2-40B4-BE49-F238E27FC236}">
                <a16:creationId xmlns:a16="http://schemas.microsoft.com/office/drawing/2014/main" id="{8DF07FDF-190E-3AEC-6F69-1A249AE65D86}"/>
              </a:ext>
            </a:extLst>
          </p:cNvPr>
          <p:cNvSpPr/>
          <p:nvPr/>
        </p:nvSpPr>
        <p:spPr>
          <a:xfrm>
            <a:off x="8459761" y="5124067"/>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p>
        </p:txBody>
      </p:sp>
      <p:sp>
        <p:nvSpPr>
          <p:cNvPr id="37" name="文字方塊 36">
            <a:extLst>
              <a:ext uri="{FF2B5EF4-FFF2-40B4-BE49-F238E27FC236}">
                <a16:creationId xmlns:a16="http://schemas.microsoft.com/office/drawing/2014/main" id="{B5C20F86-914F-611B-53B3-4B928D486EF9}"/>
              </a:ext>
            </a:extLst>
          </p:cNvPr>
          <p:cNvSpPr txBox="1"/>
          <p:nvPr/>
        </p:nvSpPr>
        <p:spPr>
          <a:xfrm>
            <a:off x="358680" y="5755154"/>
            <a:ext cx="1043651" cy="60448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defPPr>
              <a:defRPr lang="en-US"/>
            </a:defPPr>
            <a:lvl1pPr marL="342900" marR="0" lvl="0" indent="-342900" fontAlgn="auto">
              <a:lnSpc>
                <a:spcPct val="100000"/>
              </a:lnSpc>
              <a:spcBef>
                <a:spcPts val="0"/>
              </a:spcBef>
              <a:spcAft>
                <a:spcPts val="0"/>
              </a:spcAft>
              <a:buClrTx/>
              <a:buSzTx/>
              <a:buFontTx/>
              <a:buAutoNum type="arabicPeriod"/>
              <a:tabLst/>
              <a:defRPr kumimoji="0" sz="1600" b="0" i="0" u="none" strike="noStrike" cap="none" spc="0" normalizeH="0" baseline="0">
                <a:ln>
                  <a:noFill/>
                </a:ln>
                <a:solidFill>
                  <a:prstClr val="black"/>
                </a:solidFill>
                <a:effectLst/>
                <a:uLnTx/>
                <a:uFillTx/>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zh-TW" altLang="en-US"/>
              <a:t>部門龍頭</a:t>
            </a:r>
            <a:endParaRPr lang="en-US" altLang="zh-TW"/>
          </a:p>
        </p:txBody>
      </p:sp>
      <p:sp>
        <p:nvSpPr>
          <p:cNvPr id="38" name="矩形 37">
            <a:extLst>
              <a:ext uri="{FF2B5EF4-FFF2-40B4-BE49-F238E27FC236}">
                <a16:creationId xmlns:a16="http://schemas.microsoft.com/office/drawing/2014/main" id="{50023719-B2DC-CDE0-EE6A-369B1F9B629F}"/>
              </a:ext>
            </a:extLst>
          </p:cNvPr>
          <p:cNvSpPr/>
          <p:nvPr/>
        </p:nvSpPr>
        <p:spPr>
          <a:xfrm>
            <a:off x="1474808"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Calibri"/>
                <a:ea typeface="微軟正黑體"/>
              </a:rPr>
              <a:t>軟體</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9" name="矩形 38">
            <a:extLst>
              <a:ext uri="{FF2B5EF4-FFF2-40B4-BE49-F238E27FC236}">
                <a16:creationId xmlns:a16="http://schemas.microsoft.com/office/drawing/2014/main" id="{486256C6-A48F-ED96-BBE2-477173C1C1E0}"/>
              </a:ext>
            </a:extLst>
          </p:cNvPr>
          <p:cNvSpPr/>
          <p:nvPr/>
        </p:nvSpPr>
        <p:spPr>
          <a:xfrm>
            <a:off x="4967285"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硬體</a:t>
            </a:r>
            <a:r>
              <a:rPr lang="en-US" altLang="zh-TW" sz="1600">
                <a:solidFill>
                  <a:prstClr val="black"/>
                </a:solidFill>
                <a:latin typeface="Calibri"/>
                <a:ea typeface="微軟正黑體"/>
              </a:rPr>
              <a:t>4</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 (2022)</a:t>
            </a:r>
          </a:p>
        </p:txBody>
      </p:sp>
      <p:sp>
        <p:nvSpPr>
          <p:cNvPr id="40" name="矩形 39">
            <a:extLst>
              <a:ext uri="{FF2B5EF4-FFF2-40B4-BE49-F238E27FC236}">
                <a16:creationId xmlns:a16="http://schemas.microsoft.com/office/drawing/2014/main" id="{93076328-B75B-4787-41DA-B80ECD85EFA3}"/>
              </a:ext>
            </a:extLst>
          </p:cNvPr>
          <p:cNvSpPr/>
          <p:nvPr/>
        </p:nvSpPr>
        <p:spPr>
          <a:xfrm>
            <a:off x="8459761" y="5755153"/>
            <a:ext cx="3420000" cy="6044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Calibri"/>
                <a:ea typeface="微軟正黑體"/>
              </a:rPr>
              <a:t>硬體</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(2022)</a:t>
            </a:r>
          </a:p>
        </p:txBody>
      </p:sp>
      <p:sp>
        <p:nvSpPr>
          <p:cNvPr id="43" name="矩形 42">
            <a:extLst>
              <a:ext uri="{FF2B5EF4-FFF2-40B4-BE49-F238E27FC236}">
                <a16:creationId xmlns:a16="http://schemas.microsoft.com/office/drawing/2014/main" id="{FB9FDF13-3882-F4B0-CAA0-55633DC3BCC9}"/>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b="1">
                <a:solidFill>
                  <a:schemeClr val="tx1"/>
                </a:solidFill>
              </a:rPr>
              <a:t>ITS</a:t>
            </a:r>
            <a:r>
              <a:rPr lang="zh-TW" altLang="en-US" b="1">
                <a:solidFill>
                  <a:schemeClr val="tx1"/>
                </a:solidFill>
              </a:rPr>
              <a:t>市場：受道路壅塞加劇、減碳需求及新科技出現帶動，預計成長迅速且以</a:t>
            </a:r>
            <a:r>
              <a:rPr lang="en-US" altLang="zh-TW" b="1">
                <a:solidFill>
                  <a:schemeClr val="tx1"/>
                </a:solidFill>
              </a:rPr>
              <a:t>ATMS</a:t>
            </a:r>
            <a:r>
              <a:rPr lang="zh-TW" altLang="en-US" b="1">
                <a:solidFill>
                  <a:schemeClr val="tx1"/>
                </a:solidFill>
              </a:rPr>
              <a:t>為最大需求領域</a:t>
            </a:r>
          </a:p>
        </p:txBody>
      </p:sp>
    </p:spTree>
    <p:extLst>
      <p:ext uri="{BB962C8B-B14F-4D97-AF65-F5344CB8AC3E}">
        <p14:creationId xmlns:p14="http://schemas.microsoft.com/office/powerpoint/2010/main" val="80835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11384-54CD-B176-99F3-F8E1EF555508}"/>
              </a:ext>
            </a:extLst>
          </p:cNvPr>
          <p:cNvSpPr>
            <a:spLocks noGrp="1"/>
          </p:cNvSpPr>
          <p:nvPr>
            <p:ph type="title"/>
          </p:nvPr>
        </p:nvSpPr>
        <p:spPr/>
        <p:txBody>
          <a:bodyPr/>
          <a:lstStyle/>
          <a:p>
            <a:r>
              <a:rPr lang="zh-TW" altLang="en-US"/>
              <a:t>現有問題與機會</a:t>
            </a:r>
          </a:p>
        </p:txBody>
      </p:sp>
      <p:sp>
        <p:nvSpPr>
          <p:cNvPr id="3" name="投影片編號版面配置區 2">
            <a:extLst>
              <a:ext uri="{FF2B5EF4-FFF2-40B4-BE49-F238E27FC236}">
                <a16:creationId xmlns:a16="http://schemas.microsoft.com/office/drawing/2014/main" id="{AC7384DE-397A-C053-E702-ACA9D016C4AB}"/>
              </a:ext>
            </a:extLst>
          </p:cNvPr>
          <p:cNvSpPr>
            <a:spLocks noGrp="1"/>
          </p:cNvSpPr>
          <p:nvPr>
            <p:ph type="sldNum" sz="quarter" idx="12"/>
          </p:nvPr>
        </p:nvSpPr>
        <p:spPr/>
        <p:txBody>
          <a:bodyPr/>
          <a:lstStyle/>
          <a:p>
            <a:pPr algn="ctr"/>
            <a:fld id="{6E290225-7458-4E5F-AFE5-E142CAAEBF37}" type="slidenum">
              <a:rPr lang="en-US" smtClean="0"/>
              <a:pPr algn="ctr"/>
              <a:t>100</a:t>
            </a:fld>
            <a:endParaRPr lang="en-US"/>
          </a:p>
        </p:txBody>
      </p:sp>
      <p:graphicFrame>
        <p:nvGraphicFramePr>
          <p:cNvPr id="5" name="表格 4">
            <a:extLst>
              <a:ext uri="{FF2B5EF4-FFF2-40B4-BE49-F238E27FC236}">
                <a16:creationId xmlns:a16="http://schemas.microsoft.com/office/drawing/2014/main" id="{DF46E24C-BA08-0167-B0C1-845C9DB8238A}"/>
              </a:ext>
            </a:extLst>
          </p:cNvPr>
          <p:cNvGraphicFramePr>
            <a:graphicFrameLocks noGrp="1"/>
          </p:cNvGraphicFramePr>
          <p:nvPr/>
        </p:nvGraphicFramePr>
        <p:xfrm>
          <a:off x="838200" y="1686296"/>
          <a:ext cx="10515600" cy="4485381"/>
        </p:xfrm>
        <a:graphic>
          <a:graphicData uri="http://schemas.openxmlformats.org/drawingml/2006/table">
            <a:tbl>
              <a:tblPr firstRow="1" bandRow="1">
                <a:tableStyleId>{5C22544A-7EE6-4342-B048-85BDC9FD1C3A}</a:tableStyleId>
              </a:tblPr>
              <a:tblGrid>
                <a:gridCol w="865019">
                  <a:extLst>
                    <a:ext uri="{9D8B030D-6E8A-4147-A177-3AD203B41FA5}">
                      <a16:colId xmlns:a16="http://schemas.microsoft.com/office/drawing/2014/main" val="351101332"/>
                    </a:ext>
                  </a:extLst>
                </a:gridCol>
                <a:gridCol w="1914547">
                  <a:extLst>
                    <a:ext uri="{9D8B030D-6E8A-4147-A177-3AD203B41FA5}">
                      <a16:colId xmlns:a16="http://schemas.microsoft.com/office/drawing/2014/main" val="1604475746"/>
                    </a:ext>
                  </a:extLst>
                </a:gridCol>
                <a:gridCol w="4101195">
                  <a:extLst>
                    <a:ext uri="{9D8B030D-6E8A-4147-A177-3AD203B41FA5}">
                      <a16:colId xmlns:a16="http://schemas.microsoft.com/office/drawing/2014/main" val="2098931834"/>
                    </a:ext>
                  </a:extLst>
                </a:gridCol>
                <a:gridCol w="3634839">
                  <a:extLst>
                    <a:ext uri="{9D8B030D-6E8A-4147-A177-3AD203B41FA5}">
                      <a16:colId xmlns:a16="http://schemas.microsoft.com/office/drawing/2014/main" val="3191499121"/>
                    </a:ext>
                  </a:extLst>
                </a:gridCol>
              </a:tblGrid>
              <a:tr h="390033">
                <a:tc>
                  <a:txBody>
                    <a:bodyPr/>
                    <a:lstStyle/>
                    <a:p>
                      <a:r>
                        <a:rPr lang="en-US" altLang="zh-TW"/>
                        <a:t>Item</a:t>
                      </a:r>
                      <a:endParaRPr lang="zh-TW" altLang="en-US"/>
                    </a:p>
                  </a:txBody>
                  <a:tcPr/>
                </a:tc>
                <a:tc>
                  <a:txBody>
                    <a:bodyPr/>
                    <a:lstStyle/>
                    <a:p>
                      <a:r>
                        <a:rPr lang="zh-TW" altLang="en-US"/>
                        <a:t>挑戰</a:t>
                      </a:r>
                    </a:p>
                  </a:txBody>
                  <a:tcPr/>
                </a:tc>
                <a:tc>
                  <a:txBody>
                    <a:bodyPr/>
                    <a:lstStyle/>
                    <a:p>
                      <a:r>
                        <a:rPr lang="zh-TW" altLang="en-US"/>
                        <a:t>現狀問題</a:t>
                      </a:r>
                    </a:p>
                  </a:txBody>
                  <a:tcPr/>
                </a:tc>
                <a:tc>
                  <a:txBody>
                    <a:bodyPr/>
                    <a:lstStyle/>
                    <a:p>
                      <a:r>
                        <a:rPr lang="zh-TW" altLang="en-US"/>
                        <a:t>方案</a:t>
                      </a:r>
                    </a:p>
                  </a:txBody>
                  <a:tcPr/>
                </a:tc>
                <a:extLst>
                  <a:ext uri="{0D108BD9-81ED-4DB2-BD59-A6C34878D82A}">
                    <a16:rowId xmlns:a16="http://schemas.microsoft.com/office/drawing/2014/main" val="3189112701"/>
                  </a:ext>
                </a:extLst>
              </a:tr>
              <a:tr h="682558">
                <a:tc>
                  <a:txBody>
                    <a:bodyPr/>
                    <a:lstStyle/>
                    <a:p>
                      <a:r>
                        <a:rPr lang="en-US" altLang="zh-TW"/>
                        <a:t>1</a:t>
                      </a:r>
                      <a:endParaRPr lang="zh-TW" altLang="en-US"/>
                    </a:p>
                  </a:txBody>
                  <a:tcPr/>
                </a:tc>
                <a:tc>
                  <a:txBody>
                    <a:bodyPr/>
                    <a:lstStyle/>
                    <a:p>
                      <a:r>
                        <a:rPr lang="zh-TW" altLang="en-US"/>
                        <a:t>市容</a:t>
                      </a:r>
                    </a:p>
                  </a:txBody>
                  <a:tcPr/>
                </a:tc>
                <a:tc>
                  <a:txBody>
                    <a:bodyPr/>
                    <a:lstStyle/>
                    <a:p>
                      <a:r>
                        <a:rPr lang="zh-TW" altLang="en-US"/>
                        <a:t>架設混亂</a:t>
                      </a:r>
                      <a:r>
                        <a:rPr lang="en-US" altLang="zh-TW"/>
                        <a:t>,</a:t>
                      </a:r>
                      <a:r>
                        <a:rPr lang="zh-TW" altLang="en-US"/>
                        <a:t> 不美觀</a:t>
                      </a:r>
                      <a:r>
                        <a:rPr lang="en-US" altLang="zh-TW"/>
                        <a:t>, </a:t>
                      </a:r>
                      <a:r>
                        <a:rPr lang="zh-TW" altLang="en-US"/>
                        <a:t>安裝維護複雜</a:t>
                      </a:r>
                    </a:p>
                  </a:txBody>
                  <a:tcPr/>
                </a:tc>
                <a:tc>
                  <a:txBody>
                    <a:bodyPr/>
                    <a:lstStyle/>
                    <a:p>
                      <a:r>
                        <a:rPr lang="en-US" altLang="zh-TW"/>
                        <a:t>All in one</a:t>
                      </a:r>
                      <a:r>
                        <a:rPr lang="zh-TW" altLang="en-US"/>
                        <a:t>設計</a:t>
                      </a:r>
                      <a:r>
                        <a:rPr lang="en-US" altLang="zh-TW"/>
                        <a:t>,</a:t>
                      </a:r>
                      <a:r>
                        <a:rPr lang="zh-TW" altLang="en-US"/>
                        <a:t>減少攝影機數量</a:t>
                      </a:r>
                      <a:r>
                        <a:rPr lang="en-US" altLang="zh-TW"/>
                        <a:t>,</a:t>
                      </a:r>
                      <a:r>
                        <a:rPr lang="zh-TW" altLang="en-US"/>
                        <a:t>美化市容</a:t>
                      </a:r>
                    </a:p>
                  </a:txBody>
                  <a:tcPr/>
                </a:tc>
                <a:extLst>
                  <a:ext uri="{0D108BD9-81ED-4DB2-BD59-A6C34878D82A}">
                    <a16:rowId xmlns:a16="http://schemas.microsoft.com/office/drawing/2014/main" val="175066710"/>
                  </a:ext>
                </a:extLst>
              </a:tr>
              <a:tr h="682558">
                <a:tc>
                  <a:txBody>
                    <a:bodyPr/>
                    <a:lstStyle/>
                    <a:p>
                      <a:r>
                        <a:rPr lang="en-US" altLang="zh-TW"/>
                        <a:t>2</a:t>
                      </a:r>
                      <a:endParaRPr lang="zh-TW" altLang="en-US"/>
                    </a:p>
                  </a:txBody>
                  <a:tcPr/>
                </a:tc>
                <a:tc>
                  <a:txBody>
                    <a:bodyPr/>
                    <a:lstStyle/>
                    <a:p>
                      <a:r>
                        <a:rPr lang="zh-TW" altLang="en-US"/>
                        <a:t>成本高</a:t>
                      </a:r>
                    </a:p>
                  </a:txBody>
                  <a:tcPr/>
                </a:tc>
                <a:tc>
                  <a:txBody>
                    <a:bodyPr/>
                    <a:lstStyle/>
                    <a:p>
                      <a:r>
                        <a:rPr lang="zh-TW" altLang="en-US"/>
                        <a:t>設備</a:t>
                      </a:r>
                      <a:r>
                        <a:rPr lang="en-US" altLang="zh-TW"/>
                        <a:t>, </a:t>
                      </a:r>
                      <a:r>
                        <a:rPr lang="zh-TW" altLang="en-US"/>
                        <a:t>架設</a:t>
                      </a:r>
                      <a:r>
                        <a:rPr lang="en-US" altLang="zh-TW"/>
                        <a:t>,</a:t>
                      </a:r>
                      <a:r>
                        <a:rPr lang="zh-TW" altLang="en-US"/>
                        <a:t> 維護</a:t>
                      </a:r>
                    </a:p>
                  </a:txBody>
                  <a:tcPr/>
                </a:tc>
                <a:tc>
                  <a:txBody>
                    <a:bodyPr/>
                    <a:lstStyle/>
                    <a:p>
                      <a:r>
                        <a:rPr lang="en-US" altLang="zh-TW"/>
                        <a:t>All in one</a:t>
                      </a:r>
                      <a:r>
                        <a:rPr lang="zh-TW" altLang="en-US"/>
                        <a:t>設計</a:t>
                      </a:r>
                      <a:r>
                        <a:rPr lang="en-US" altLang="zh-TW"/>
                        <a:t>,</a:t>
                      </a:r>
                      <a:r>
                        <a:rPr lang="zh-TW" altLang="en-US"/>
                        <a:t>減少安裝佈線費用</a:t>
                      </a:r>
                      <a:r>
                        <a:rPr lang="en-US" altLang="zh-TW"/>
                        <a:t>,</a:t>
                      </a:r>
                      <a:r>
                        <a:rPr lang="zh-TW" altLang="en-US"/>
                        <a:t>降低成本</a:t>
                      </a:r>
                    </a:p>
                  </a:txBody>
                  <a:tcPr/>
                </a:tc>
                <a:extLst>
                  <a:ext uri="{0D108BD9-81ED-4DB2-BD59-A6C34878D82A}">
                    <a16:rowId xmlns:a16="http://schemas.microsoft.com/office/drawing/2014/main" val="951945422"/>
                  </a:ext>
                </a:extLst>
              </a:tr>
              <a:tr h="682558">
                <a:tc>
                  <a:txBody>
                    <a:bodyPr/>
                    <a:lstStyle/>
                    <a:p>
                      <a:r>
                        <a:rPr lang="en-US" altLang="zh-TW"/>
                        <a:t>3</a:t>
                      </a:r>
                      <a:endParaRPr lang="zh-TW" altLang="en-US"/>
                    </a:p>
                  </a:txBody>
                  <a:tcPr/>
                </a:tc>
                <a:tc>
                  <a:txBody>
                    <a:bodyPr/>
                    <a:lstStyle/>
                    <a:p>
                      <a:r>
                        <a:rPr lang="zh-TW" altLang="en-US"/>
                        <a:t>穩定度</a:t>
                      </a:r>
                    </a:p>
                  </a:txBody>
                  <a:tcPr/>
                </a:tc>
                <a:tc>
                  <a:txBody>
                    <a:bodyPr/>
                    <a:lstStyle/>
                    <a:p>
                      <a:r>
                        <a:rPr lang="en-US" altLang="zh-TW"/>
                        <a:t>Thermal, </a:t>
                      </a:r>
                      <a:r>
                        <a:rPr lang="zh-TW" altLang="en-US"/>
                        <a:t>整合搭配</a:t>
                      </a:r>
                      <a:r>
                        <a:rPr lang="en-US" altLang="zh-TW"/>
                        <a:t>, </a:t>
                      </a:r>
                      <a:r>
                        <a:rPr lang="zh-TW" altLang="en-US"/>
                        <a:t>非專用</a:t>
                      </a:r>
                    </a:p>
                  </a:txBody>
                  <a:tcPr/>
                </a:tc>
                <a:tc>
                  <a:txBody>
                    <a:bodyPr/>
                    <a:lstStyle/>
                    <a:p>
                      <a:r>
                        <a:rPr lang="en-US" altLang="zh-TW"/>
                        <a:t>All in one</a:t>
                      </a:r>
                      <a:r>
                        <a:rPr lang="zh-TW" altLang="en-US"/>
                        <a:t>設計</a:t>
                      </a:r>
                      <a:r>
                        <a:rPr lang="en-US" altLang="zh-TW"/>
                        <a:t>,</a:t>
                      </a:r>
                      <a:r>
                        <a:rPr lang="zh-TW" altLang="en-US"/>
                        <a:t>單一品牌</a:t>
                      </a:r>
                      <a:r>
                        <a:rPr lang="en-US" altLang="zh-TW"/>
                        <a:t>, thermal</a:t>
                      </a:r>
                      <a:r>
                        <a:rPr lang="zh-TW" altLang="en-US"/>
                        <a:t>整合測試及驗證</a:t>
                      </a:r>
                      <a:r>
                        <a:rPr lang="en-US" altLang="zh-TW"/>
                        <a:t>,</a:t>
                      </a:r>
                      <a:r>
                        <a:rPr lang="zh-TW" altLang="en-US"/>
                        <a:t>增加穩定</a:t>
                      </a:r>
                    </a:p>
                  </a:txBody>
                  <a:tcPr/>
                </a:tc>
                <a:extLst>
                  <a:ext uri="{0D108BD9-81ED-4DB2-BD59-A6C34878D82A}">
                    <a16:rowId xmlns:a16="http://schemas.microsoft.com/office/drawing/2014/main" val="3029153023"/>
                  </a:ext>
                </a:extLst>
              </a:tr>
              <a:tr h="682558">
                <a:tc>
                  <a:txBody>
                    <a:bodyPr/>
                    <a:lstStyle/>
                    <a:p>
                      <a:r>
                        <a:rPr lang="en-US" altLang="zh-TW"/>
                        <a:t>4</a:t>
                      </a:r>
                      <a:endParaRPr lang="zh-TW" altLang="en-US"/>
                    </a:p>
                  </a:txBody>
                  <a:tcPr/>
                </a:tc>
                <a:tc>
                  <a:txBody>
                    <a:bodyPr/>
                    <a:lstStyle/>
                    <a:p>
                      <a:r>
                        <a:rPr lang="zh-TW" altLang="en-US"/>
                        <a:t>擴展性低</a:t>
                      </a:r>
                    </a:p>
                  </a:txBody>
                  <a:tcPr/>
                </a:tc>
                <a:tc>
                  <a:txBody>
                    <a:bodyPr/>
                    <a:lstStyle/>
                    <a:p>
                      <a:r>
                        <a:rPr lang="zh-TW" altLang="en-US"/>
                        <a:t>重複投資</a:t>
                      </a:r>
                      <a:r>
                        <a:rPr lang="en-US" altLang="zh-TW"/>
                        <a:t>, </a:t>
                      </a:r>
                      <a:r>
                        <a:rPr lang="zh-TW" altLang="en-US"/>
                        <a:t>單一應用</a:t>
                      </a:r>
                      <a:r>
                        <a:rPr lang="en-US" altLang="zh-TW"/>
                        <a:t>,</a:t>
                      </a:r>
                      <a:r>
                        <a:rPr lang="zh-TW" altLang="en-US"/>
                        <a:t> 未整合</a:t>
                      </a:r>
                      <a:r>
                        <a:rPr lang="en-US" altLang="zh-TW"/>
                        <a:t>, </a:t>
                      </a:r>
                      <a:r>
                        <a:rPr lang="zh-TW" altLang="en-US"/>
                        <a:t>未跨點</a:t>
                      </a:r>
                    </a:p>
                  </a:txBody>
                  <a:tcPr/>
                </a:tc>
                <a:tc>
                  <a:txBody>
                    <a:bodyPr/>
                    <a:lstStyle/>
                    <a:p>
                      <a:r>
                        <a:rPr lang="zh-TW" altLang="en-US"/>
                        <a:t>內建</a:t>
                      </a:r>
                      <a:r>
                        <a:rPr lang="en-US" altLang="zh-TW"/>
                        <a:t>Nvidia</a:t>
                      </a:r>
                      <a:r>
                        <a:rPr lang="zh-TW" altLang="en-US"/>
                        <a:t>平台</a:t>
                      </a:r>
                      <a:r>
                        <a:rPr lang="en-US" altLang="zh-TW"/>
                        <a:t>,</a:t>
                      </a:r>
                      <a:r>
                        <a:rPr lang="zh-TW" altLang="en-US"/>
                        <a:t>整合多用途</a:t>
                      </a:r>
                      <a:r>
                        <a:rPr lang="en-US" altLang="zh-TW"/>
                        <a:t>AI module,</a:t>
                      </a:r>
                      <a:r>
                        <a:rPr lang="zh-TW" altLang="en-US"/>
                        <a:t>跨設備數據整合及輸出</a:t>
                      </a:r>
                    </a:p>
                  </a:txBody>
                  <a:tcPr/>
                </a:tc>
                <a:extLst>
                  <a:ext uri="{0D108BD9-81ED-4DB2-BD59-A6C34878D82A}">
                    <a16:rowId xmlns:a16="http://schemas.microsoft.com/office/drawing/2014/main" val="3814981743"/>
                  </a:ext>
                </a:extLst>
              </a:tr>
              <a:tr h="682558">
                <a:tc>
                  <a:txBody>
                    <a:bodyPr/>
                    <a:lstStyle/>
                    <a:p>
                      <a:r>
                        <a:rPr lang="en-US" altLang="zh-TW"/>
                        <a:t>5</a:t>
                      </a:r>
                      <a:endParaRPr lang="zh-TW" altLang="en-US"/>
                    </a:p>
                  </a:txBody>
                  <a:tcPr/>
                </a:tc>
                <a:tc>
                  <a:txBody>
                    <a:bodyPr/>
                    <a:lstStyle/>
                    <a:p>
                      <a:r>
                        <a:rPr lang="en-US" altLang="zh-TW"/>
                        <a:t>AI</a:t>
                      </a:r>
                      <a:r>
                        <a:rPr lang="zh-TW" altLang="en-US"/>
                        <a:t> 應用程度低</a:t>
                      </a:r>
                    </a:p>
                  </a:txBody>
                  <a:tcPr/>
                </a:tc>
                <a:tc>
                  <a:txBody>
                    <a:bodyPr/>
                    <a:lstStyle/>
                    <a:p>
                      <a:r>
                        <a:rPr lang="zh-TW" altLang="en-US"/>
                        <a:t>提供的資料未優化</a:t>
                      </a:r>
                    </a:p>
                  </a:txBody>
                  <a:tcPr/>
                </a:tc>
                <a:tc>
                  <a:txBody>
                    <a:bodyPr/>
                    <a:lstStyle/>
                    <a:p>
                      <a:r>
                        <a:rPr lang="zh-TW" altLang="en-US"/>
                        <a:t>內建</a:t>
                      </a:r>
                      <a:r>
                        <a:rPr lang="en-US" altLang="zh-TW"/>
                        <a:t>Nvidia</a:t>
                      </a:r>
                      <a:r>
                        <a:rPr lang="zh-TW" altLang="en-US"/>
                        <a:t>平台</a:t>
                      </a:r>
                      <a:r>
                        <a:rPr lang="en-US" altLang="zh-TW"/>
                        <a:t>,</a:t>
                      </a:r>
                      <a:r>
                        <a:rPr lang="zh-TW" altLang="en-US"/>
                        <a:t>整合多用途</a:t>
                      </a:r>
                      <a:r>
                        <a:rPr lang="en-US" altLang="zh-TW"/>
                        <a:t>AI module,</a:t>
                      </a:r>
                      <a:r>
                        <a:rPr lang="zh-TW" altLang="en-US"/>
                        <a:t>滿足不同路口應用需求</a:t>
                      </a:r>
                    </a:p>
                  </a:txBody>
                  <a:tcPr/>
                </a:tc>
                <a:extLst>
                  <a:ext uri="{0D108BD9-81ED-4DB2-BD59-A6C34878D82A}">
                    <a16:rowId xmlns:a16="http://schemas.microsoft.com/office/drawing/2014/main" val="1393361540"/>
                  </a:ext>
                </a:extLst>
              </a:tr>
              <a:tr h="682558">
                <a:tc>
                  <a:txBody>
                    <a:bodyPr/>
                    <a:lstStyle/>
                    <a:p>
                      <a:r>
                        <a:rPr lang="en-US" altLang="zh-TW"/>
                        <a:t>6</a:t>
                      </a:r>
                      <a:endParaRPr lang="zh-TW" altLang="en-US"/>
                    </a:p>
                  </a:txBody>
                  <a:tcPr/>
                </a:tc>
                <a:tc>
                  <a:txBody>
                    <a:bodyPr/>
                    <a:lstStyle/>
                    <a:p>
                      <a:r>
                        <a:rPr lang="zh-TW" altLang="en-US"/>
                        <a:t>無跨平台</a:t>
                      </a:r>
                    </a:p>
                  </a:txBody>
                  <a:tcPr/>
                </a:tc>
                <a:tc>
                  <a:txBody>
                    <a:bodyPr/>
                    <a:lstStyle/>
                    <a:p>
                      <a:r>
                        <a:rPr lang="zh-TW" altLang="en-US"/>
                        <a:t>系統管理維護複雜</a:t>
                      </a:r>
                      <a:r>
                        <a:rPr lang="en-US" altLang="zh-TW"/>
                        <a:t>, </a:t>
                      </a:r>
                      <a:r>
                        <a:rPr lang="zh-TW" altLang="en-US"/>
                        <a:t>重複投資</a:t>
                      </a:r>
                      <a:r>
                        <a:rPr lang="en-US" altLang="zh-TW"/>
                        <a:t>,</a:t>
                      </a:r>
                      <a:endParaRPr lang="zh-TW" altLang="en-US"/>
                    </a:p>
                  </a:txBody>
                  <a:tcPr/>
                </a:tc>
                <a:tc>
                  <a:txBody>
                    <a:bodyPr/>
                    <a:lstStyle/>
                    <a:p>
                      <a:r>
                        <a:rPr lang="zh-TW" altLang="en-US"/>
                        <a:t>整合多用途</a:t>
                      </a:r>
                      <a:r>
                        <a:rPr lang="en-US" altLang="zh-TW"/>
                        <a:t>AI module,</a:t>
                      </a:r>
                      <a:r>
                        <a:rPr lang="zh-TW" altLang="en-US"/>
                        <a:t>完整資料分析輸出</a:t>
                      </a:r>
                      <a:r>
                        <a:rPr lang="en-US" altLang="zh-TW"/>
                        <a:t>,</a:t>
                      </a:r>
                      <a:r>
                        <a:rPr lang="zh-TW" altLang="en-US"/>
                        <a:t>提供完整</a:t>
                      </a:r>
                      <a:r>
                        <a:rPr lang="en-US" altLang="zh-TW"/>
                        <a:t>API</a:t>
                      </a:r>
                      <a:r>
                        <a:rPr lang="zh-TW" altLang="en-US"/>
                        <a:t>及跨平台整合</a:t>
                      </a:r>
                    </a:p>
                  </a:txBody>
                  <a:tcPr/>
                </a:tc>
                <a:extLst>
                  <a:ext uri="{0D108BD9-81ED-4DB2-BD59-A6C34878D82A}">
                    <a16:rowId xmlns:a16="http://schemas.microsoft.com/office/drawing/2014/main" val="2372460442"/>
                  </a:ext>
                </a:extLst>
              </a:tr>
            </a:tbl>
          </a:graphicData>
        </a:graphic>
      </p:graphicFrame>
    </p:spTree>
    <p:extLst>
      <p:ext uri="{BB962C8B-B14F-4D97-AF65-F5344CB8AC3E}">
        <p14:creationId xmlns:p14="http://schemas.microsoft.com/office/powerpoint/2010/main" val="33021891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應用方案 </a:t>
            </a:r>
            <a:r>
              <a:rPr lang="en-US" altLang="zh-TW"/>
              <a:t>– </a:t>
            </a:r>
            <a:r>
              <a:rPr lang="zh-TW" altLang="en-US"/>
              <a:t>改善行人安全 </a:t>
            </a:r>
            <a:r>
              <a:rPr lang="en-US" altLang="zh-TW"/>
              <a:t>A</a:t>
            </a:r>
            <a:endParaRPr lang="zh-TW" altLang="en-US"/>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101</a:t>
            </a:fld>
            <a:endParaRPr lang="en-US"/>
          </a:p>
        </p:txBody>
      </p:sp>
      <p:sp>
        <p:nvSpPr>
          <p:cNvPr id="4" name="內容版面配置區 3">
            <a:extLst>
              <a:ext uri="{FF2B5EF4-FFF2-40B4-BE49-F238E27FC236}">
                <a16:creationId xmlns:a16="http://schemas.microsoft.com/office/drawing/2014/main" id="{6E992351-DF10-7D07-B793-A04D37BEDBBC}"/>
              </a:ext>
            </a:extLst>
          </p:cNvPr>
          <p:cNvSpPr>
            <a:spLocks noGrp="1"/>
          </p:cNvSpPr>
          <p:nvPr>
            <p:ph idx="1"/>
          </p:nvPr>
        </p:nvSpPr>
        <p:spPr/>
        <p:txBody>
          <a:bodyPr>
            <a:normAutofit/>
          </a:bodyPr>
          <a:lstStyle/>
          <a:p>
            <a:pPr marL="342900" indent="-342900">
              <a:lnSpc>
                <a:spcPct val="100000"/>
              </a:lnSpc>
              <a:buFont typeface="Wingdings" panose="05000000000000000000" pitchFamily="2" charset="2"/>
              <a:buChar char="l"/>
            </a:pPr>
            <a:r>
              <a:rPr lang="zh-TW" altLang="en-US">
                <a:latin typeface="+mn-ea"/>
                <a:ea typeface="+mn-ea"/>
              </a:rPr>
              <a:t>行人安全</a:t>
            </a:r>
            <a:r>
              <a:rPr lang="en-US" altLang="zh-TW">
                <a:latin typeface="+mn-ea"/>
                <a:ea typeface="+mn-ea"/>
              </a:rPr>
              <a:t>：</a:t>
            </a:r>
          </a:p>
          <a:p>
            <a:pPr lvl="1">
              <a:lnSpc>
                <a:spcPct val="100000"/>
              </a:lnSpc>
            </a:pPr>
            <a:r>
              <a:rPr lang="zh-TW" altLang="en-US">
                <a:latin typeface="+mn-ea"/>
                <a:ea typeface="+mn-ea"/>
              </a:rPr>
              <a:t>偵測到有行人過馬路時示警</a:t>
            </a:r>
            <a:r>
              <a:rPr lang="en-US" altLang="zh-TW">
                <a:latin typeface="+mn-ea"/>
                <a:ea typeface="+mn-ea"/>
              </a:rPr>
              <a:t>(LED/</a:t>
            </a:r>
            <a:r>
              <a:rPr lang="zh-TW" altLang="en-US">
                <a:latin typeface="+mn-ea"/>
                <a:ea typeface="+mn-ea"/>
              </a:rPr>
              <a:t>聲音</a:t>
            </a:r>
            <a:r>
              <a:rPr lang="en-US" altLang="zh-TW">
                <a:latin typeface="+mn-ea"/>
                <a:ea typeface="+mn-ea"/>
              </a:rPr>
              <a:t>/</a:t>
            </a:r>
            <a:r>
              <a:rPr lang="zh-TW" altLang="en-US">
                <a:latin typeface="+mn-ea"/>
                <a:ea typeface="+mn-ea"/>
              </a:rPr>
              <a:t>*電子顯示器提醒</a:t>
            </a:r>
            <a:r>
              <a:rPr lang="en-US" altLang="zh-TW">
                <a:latin typeface="+mn-ea"/>
                <a:ea typeface="+mn-ea"/>
              </a:rPr>
              <a:t>)</a:t>
            </a:r>
          </a:p>
          <a:p>
            <a:pPr lvl="1">
              <a:lnSpc>
                <a:spcPct val="100000"/>
              </a:lnSpc>
            </a:pPr>
            <a:r>
              <a:rPr lang="zh-TW" altLang="en-US">
                <a:latin typeface="+mn-ea"/>
                <a:ea typeface="+mn-ea"/>
              </a:rPr>
              <a:t>車輛左轉</a:t>
            </a:r>
            <a:r>
              <a:rPr lang="en-US" altLang="zh-TW">
                <a:latin typeface="+mn-ea"/>
                <a:ea typeface="+mn-ea"/>
              </a:rPr>
              <a:t>/</a:t>
            </a:r>
            <a:r>
              <a:rPr lang="zh-TW" altLang="en-US">
                <a:latin typeface="+mn-ea"/>
                <a:ea typeface="+mn-ea"/>
              </a:rPr>
              <a:t>右轉偵測</a:t>
            </a:r>
            <a:r>
              <a:rPr lang="en-US" altLang="zh-TW">
                <a:latin typeface="+mn-ea"/>
                <a:ea typeface="+mn-ea"/>
              </a:rPr>
              <a:t>+</a:t>
            </a:r>
            <a:r>
              <a:rPr lang="zh-TW" altLang="en-US">
                <a:latin typeface="+mn-ea"/>
                <a:ea typeface="+mn-ea"/>
              </a:rPr>
              <a:t>行人穿越提示</a:t>
            </a:r>
            <a:endParaRPr lang="en-US" altLang="zh-TW">
              <a:latin typeface="+mn-ea"/>
              <a:ea typeface="+mn-ea"/>
            </a:endParaRPr>
          </a:p>
          <a:p>
            <a:pPr lvl="1">
              <a:lnSpc>
                <a:spcPct val="100000"/>
              </a:lnSpc>
            </a:pPr>
            <a:r>
              <a:rPr lang="zh-TW" altLang="en-US">
                <a:latin typeface="+mn-ea"/>
                <a:ea typeface="+mn-ea"/>
              </a:rPr>
              <a:t>整合智慧號誌管控確保行人通行安全</a:t>
            </a:r>
            <a:endParaRPr lang="en-US" altLang="zh-TW">
              <a:latin typeface="+mn-ea"/>
              <a:ea typeface="+mn-ea"/>
            </a:endParaRPr>
          </a:p>
          <a:p>
            <a:pPr lvl="1">
              <a:lnSpc>
                <a:spcPct val="100000"/>
              </a:lnSpc>
            </a:pPr>
            <a:r>
              <a:rPr lang="zh-TW" altLang="en-US">
                <a:latin typeface="+mn-ea"/>
                <a:ea typeface="+mn-ea"/>
              </a:rPr>
              <a:t>行人保護控制</a:t>
            </a:r>
            <a:r>
              <a:rPr lang="en-US" altLang="zh-TW">
                <a:latin typeface="+mn-ea"/>
                <a:ea typeface="+mn-ea"/>
              </a:rPr>
              <a:t>(</a:t>
            </a:r>
            <a:r>
              <a:rPr lang="zh-TW" altLang="en-US">
                <a:latin typeface="+mn-ea"/>
                <a:ea typeface="+mn-ea"/>
              </a:rPr>
              <a:t>行人通行紅燈保護，人</a:t>
            </a:r>
            <a:r>
              <a:rPr lang="en-US" altLang="zh-TW">
                <a:latin typeface="+mn-ea"/>
                <a:ea typeface="+mn-ea"/>
              </a:rPr>
              <a:t>/</a:t>
            </a:r>
            <a:r>
              <a:rPr lang="zh-TW" altLang="en-US">
                <a:latin typeface="+mn-ea"/>
                <a:ea typeface="+mn-ea"/>
              </a:rPr>
              <a:t>車判斷</a:t>
            </a:r>
            <a:r>
              <a:rPr lang="en-US" altLang="zh-TW">
                <a:latin typeface="+mn-ea"/>
                <a:ea typeface="+mn-ea"/>
              </a:rPr>
              <a:t>+</a:t>
            </a:r>
            <a:r>
              <a:rPr lang="zh-TW" altLang="en-US">
                <a:latin typeface="+mn-ea"/>
                <a:ea typeface="+mn-ea"/>
              </a:rPr>
              <a:t>停等判斷</a:t>
            </a:r>
            <a:r>
              <a:rPr lang="en-US" altLang="zh-TW">
                <a:latin typeface="+mn-ea"/>
                <a:ea typeface="+mn-ea"/>
              </a:rPr>
              <a:t>)</a:t>
            </a:r>
          </a:p>
          <a:p>
            <a:pPr lvl="1">
              <a:lnSpc>
                <a:spcPct val="100000"/>
              </a:lnSpc>
            </a:pPr>
            <a:r>
              <a:rPr lang="zh-TW" altLang="en-US">
                <a:latin typeface="+mn-ea"/>
                <a:ea typeface="+mn-ea"/>
              </a:rPr>
              <a:t>車人流、違規行為等相關數據收集</a:t>
            </a:r>
          </a:p>
          <a:p>
            <a:pPr marL="457200" lvl="1" indent="0">
              <a:lnSpc>
                <a:spcPct val="100000"/>
              </a:lnSpc>
              <a:buNone/>
            </a:pPr>
            <a:endParaRPr lang="en-US" altLang="zh-TW">
              <a:latin typeface="+mn-ea"/>
              <a:ea typeface="+mn-ea"/>
            </a:endParaRPr>
          </a:p>
          <a:p>
            <a:pPr marL="342900" indent="-342900">
              <a:lnSpc>
                <a:spcPct val="100000"/>
              </a:lnSpc>
              <a:buFont typeface="Wingdings" panose="05000000000000000000" pitchFamily="2" charset="2"/>
              <a:buChar char="l"/>
            </a:pPr>
            <a:r>
              <a:rPr lang="zh-TW" altLang="en-US">
                <a:latin typeface="+mn-ea"/>
                <a:ea typeface="+mn-ea"/>
              </a:rPr>
              <a:t>無號誌路口行人安全：</a:t>
            </a:r>
          </a:p>
          <a:p>
            <a:pPr lvl="1">
              <a:lnSpc>
                <a:spcPct val="100000"/>
              </a:lnSpc>
            </a:pPr>
            <a:r>
              <a:rPr lang="en-US" altLang="zh-TW">
                <a:latin typeface="+mn-ea"/>
                <a:ea typeface="+mn-ea"/>
              </a:rPr>
              <a:t>LED/LCD</a:t>
            </a:r>
            <a:r>
              <a:rPr lang="zh-TW" altLang="en-US">
                <a:latin typeface="+mn-ea"/>
                <a:ea typeface="+mn-ea"/>
              </a:rPr>
              <a:t>人車狀況顯示</a:t>
            </a:r>
          </a:p>
          <a:p>
            <a:pPr lvl="1">
              <a:lnSpc>
                <a:spcPct val="100000"/>
              </a:lnSpc>
            </a:pPr>
            <a:r>
              <a:rPr lang="zh-TW" altLang="en-US">
                <a:latin typeface="+mn-ea"/>
                <a:ea typeface="+mn-ea"/>
              </a:rPr>
              <a:t>警示方式</a:t>
            </a:r>
            <a:r>
              <a:rPr lang="en-US" altLang="zh-TW">
                <a:latin typeface="+mn-ea"/>
                <a:ea typeface="+mn-ea"/>
              </a:rPr>
              <a:t>(</a:t>
            </a:r>
            <a:r>
              <a:rPr lang="zh-TW" altLang="en-US">
                <a:latin typeface="+mn-ea"/>
                <a:ea typeface="+mn-ea"/>
              </a:rPr>
              <a:t>文字</a:t>
            </a:r>
            <a:r>
              <a:rPr lang="en-US" altLang="zh-TW">
                <a:latin typeface="+mn-ea"/>
                <a:ea typeface="+mn-ea"/>
              </a:rPr>
              <a:t>/</a:t>
            </a:r>
            <a:r>
              <a:rPr lang="zh-TW" altLang="en-US">
                <a:latin typeface="+mn-ea"/>
                <a:ea typeface="+mn-ea"/>
              </a:rPr>
              <a:t>圖示</a:t>
            </a:r>
            <a:r>
              <a:rPr lang="en-US" altLang="zh-TW">
                <a:latin typeface="+mn-ea"/>
                <a:ea typeface="+mn-ea"/>
              </a:rPr>
              <a:t>/</a:t>
            </a:r>
            <a:r>
              <a:rPr lang="zh-TW" altLang="en-US">
                <a:latin typeface="+mn-ea"/>
                <a:ea typeface="+mn-ea"/>
              </a:rPr>
              <a:t>聲音</a:t>
            </a:r>
            <a:r>
              <a:rPr lang="en-US" altLang="zh-TW">
                <a:latin typeface="+mn-ea"/>
                <a:ea typeface="+mn-ea"/>
              </a:rPr>
              <a:t>…)</a:t>
            </a:r>
          </a:p>
          <a:p>
            <a:pPr lvl="1">
              <a:lnSpc>
                <a:spcPct val="100000"/>
              </a:lnSpc>
            </a:pPr>
            <a:r>
              <a:rPr lang="zh-TW" altLang="en-US">
                <a:latin typeface="+mn-ea"/>
                <a:ea typeface="+mn-ea"/>
              </a:rPr>
              <a:t>降低視線死角，減少事故發生</a:t>
            </a:r>
            <a:endParaRPr lang="en-US" altLang="zh-TW">
              <a:latin typeface="+mn-ea"/>
              <a:ea typeface="+mn-ea"/>
            </a:endParaRPr>
          </a:p>
          <a:p>
            <a:pPr lvl="1">
              <a:lnSpc>
                <a:spcPct val="100000"/>
              </a:lnSpc>
            </a:pPr>
            <a:r>
              <a:rPr lang="zh-TW" altLang="en-US">
                <a:latin typeface="+mn-ea"/>
                <a:ea typeface="+mn-ea"/>
              </a:rPr>
              <a:t>駕駛者及行人安全預警</a:t>
            </a:r>
          </a:p>
          <a:p>
            <a:pPr lvl="1">
              <a:lnSpc>
                <a:spcPct val="100000"/>
              </a:lnSpc>
            </a:pPr>
            <a:r>
              <a:rPr lang="zh-TW" altLang="en-US">
                <a:latin typeface="+mn-ea"/>
                <a:ea typeface="+mn-ea"/>
              </a:rPr>
              <a:t>示警與駕駛行為數據收集與分析</a:t>
            </a:r>
            <a:endParaRPr lang="en-US" altLang="zh-TW">
              <a:latin typeface="+mn-ea"/>
              <a:ea typeface="+mn-ea"/>
            </a:endParaRPr>
          </a:p>
          <a:p>
            <a:endParaRPr lang="zh-TW" altLang="en-US"/>
          </a:p>
        </p:txBody>
      </p:sp>
    </p:spTree>
    <p:extLst>
      <p:ext uri="{BB962C8B-B14F-4D97-AF65-F5344CB8AC3E}">
        <p14:creationId xmlns:p14="http://schemas.microsoft.com/office/powerpoint/2010/main" val="2578542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D2D58E-CE7D-E5A8-DD7E-A98BD2F94878}"/>
              </a:ext>
            </a:extLst>
          </p:cNvPr>
          <p:cNvSpPr>
            <a:spLocks noGrp="1"/>
          </p:cNvSpPr>
          <p:nvPr>
            <p:ph type="title"/>
          </p:nvPr>
        </p:nvSpPr>
        <p:spPr/>
        <p:txBody>
          <a:bodyPr/>
          <a:lstStyle/>
          <a:p>
            <a:r>
              <a:rPr lang="zh-TW" altLang="en-US"/>
              <a:t>應用方案 </a:t>
            </a:r>
            <a:r>
              <a:rPr lang="en-US" altLang="zh-TW"/>
              <a:t>– </a:t>
            </a:r>
            <a:r>
              <a:rPr lang="zh-TW" altLang="en-US"/>
              <a:t>改善路口效率 </a:t>
            </a:r>
            <a:r>
              <a:rPr lang="en-US" altLang="zh-TW"/>
              <a:t>B</a:t>
            </a:r>
            <a:endParaRPr lang="zh-TW" altLang="en-US"/>
          </a:p>
        </p:txBody>
      </p:sp>
      <p:sp>
        <p:nvSpPr>
          <p:cNvPr id="3" name="投影片編號版面配置區 2">
            <a:extLst>
              <a:ext uri="{FF2B5EF4-FFF2-40B4-BE49-F238E27FC236}">
                <a16:creationId xmlns:a16="http://schemas.microsoft.com/office/drawing/2014/main" id="{D7D9F055-279C-586D-96F3-00E0262E2804}"/>
              </a:ext>
            </a:extLst>
          </p:cNvPr>
          <p:cNvSpPr>
            <a:spLocks noGrp="1"/>
          </p:cNvSpPr>
          <p:nvPr>
            <p:ph type="sldNum" sz="quarter" idx="12"/>
          </p:nvPr>
        </p:nvSpPr>
        <p:spPr/>
        <p:txBody>
          <a:bodyPr/>
          <a:lstStyle/>
          <a:p>
            <a:pPr algn="ctr"/>
            <a:fld id="{6E290225-7458-4E5F-AFE5-E142CAAEBF37}" type="slidenum">
              <a:rPr lang="en-US" smtClean="0"/>
              <a:pPr algn="ctr"/>
              <a:t>102</a:t>
            </a:fld>
            <a:endParaRPr lang="en-US"/>
          </a:p>
        </p:txBody>
      </p:sp>
      <p:sp>
        <p:nvSpPr>
          <p:cNvPr id="4" name="內容版面配置區 3">
            <a:extLst>
              <a:ext uri="{FF2B5EF4-FFF2-40B4-BE49-F238E27FC236}">
                <a16:creationId xmlns:a16="http://schemas.microsoft.com/office/drawing/2014/main" id="{F12D8676-974F-8132-17F1-4EF897604ED5}"/>
              </a:ext>
            </a:extLst>
          </p:cNvPr>
          <p:cNvSpPr>
            <a:spLocks noGrp="1"/>
          </p:cNvSpPr>
          <p:nvPr>
            <p:ph idx="1"/>
          </p:nvPr>
        </p:nvSpPr>
        <p:spPr/>
        <p:txBody>
          <a:bodyPr>
            <a:normAutofit fontScale="92500" lnSpcReduction="10000"/>
          </a:bodyPr>
          <a:lstStyle/>
          <a:p>
            <a:pPr marL="342900" indent="-342900">
              <a:lnSpc>
                <a:spcPct val="110000"/>
              </a:lnSpc>
              <a:buFont typeface="Wingdings" panose="05000000000000000000" pitchFamily="2" charset="2"/>
              <a:buChar char="l"/>
            </a:pPr>
            <a:r>
              <a:rPr lang="zh-TW" altLang="en-US" sz="2200">
                <a:latin typeface="+mn-ea"/>
                <a:ea typeface="+mn-ea"/>
              </a:rPr>
              <a:t>改善路口號誌效率：</a:t>
            </a:r>
            <a:endParaRPr lang="en-US" altLang="zh-TW" sz="2200">
              <a:latin typeface="+mn-ea"/>
              <a:ea typeface="+mn-ea"/>
            </a:endParaRPr>
          </a:p>
          <a:p>
            <a:pPr lvl="1">
              <a:lnSpc>
                <a:spcPct val="110000"/>
              </a:lnSpc>
            </a:pPr>
            <a:r>
              <a:rPr lang="zh-TW" altLang="en-US" sz="1900">
                <a:latin typeface="+mn-ea"/>
                <a:ea typeface="+mn-ea"/>
              </a:rPr>
              <a:t>即時路口車流及擁擠資訊分析</a:t>
            </a:r>
            <a:endParaRPr lang="en-US" altLang="zh-TW" sz="1900">
              <a:latin typeface="+mn-ea"/>
              <a:ea typeface="+mn-ea"/>
            </a:endParaRPr>
          </a:p>
          <a:p>
            <a:pPr lvl="1">
              <a:lnSpc>
                <a:spcPct val="110000"/>
              </a:lnSpc>
            </a:pPr>
            <a:r>
              <a:rPr lang="zh-TW" altLang="en-US" sz="1900">
                <a:latin typeface="+mn-ea"/>
                <a:ea typeface="+mn-ea"/>
              </a:rPr>
              <a:t>整合及串連前後路口數據資訊</a:t>
            </a:r>
            <a:endParaRPr lang="en-US" altLang="zh-TW" sz="1900">
              <a:latin typeface="+mn-ea"/>
              <a:ea typeface="+mn-ea"/>
            </a:endParaRPr>
          </a:p>
          <a:p>
            <a:pPr lvl="1">
              <a:lnSpc>
                <a:spcPct val="110000"/>
              </a:lnSpc>
            </a:pPr>
            <a:r>
              <a:rPr lang="zh-TW" altLang="en-US" sz="1900">
                <a:latin typeface="+mn-ea"/>
                <a:ea typeface="+mn-ea"/>
              </a:rPr>
              <a:t>提供號誌切換建議給交控人員</a:t>
            </a:r>
            <a:endParaRPr lang="en-US" altLang="zh-TW" sz="1900">
              <a:latin typeface="+mn-ea"/>
              <a:ea typeface="+mn-ea"/>
            </a:endParaRPr>
          </a:p>
          <a:p>
            <a:pPr lvl="1">
              <a:lnSpc>
                <a:spcPct val="110000"/>
              </a:lnSpc>
            </a:pPr>
            <a:r>
              <a:rPr lang="zh-TW" altLang="en-US" sz="1900">
                <a:latin typeface="+mn-ea"/>
                <a:ea typeface="+mn-ea"/>
              </a:rPr>
              <a:t>降低交控人員判斷需求</a:t>
            </a:r>
            <a:endParaRPr lang="en-US" altLang="zh-TW" sz="1900">
              <a:latin typeface="+mn-ea"/>
              <a:ea typeface="+mn-ea"/>
            </a:endParaRPr>
          </a:p>
          <a:p>
            <a:pPr marL="457200" lvl="1" indent="0">
              <a:lnSpc>
                <a:spcPct val="110000"/>
              </a:lnSpc>
              <a:buNone/>
            </a:pPr>
            <a:endParaRPr lang="en-US" altLang="zh-TW">
              <a:latin typeface="+mn-ea"/>
              <a:ea typeface="+mn-ea"/>
            </a:endParaRPr>
          </a:p>
          <a:p>
            <a:pPr marL="342900" indent="-342900">
              <a:lnSpc>
                <a:spcPct val="110000"/>
              </a:lnSpc>
              <a:buFont typeface="Wingdings" panose="05000000000000000000" pitchFamily="2" charset="2"/>
              <a:buChar char="l"/>
            </a:pPr>
            <a:r>
              <a:rPr lang="zh-TW" altLang="en-US" sz="2200">
                <a:latin typeface="+mn-ea"/>
                <a:ea typeface="+mn-ea"/>
              </a:rPr>
              <a:t>緊急車輛優先通行：</a:t>
            </a:r>
            <a:endParaRPr lang="en-US" altLang="zh-TW" sz="2200">
              <a:latin typeface="+mn-ea"/>
              <a:ea typeface="+mn-ea"/>
            </a:endParaRPr>
          </a:p>
          <a:p>
            <a:pPr lvl="1">
              <a:lnSpc>
                <a:spcPct val="110000"/>
              </a:lnSpc>
            </a:pPr>
            <a:r>
              <a:rPr lang="zh-TW" altLang="en-US" sz="1900">
                <a:latin typeface="+mn-ea"/>
                <a:ea typeface="+mn-ea"/>
              </a:rPr>
              <a:t>救護車、消防車等偵測判斷</a:t>
            </a:r>
            <a:r>
              <a:rPr lang="en-US" altLang="zh-TW" sz="1900">
                <a:latin typeface="+mn-ea"/>
                <a:ea typeface="+mn-ea"/>
              </a:rPr>
              <a:t>(</a:t>
            </a:r>
            <a:r>
              <a:rPr lang="zh-TW" altLang="en-US" sz="1900">
                <a:latin typeface="+mn-ea"/>
                <a:ea typeface="+mn-ea"/>
              </a:rPr>
              <a:t>優先通行</a:t>
            </a:r>
            <a:r>
              <a:rPr lang="en-US" altLang="zh-TW" sz="1900">
                <a:latin typeface="+mn-ea"/>
                <a:ea typeface="+mn-ea"/>
              </a:rPr>
              <a:t>)</a:t>
            </a:r>
          </a:p>
          <a:p>
            <a:pPr marL="457200" lvl="1" indent="0">
              <a:lnSpc>
                <a:spcPct val="110000"/>
              </a:lnSpc>
              <a:buNone/>
            </a:pPr>
            <a:endParaRPr lang="en-US" altLang="zh-TW">
              <a:latin typeface="+mn-ea"/>
              <a:ea typeface="+mn-ea"/>
            </a:endParaRPr>
          </a:p>
          <a:p>
            <a:pPr marL="342900" indent="-342900">
              <a:lnSpc>
                <a:spcPct val="110000"/>
              </a:lnSpc>
              <a:buFont typeface="Wingdings" panose="05000000000000000000" pitchFamily="2" charset="2"/>
              <a:buChar char="l"/>
            </a:pPr>
            <a:r>
              <a:rPr lang="zh-TW" altLang="en-US" sz="2200">
                <a:latin typeface="+mn-ea"/>
                <a:ea typeface="+mn-ea"/>
              </a:rPr>
              <a:t>自適應交通優化：</a:t>
            </a:r>
            <a:endParaRPr lang="en-US" altLang="zh-TW" sz="2200">
              <a:latin typeface="+mn-ea"/>
              <a:ea typeface="+mn-ea"/>
            </a:endParaRPr>
          </a:p>
          <a:p>
            <a:pPr lvl="1">
              <a:lnSpc>
                <a:spcPct val="110000"/>
              </a:lnSpc>
            </a:pPr>
            <a:r>
              <a:rPr lang="zh-TW" altLang="en-US" sz="1900">
                <a:latin typeface="+mn-ea"/>
                <a:ea typeface="+mn-ea"/>
              </a:rPr>
              <a:t>車流偵測</a:t>
            </a:r>
            <a:r>
              <a:rPr lang="en-US" altLang="zh-TW" sz="1900">
                <a:latin typeface="+mn-ea"/>
                <a:ea typeface="+mn-ea"/>
              </a:rPr>
              <a:t>(</a:t>
            </a:r>
            <a:r>
              <a:rPr lang="zh-TW" altLang="en-US" sz="1900">
                <a:latin typeface="+mn-ea"/>
                <a:ea typeface="+mn-ea"/>
              </a:rPr>
              <a:t>包含車種車型、車流方向</a:t>
            </a:r>
            <a:r>
              <a:rPr lang="en-US" altLang="zh-TW" sz="1900">
                <a:latin typeface="+mn-ea"/>
                <a:ea typeface="+mn-ea"/>
              </a:rPr>
              <a:t>)</a:t>
            </a:r>
            <a:r>
              <a:rPr lang="zh-TW" altLang="en-US" sz="1900">
                <a:latin typeface="+mn-ea"/>
                <a:ea typeface="+mn-ea"/>
              </a:rPr>
              <a:t>，人流偵測</a:t>
            </a:r>
            <a:r>
              <a:rPr lang="en-US" altLang="zh-TW" sz="1900">
                <a:latin typeface="+mn-ea"/>
                <a:ea typeface="+mn-ea"/>
              </a:rPr>
              <a:t>(</a:t>
            </a:r>
            <a:r>
              <a:rPr lang="zh-TW" altLang="en-US" sz="1900">
                <a:latin typeface="+mn-ea"/>
                <a:ea typeface="+mn-ea"/>
              </a:rPr>
              <a:t>人流方向</a:t>
            </a:r>
            <a:r>
              <a:rPr lang="en-US" altLang="zh-TW" sz="1900">
                <a:latin typeface="+mn-ea"/>
                <a:ea typeface="+mn-ea"/>
              </a:rPr>
              <a:t>)</a:t>
            </a:r>
            <a:r>
              <a:rPr lang="zh-TW" altLang="en-US" sz="1900">
                <a:latin typeface="+mn-ea"/>
                <a:ea typeface="+mn-ea"/>
              </a:rPr>
              <a:t>，即時數據資訊提供給交控系統</a:t>
            </a:r>
            <a:endParaRPr lang="en-US" altLang="zh-TW" sz="1900">
              <a:latin typeface="+mn-ea"/>
              <a:ea typeface="+mn-ea"/>
            </a:endParaRPr>
          </a:p>
          <a:p>
            <a:pPr lvl="1">
              <a:lnSpc>
                <a:spcPct val="110000"/>
              </a:lnSpc>
            </a:pPr>
            <a:r>
              <a:rPr lang="zh-TW" altLang="en-US" sz="1900">
                <a:latin typeface="+mn-ea"/>
                <a:ea typeface="+mn-ea"/>
              </a:rPr>
              <a:t>車流數據統計</a:t>
            </a:r>
            <a:r>
              <a:rPr lang="en-US" altLang="zh-TW" sz="1900">
                <a:latin typeface="+mn-ea"/>
                <a:ea typeface="+mn-ea"/>
              </a:rPr>
              <a:t>+</a:t>
            </a:r>
            <a:r>
              <a:rPr lang="zh-TW" altLang="en-US" sz="1900">
                <a:latin typeface="+mn-ea"/>
                <a:ea typeface="+mn-ea"/>
              </a:rPr>
              <a:t>動態號誌管控</a:t>
            </a:r>
            <a:r>
              <a:rPr lang="en-US" altLang="zh-TW" sz="1900">
                <a:latin typeface="+mn-ea"/>
                <a:ea typeface="+mn-ea"/>
              </a:rPr>
              <a:t>(</a:t>
            </a:r>
            <a:r>
              <a:rPr lang="zh-TW" altLang="en-US" sz="1900">
                <a:latin typeface="+mn-ea"/>
                <a:ea typeface="+mn-ea"/>
              </a:rPr>
              <a:t>整合交控器做到自動切換號誌</a:t>
            </a:r>
            <a:r>
              <a:rPr lang="en-US" altLang="zh-TW" sz="1900">
                <a:latin typeface="+mn-ea"/>
                <a:ea typeface="+mn-ea"/>
              </a:rPr>
              <a:t>)</a:t>
            </a:r>
          </a:p>
          <a:p>
            <a:pPr lvl="1">
              <a:lnSpc>
                <a:spcPct val="110000"/>
              </a:lnSpc>
            </a:pPr>
            <a:r>
              <a:rPr lang="zh-TW" altLang="en-US" sz="1900">
                <a:latin typeface="+mn-ea"/>
                <a:ea typeface="+mn-ea"/>
              </a:rPr>
              <a:t>路口車行效率最大化</a:t>
            </a:r>
            <a:r>
              <a:rPr lang="en-US" altLang="zh-TW" sz="1900">
                <a:latin typeface="+mn-ea"/>
                <a:ea typeface="+mn-ea"/>
              </a:rPr>
              <a:t>(</a:t>
            </a:r>
            <a:r>
              <a:rPr lang="zh-TW" altLang="en-US" sz="1900">
                <a:latin typeface="+mn-ea"/>
                <a:ea typeface="+mn-ea"/>
              </a:rPr>
              <a:t>降低等待時間</a:t>
            </a:r>
            <a:r>
              <a:rPr lang="en-US" altLang="zh-TW" sz="1900">
                <a:latin typeface="+mn-ea"/>
                <a:ea typeface="+mn-ea"/>
              </a:rPr>
              <a:t>)</a:t>
            </a:r>
            <a:r>
              <a:rPr lang="zh-TW" altLang="en-US" sz="1900">
                <a:latin typeface="+mn-ea"/>
                <a:ea typeface="+mn-ea"/>
              </a:rPr>
              <a:t>、車輛節能減碳等</a:t>
            </a:r>
          </a:p>
          <a:p>
            <a:endParaRPr lang="zh-TW" altLang="en-US"/>
          </a:p>
        </p:txBody>
      </p:sp>
    </p:spTree>
    <p:extLst>
      <p:ext uri="{BB962C8B-B14F-4D97-AF65-F5344CB8AC3E}">
        <p14:creationId xmlns:p14="http://schemas.microsoft.com/office/powerpoint/2010/main" val="4247983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D2D58E-CE7D-E5A8-DD7E-A98BD2F94878}"/>
              </a:ext>
            </a:extLst>
          </p:cNvPr>
          <p:cNvSpPr>
            <a:spLocks noGrp="1"/>
          </p:cNvSpPr>
          <p:nvPr>
            <p:ph type="title"/>
          </p:nvPr>
        </p:nvSpPr>
        <p:spPr/>
        <p:txBody>
          <a:bodyPr/>
          <a:lstStyle/>
          <a:p>
            <a:r>
              <a:rPr lang="zh-TW" altLang="en-US"/>
              <a:t>應用方案 </a:t>
            </a:r>
            <a:r>
              <a:rPr lang="en-US" altLang="zh-TW"/>
              <a:t>– </a:t>
            </a:r>
            <a:r>
              <a:rPr lang="zh-TW" altLang="en-US"/>
              <a:t>分析危險路段 </a:t>
            </a:r>
            <a:r>
              <a:rPr lang="en-US" altLang="zh-TW"/>
              <a:t>C</a:t>
            </a:r>
            <a:endParaRPr lang="zh-TW" altLang="en-US"/>
          </a:p>
        </p:txBody>
      </p:sp>
      <p:sp>
        <p:nvSpPr>
          <p:cNvPr id="3" name="投影片編號版面配置區 2">
            <a:extLst>
              <a:ext uri="{FF2B5EF4-FFF2-40B4-BE49-F238E27FC236}">
                <a16:creationId xmlns:a16="http://schemas.microsoft.com/office/drawing/2014/main" id="{D7D9F055-279C-586D-96F3-00E0262E2804}"/>
              </a:ext>
            </a:extLst>
          </p:cNvPr>
          <p:cNvSpPr>
            <a:spLocks noGrp="1"/>
          </p:cNvSpPr>
          <p:nvPr>
            <p:ph type="sldNum" sz="quarter" idx="12"/>
          </p:nvPr>
        </p:nvSpPr>
        <p:spPr/>
        <p:txBody>
          <a:bodyPr/>
          <a:lstStyle/>
          <a:p>
            <a:pPr algn="ctr"/>
            <a:fld id="{6E290225-7458-4E5F-AFE5-E142CAAEBF37}" type="slidenum">
              <a:rPr lang="en-US" smtClean="0"/>
              <a:pPr algn="ctr"/>
              <a:t>103</a:t>
            </a:fld>
            <a:endParaRPr lang="en-US"/>
          </a:p>
        </p:txBody>
      </p:sp>
      <p:sp>
        <p:nvSpPr>
          <p:cNvPr id="4" name="內容版面配置區 3">
            <a:extLst>
              <a:ext uri="{FF2B5EF4-FFF2-40B4-BE49-F238E27FC236}">
                <a16:creationId xmlns:a16="http://schemas.microsoft.com/office/drawing/2014/main" id="{F12D8676-974F-8132-17F1-4EF897604ED5}"/>
              </a:ext>
            </a:extLst>
          </p:cNvPr>
          <p:cNvSpPr>
            <a:spLocks noGrp="1"/>
          </p:cNvSpPr>
          <p:nvPr>
            <p:ph idx="1"/>
          </p:nvPr>
        </p:nvSpPr>
        <p:spPr/>
        <p:txBody>
          <a:bodyPr/>
          <a:lstStyle/>
          <a:p>
            <a:pPr marL="342900" indent="-342900">
              <a:lnSpc>
                <a:spcPct val="100000"/>
              </a:lnSpc>
              <a:buFont typeface="Wingdings" panose="05000000000000000000" pitchFamily="2" charset="2"/>
              <a:buChar char="l"/>
            </a:pPr>
            <a:r>
              <a:rPr lang="zh-TW" altLang="en-US">
                <a:latin typeface="+mn-ea"/>
                <a:ea typeface="+mn-ea"/>
              </a:rPr>
              <a:t>路口狀況偵測與通報</a:t>
            </a:r>
            <a:r>
              <a:rPr lang="zh-TW" altLang="en-US"/>
              <a:t>：</a:t>
            </a:r>
            <a:endParaRPr lang="en-US" altLang="zh-TW">
              <a:latin typeface="+mn-ea"/>
              <a:ea typeface="+mn-ea"/>
            </a:endParaRPr>
          </a:p>
          <a:p>
            <a:pPr marL="800100" lvl="2" indent="-342900">
              <a:lnSpc>
                <a:spcPct val="100000"/>
              </a:lnSpc>
              <a:spcBef>
                <a:spcPts val="1000"/>
              </a:spcBef>
            </a:pPr>
            <a:r>
              <a:rPr lang="zh-TW" altLang="en-US" sz="1800">
                <a:latin typeface="+mn-ea"/>
                <a:ea typeface="+mn-ea"/>
              </a:rPr>
              <a:t>即時偵測路口塞車、車禍事件、路口障礙物、路口施工等情況。</a:t>
            </a:r>
            <a:endParaRPr lang="en-US" altLang="zh-TW" sz="1800">
              <a:latin typeface="+mn-ea"/>
              <a:ea typeface="+mn-ea"/>
            </a:endParaRPr>
          </a:p>
          <a:p>
            <a:pPr marL="800100" lvl="2" indent="-342900">
              <a:lnSpc>
                <a:spcPct val="100000"/>
              </a:lnSpc>
              <a:spcBef>
                <a:spcPts val="1000"/>
              </a:spcBef>
            </a:pPr>
            <a:r>
              <a:rPr lang="zh-TW" altLang="en-US" sz="1800">
                <a:latin typeface="+mn-ea"/>
                <a:ea typeface="+mn-ea"/>
              </a:rPr>
              <a:t>即時車禍事件通報，路燈</a:t>
            </a:r>
            <a:r>
              <a:rPr lang="en-US" altLang="zh-TW" sz="1800">
                <a:latin typeface="+mn-ea"/>
                <a:ea typeface="+mn-ea"/>
              </a:rPr>
              <a:t>/</a:t>
            </a:r>
            <a:r>
              <a:rPr lang="zh-TW" altLang="en-US" sz="1800">
                <a:latin typeface="+mn-ea"/>
                <a:ea typeface="+mn-ea"/>
              </a:rPr>
              <a:t>號誌異常偵測及通報。</a:t>
            </a:r>
            <a:endParaRPr lang="en-US" altLang="zh-TW" sz="1800">
              <a:latin typeface="+mn-ea"/>
              <a:ea typeface="+mn-ea"/>
            </a:endParaRPr>
          </a:p>
          <a:p>
            <a:pPr marL="457200" lvl="2" indent="0">
              <a:lnSpc>
                <a:spcPct val="100000"/>
              </a:lnSpc>
              <a:spcBef>
                <a:spcPts val="1000"/>
              </a:spcBef>
              <a:buNone/>
            </a:pPr>
            <a:endParaRPr lang="en-US" altLang="zh-TW" sz="1800">
              <a:latin typeface="+mn-ea"/>
              <a:ea typeface="+mn-ea"/>
            </a:endParaRPr>
          </a:p>
          <a:p>
            <a:pPr marL="342900" indent="-342900">
              <a:lnSpc>
                <a:spcPct val="100000"/>
              </a:lnSpc>
              <a:buFont typeface="Wingdings" panose="05000000000000000000" pitchFamily="2" charset="2"/>
              <a:buChar char="l"/>
            </a:pPr>
            <a:r>
              <a:rPr lang="zh-TW" altLang="en-US">
                <a:latin typeface="+mn-ea"/>
                <a:ea typeface="+mn-ea"/>
              </a:rPr>
              <a:t>路口資料分析與統計</a:t>
            </a:r>
            <a:r>
              <a:rPr lang="zh-TW" altLang="en-US"/>
              <a:t>：</a:t>
            </a:r>
            <a:endParaRPr lang="en-US" altLang="zh-TW">
              <a:latin typeface="+mn-ea"/>
              <a:ea typeface="+mn-ea"/>
            </a:endParaRPr>
          </a:p>
          <a:p>
            <a:pPr marL="800100" lvl="2" indent="-342900">
              <a:lnSpc>
                <a:spcPct val="100000"/>
              </a:lnSpc>
              <a:spcBef>
                <a:spcPts val="1000"/>
              </a:spcBef>
            </a:pPr>
            <a:r>
              <a:rPr lang="zh-TW" altLang="en-US" sz="1800">
                <a:latin typeface="+mn-ea"/>
                <a:ea typeface="+mn-ea"/>
              </a:rPr>
              <a:t>分析易發生車禍路段，分析易發生車輛</a:t>
            </a:r>
            <a:r>
              <a:rPr lang="en-US" altLang="zh-TW" sz="1800">
                <a:latin typeface="+mn-ea"/>
                <a:ea typeface="+mn-ea"/>
              </a:rPr>
              <a:t>(</a:t>
            </a:r>
            <a:r>
              <a:rPr lang="zh-TW" altLang="en-US" sz="1800">
                <a:latin typeface="+mn-ea"/>
                <a:ea typeface="+mn-ea"/>
              </a:rPr>
              <a:t>行人</a:t>
            </a:r>
            <a:r>
              <a:rPr lang="en-US" altLang="zh-TW" sz="1800">
                <a:latin typeface="+mn-ea"/>
                <a:ea typeface="+mn-ea"/>
              </a:rPr>
              <a:t>)</a:t>
            </a:r>
            <a:r>
              <a:rPr lang="zh-TW" altLang="en-US" sz="1800">
                <a:latin typeface="+mn-ea"/>
                <a:ea typeface="+mn-ea"/>
              </a:rPr>
              <a:t>違規路段與時段；資料彙整與報表輸出。</a:t>
            </a:r>
            <a:endParaRPr lang="en-US" altLang="zh-TW" sz="1800">
              <a:latin typeface="+mn-ea"/>
              <a:ea typeface="+mn-ea"/>
            </a:endParaRPr>
          </a:p>
          <a:p>
            <a:pPr marL="800100" lvl="2" indent="-342900">
              <a:lnSpc>
                <a:spcPct val="100000"/>
              </a:lnSpc>
              <a:spcBef>
                <a:spcPts val="1000"/>
              </a:spcBef>
            </a:pPr>
            <a:r>
              <a:rPr lang="zh-TW" altLang="en-US" sz="1800">
                <a:latin typeface="+mn-ea"/>
                <a:ea typeface="+mn-ea"/>
              </a:rPr>
              <a:t>將各路口所蒐集的交通資訊進行統整後，透過統計介面，呈現各路口於每日各時段的交通違規與車流狀況，進一步繪製統計圖表，並對不同路口進行排名統計，幫助相關人員快速評估重點路口，擬定合適的改善措施，降低交通事故的發生。</a:t>
            </a:r>
          </a:p>
        </p:txBody>
      </p:sp>
    </p:spTree>
    <p:extLst>
      <p:ext uri="{BB962C8B-B14F-4D97-AF65-F5344CB8AC3E}">
        <p14:creationId xmlns:p14="http://schemas.microsoft.com/office/powerpoint/2010/main" val="42069694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26405D3-4A78-6179-2507-3F08FAF8F9F9}"/>
              </a:ext>
            </a:extLst>
          </p:cNvPr>
          <p:cNvSpPr>
            <a:spLocks noGrp="1"/>
          </p:cNvSpPr>
          <p:nvPr>
            <p:ph type="sldNum" sz="quarter" idx="12"/>
          </p:nvPr>
        </p:nvSpPr>
        <p:spPr/>
        <p:txBody>
          <a:bodyPr/>
          <a:lstStyle/>
          <a:p>
            <a:pPr algn="ctr"/>
            <a:fld id="{6E290225-7458-4E5F-AFE5-E142CAAEBF37}" type="slidenum">
              <a:rPr lang="en-US" smtClean="0"/>
              <a:pPr algn="ctr"/>
              <a:t>104</a:t>
            </a:fld>
            <a:endParaRPr lang="en-US"/>
          </a:p>
        </p:txBody>
      </p:sp>
      <p:sp>
        <p:nvSpPr>
          <p:cNvPr id="6" name="文字方塊 5">
            <a:extLst>
              <a:ext uri="{FF2B5EF4-FFF2-40B4-BE49-F238E27FC236}">
                <a16:creationId xmlns:a16="http://schemas.microsoft.com/office/drawing/2014/main" id="{569E01D7-1B44-0878-7016-A465A6691023}"/>
              </a:ext>
            </a:extLst>
          </p:cNvPr>
          <p:cNvSpPr txBox="1"/>
          <p:nvPr/>
        </p:nvSpPr>
        <p:spPr>
          <a:xfrm>
            <a:off x="537328" y="537328"/>
            <a:ext cx="7315200" cy="584775"/>
          </a:xfrm>
          <a:prstGeom prst="rect">
            <a:avLst/>
          </a:prstGeom>
          <a:noFill/>
        </p:spPr>
        <p:txBody>
          <a:bodyPr wrap="square" rtlCol="0">
            <a:spAutoFit/>
          </a:bodyPr>
          <a:lstStyle/>
          <a:p>
            <a:r>
              <a:rPr lang="zh-TW" altLang="en-US" sz="3200"/>
              <a:t>自適應交通產學合作案</a:t>
            </a:r>
            <a:r>
              <a:rPr lang="en-US" altLang="zh-TW" sz="3200"/>
              <a:t>-</a:t>
            </a:r>
            <a:r>
              <a:rPr lang="zh-TW" altLang="en-US" sz="3200"/>
              <a:t>硬體架構</a:t>
            </a:r>
          </a:p>
        </p:txBody>
      </p:sp>
      <p:pic>
        <p:nvPicPr>
          <p:cNvPr id="3" name="圖片 2">
            <a:extLst>
              <a:ext uri="{FF2B5EF4-FFF2-40B4-BE49-F238E27FC236}">
                <a16:creationId xmlns:a16="http://schemas.microsoft.com/office/drawing/2014/main" id="{B7E5026D-EE4D-F5E9-403A-8B08C6C6AD5E}"/>
              </a:ext>
            </a:extLst>
          </p:cNvPr>
          <p:cNvPicPr>
            <a:picLocks noChangeAspect="1"/>
          </p:cNvPicPr>
          <p:nvPr/>
        </p:nvPicPr>
        <p:blipFill>
          <a:blip r:embed="rId2"/>
          <a:stretch>
            <a:fillRect/>
          </a:stretch>
        </p:blipFill>
        <p:spPr>
          <a:xfrm>
            <a:off x="4056285" y="1243138"/>
            <a:ext cx="7592485" cy="5077534"/>
          </a:xfrm>
          <a:prstGeom prst="rect">
            <a:avLst/>
          </a:prstGeom>
        </p:spPr>
      </p:pic>
      <p:sp>
        <p:nvSpPr>
          <p:cNvPr id="7" name="橢圓 6">
            <a:extLst>
              <a:ext uri="{FF2B5EF4-FFF2-40B4-BE49-F238E27FC236}">
                <a16:creationId xmlns:a16="http://schemas.microsoft.com/office/drawing/2014/main" id="{2A8ABDA9-5D5E-4B2F-F832-546702293971}"/>
              </a:ext>
            </a:extLst>
          </p:cNvPr>
          <p:cNvSpPr/>
          <p:nvPr/>
        </p:nvSpPr>
        <p:spPr>
          <a:xfrm>
            <a:off x="5184742" y="2271860"/>
            <a:ext cx="461913" cy="4242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1</a:t>
            </a:r>
          </a:p>
        </p:txBody>
      </p:sp>
      <p:sp>
        <p:nvSpPr>
          <p:cNvPr id="12" name="橢圓 11">
            <a:extLst>
              <a:ext uri="{FF2B5EF4-FFF2-40B4-BE49-F238E27FC236}">
                <a16:creationId xmlns:a16="http://schemas.microsoft.com/office/drawing/2014/main" id="{BE8AB2B4-0D4E-DA33-E484-3C35A9E50EB2}"/>
              </a:ext>
            </a:extLst>
          </p:cNvPr>
          <p:cNvSpPr/>
          <p:nvPr/>
        </p:nvSpPr>
        <p:spPr>
          <a:xfrm>
            <a:off x="5184742" y="4686693"/>
            <a:ext cx="461913" cy="4242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2</a:t>
            </a:r>
          </a:p>
        </p:txBody>
      </p:sp>
      <p:sp>
        <p:nvSpPr>
          <p:cNvPr id="14" name="橢圓 13">
            <a:extLst>
              <a:ext uri="{FF2B5EF4-FFF2-40B4-BE49-F238E27FC236}">
                <a16:creationId xmlns:a16="http://schemas.microsoft.com/office/drawing/2014/main" id="{5309EE6D-D682-B605-9464-4349CDFF0600}"/>
              </a:ext>
            </a:extLst>
          </p:cNvPr>
          <p:cNvSpPr/>
          <p:nvPr/>
        </p:nvSpPr>
        <p:spPr>
          <a:xfrm>
            <a:off x="9852581" y="2612796"/>
            <a:ext cx="461913" cy="4242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3</a:t>
            </a:r>
          </a:p>
        </p:txBody>
      </p:sp>
      <p:sp>
        <p:nvSpPr>
          <p:cNvPr id="15" name="橢圓 14">
            <a:extLst>
              <a:ext uri="{FF2B5EF4-FFF2-40B4-BE49-F238E27FC236}">
                <a16:creationId xmlns:a16="http://schemas.microsoft.com/office/drawing/2014/main" id="{0EB4075F-CAB0-95CB-E454-0ECF80F430A4}"/>
              </a:ext>
            </a:extLst>
          </p:cNvPr>
          <p:cNvSpPr/>
          <p:nvPr/>
        </p:nvSpPr>
        <p:spPr>
          <a:xfrm>
            <a:off x="9748886" y="4780961"/>
            <a:ext cx="461913" cy="4242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a:t>4</a:t>
            </a:r>
          </a:p>
        </p:txBody>
      </p:sp>
      <p:sp>
        <p:nvSpPr>
          <p:cNvPr id="16" name="文字方塊 15">
            <a:extLst>
              <a:ext uri="{FF2B5EF4-FFF2-40B4-BE49-F238E27FC236}">
                <a16:creationId xmlns:a16="http://schemas.microsoft.com/office/drawing/2014/main" id="{6020354F-5FE7-52F6-A277-44FA6717F15A}"/>
              </a:ext>
            </a:extLst>
          </p:cNvPr>
          <p:cNvSpPr txBox="1"/>
          <p:nvPr/>
        </p:nvSpPr>
        <p:spPr>
          <a:xfrm>
            <a:off x="537328" y="1536569"/>
            <a:ext cx="3176833" cy="4247317"/>
          </a:xfrm>
          <a:prstGeom prst="rect">
            <a:avLst/>
          </a:prstGeom>
          <a:noFill/>
        </p:spPr>
        <p:txBody>
          <a:bodyPr wrap="square" rtlCol="0">
            <a:spAutoFit/>
          </a:bodyPr>
          <a:lstStyle/>
          <a:p>
            <a:r>
              <a:rPr lang="zh-TW" altLang="en-US"/>
              <a:t>各</a:t>
            </a:r>
            <a:r>
              <a:rPr lang="en-US" altLang="zh-TW" err="1"/>
              <a:t>Leotek</a:t>
            </a:r>
            <a:r>
              <a:rPr lang="zh-TW" altLang="en-US"/>
              <a:t>設備提供資訊</a:t>
            </a:r>
            <a:r>
              <a:rPr lang="en-US" altLang="zh-TW"/>
              <a:t>:</a:t>
            </a:r>
          </a:p>
          <a:p>
            <a:pPr marL="342900" indent="-342900">
              <a:buAutoNum type="arabicPeriod"/>
            </a:pPr>
            <a:r>
              <a:rPr lang="zh-TW" altLang="en-US"/>
              <a:t>即時車輛數量</a:t>
            </a:r>
            <a:r>
              <a:rPr lang="en-US" altLang="zh-TW"/>
              <a:t>(</a:t>
            </a:r>
            <a:r>
              <a:rPr lang="zh-TW" altLang="en-US"/>
              <a:t>包含車種</a:t>
            </a:r>
            <a:r>
              <a:rPr lang="en-US" altLang="zh-TW"/>
              <a:t>)</a:t>
            </a:r>
          </a:p>
          <a:p>
            <a:pPr marL="342900" indent="-342900">
              <a:buAutoNum type="arabicPeriod"/>
            </a:pPr>
            <a:r>
              <a:rPr lang="zh-TW" altLang="en-US"/>
              <a:t>車輛轉向統計</a:t>
            </a:r>
            <a:endParaRPr lang="en-US" altLang="zh-TW"/>
          </a:p>
          <a:p>
            <a:pPr marL="342900" indent="-342900">
              <a:buAutoNum type="arabicPeriod"/>
            </a:pPr>
            <a:r>
              <a:rPr lang="zh-TW" altLang="en-US"/>
              <a:t>車輛停等時間</a:t>
            </a:r>
            <a:endParaRPr lang="en-US" altLang="zh-TW"/>
          </a:p>
          <a:p>
            <a:pPr marL="342900" indent="-342900">
              <a:buAutoNum type="arabicPeriod"/>
            </a:pPr>
            <a:r>
              <a:rPr lang="zh-TW" altLang="en-US"/>
              <a:t>即將往各鄰近路口車輛數預估值</a:t>
            </a:r>
            <a:endParaRPr lang="en-US" altLang="zh-TW"/>
          </a:p>
          <a:p>
            <a:pPr marL="342900" indent="-342900">
              <a:buAutoNum type="arabicPeriod"/>
            </a:pPr>
            <a:r>
              <a:rPr lang="zh-TW" altLang="en-US"/>
              <a:t>即將抵達自身路口的車輛數及方向</a:t>
            </a:r>
            <a:endParaRPr lang="en-US" altLang="zh-TW"/>
          </a:p>
          <a:p>
            <a:endParaRPr lang="en-US" altLang="zh-TW"/>
          </a:p>
          <a:p>
            <a:r>
              <a:rPr lang="zh-TW" altLang="en-US"/>
              <a:t>其中除了傳統的即時車輛數量、轉向統計及停等時間，也會依據自身統計數量及即時各方向停等數量，預估出即將前往各相鄰路口的車輛數，並傳給相鄰路口負責的</a:t>
            </a:r>
            <a:r>
              <a:rPr lang="en-US" altLang="zh-TW" err="1"/>
              <a:t>Leotek</a:t>
            </a:r>
            <a:r>
              <a:rPr lang="en-US" altLang="zh-TW"/>
              <a:t> </a:t>
            </a:r>
            <a:r>
              <a:rPr lang="zh-TW" altLang="en-US"/>
              <a:t>設備</a:t>
            </a:r>
          </a:p>
        </p:txBody>
      </p:sp>
      <p:cxnSp>
        <p:nvCxnSpPr>
          <p:cNvPr id="18" name="直線單箭頭接點 17">
            <a:extLst>
              <a:ext uri="{FF2B5EF4-FFF2-40B4-BE49-F238E27FC236}">
                <a16:creationId xmlns:a16="http://schemas.microsoft.com/office/drawing/2014/main" id="{14422215-1E6C-D51F-9F7A-07DF3BF3C2D3}"/>
              </a:ext>
            </a:extLst>
          </p:cNvPr>
          <p:cNvCxnSpPr/>
          <p:nvPr/>
        </p:nvCxnSpPr>
        <p:spPr>
          <a:xfrm>
            <a:off x="5354425" y="2696066"/>
            <a:ext cx="0" cy="199062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26CBFA5-1362-30FB-9DEE-9FBF124BCF51}"/>
              </a:ext>
            </a:extLst>
          </p:cNvPr>
          <p:cNvCxnSpPr>
            <a:cxnSpLocks/>
          </p:cNvCxnSpPr>
          <p:nvPr/>
        </p:nvCxnSpPr>
        <p:spPr>
          <a:xfrm flipV="1">
            <a:off x="5514680" y="2696066"/>
            <a:ext cx="0" cy="199062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37E8D7B-60FB-6579-C74F-7557A4F77EF2}"/>
              </a:ext>
            </a:extLst>
          </p:cNvPr>
          <p:cNvCxnSpPr>
            <a:cxnSpLocks/>
          </p:cNvCxnSpPr>
          <p:nvPr/>
        </p:nvCxnSpPr>
        <p:spPr>
          <a:xfrm>
            <a:off x="9956277" y="3037002"/>
            <a:ext cx="0" cy="1743959"/>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D7988803-66BB-5512-AFD0-E512906A5B24}"/>
              </a:ext>
            </a:extLst>
          </p:cNvPr>
          <p:cNvCxnSpPr>
            <a:cxnSpLocks/>
          </p:cNvCxnSpPr>
          <p:nvPr/>
        </p:nvCxnSpPr>
        <p:spPr>
          <a:xfrm flipV="1">
            <a:off x="10116532" y="3037002"/>
            <a:ext cx="0" cy="1743959"/>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EEA5EDD-0775-CF07-E761-6260BAA1338B}"/>
              </a:ext>
            </a:extLst>
          </p:cNvPr>
          <p:cNvCxnSpPr>
            <a:cxnSpLocks/>
          </p:cNvCxnSpPr>
          <p:nvPr/>
        </p:nvCxnSpPr>
        <p:spPr>
          <a:xfrm>
            <a:off x="5740924" y="2612796"/>
            <a:ext cx="4111657" cy="30008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BD24FF8-CEA7-26B8-8B78-12DF0330051E}"/>
              </a:ext>
            </a:extLst>
          </p:cNvPr>
          <p:cNvCxnSpPr>
            <a:cxnSpLocks/>
          </p:cNvCxnSpPr>
          <p:nvPr/>
        </p:nvCxnSpPr>
        <p:spPr>
          <a:xfrm flipH="1" flipV="1">
            <a:off x="5740924" y="2498103"/>
            <a:ext cx="4007962" cy="27337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FEF318E-40DE-FFA9-CF46-3F2C26BD7651}"/>
              </a:ext>
            </a:extLst>
          </p:cNvPr>
          <p:cNvCxnSpPr>
            <a:cxnSpLocks/>
          </p:cNvCxnSpPr>
          <p:nvPr/>
        </p:nvCxnSpPr>
        <p:spPr>
          <a:xfrm>
            <a:off x="5740924" y="4960856"/>
            <a:ext cx="4007962" cy="15004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C3A0C7B-2C04-3FFE-2971-6C10449D7634}"/>
              </a:ext>
            </a:extLst>
          </p:cNvPr>
          <p:cNvCxnSpPr>
            <a:cxnSpLocks/>
          </p:cNvCxnSpPr>
          <p:nvPr/>
        </p:nvCxnSpPr>
        <p:spPr>
          <a:xfrm flipH="1" flipV="1">
            <a:off x="5740924" y="4846163"/>
            <a:ext cx="4007962" cy="11469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2241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11384-54CD-B176-99F3-F8E1EF555508}"/>
              </a:ext>
            </a:extLst>
          </p:cNvPr>
          <p:cNvSpPr>
            <a:spLocks noGrp="1"/>
          </p:cNvSpPr>
          <p:nvPr>
            <p:ph type="title"/>
          </p:nvPr>
        </p:nvSpPr>
        <p:spPr/>
        <p:txBody>
          <a:bodyPr/>
          <a:lstStyle/>
          <a:p>
            <a:r>
              <a:rPr lang="en-US" altLang="zh-TW" err="1"/>
              <a:t>Interlux</a:t>
            </a:r>
            <a:r>
              <a:rPr lang="zh-TW" altLang="en-US"/>
              <a:t> </a:t>
            </a:r>
            <a:r>
              <a:rPr lang="en-US" altLang="zh-TW"/>
              <a:t>– </a:t>
            </a:r>
            <a:r>
              <a:rPr lang="zh-TW" altLang="en-US"/>
              <a:t>規格規劃</a:t>
            </a:r>
          </a:p>
        </p:txBody>
      </p:sp>
      <p:sp>
        <p:nvSpPr>
          <p:cNvPr id="3" name="投影片編號版面配置區 2">
            <a:extLst>
              <a:ext uri="{FF2B5EF4-FFF2-40B4-BE49-F238E27FC236}">
                <a16:creationId xmlns:a16="http://schemas.microsoft.com/office/drawing/2014/main" id="{AC7384DE-397A-C053-E702-ACA9D016C4AB}"/>
              </a:ext>
            </a:extLst>
          </p:cNvPr>
          <p:cNvSpPr>
            <a:spLocks noGrp="1"/>
          </p:cNvSpPr>
          <p:nvPr>
            <p:ph type="sldNum" sz="quarter" idx="12"/>
          </p:nvPr>
        </p:nvSpPr>
        <p:spPr/>
        <p:txBody>
          <a:bodyPr/>
          <a:lstStyle/>
          <a:p>
            <a:pPr algn="ctr"/>
            <a:fld id="{6E290225-7458-4E5F-AFE5-E142CAAEBF37}" type="slidenum">
              <a:rPr lang="en-US" smtClean="0"/>
              <a:pPr algn="ctr"/>
              <a:t>105</a:t>
            </a:fld>
            <a:endParaRPr lang="en-US"/>
          </a:p>
        </p:txBody>
      </p:sp>
      <p:graphicFrame>
        <p:nvGraphicFramePr>
          <p:cNvPr id="9" name="表格 8">
            <a:extLst>
              <a:ext uri="{FF2B5EF4-FFF2-40B4-BE49-F238E27FC236}">
                <a16:creationId xmlns:a16="http://schemas.microsoft.com/office/drawing/2014/main" id="{64260DE8-01BC-0407-93AE-0E5F28C3B419}"/>
              </a:ext>
            </a:extLst>
          </p:cNvPr>
          <p:cNvGraphicFramePr>
            <a:graphicFrameLocks noGrp="1"/>
          </p:cNvGraphicFramePr>
          <p:nvPr/>
        </p:nvGraphicFramePr>
        <p:xfrm>
          <a:off x="838200" y="1241425"/>
          <a:ext cx="10856530" cy="5013960"/>
        </p:xfrm>
        <a:graphic>
          <a:graphicData uri="http://schemas.openxmlformats.org/drawingml/2006/table">
            <a:tbl>
              <a:tblPr>
                <a:tableStyleId>{5C22544A-7EE6-4342-B048-85BDC9FD1C3A}</a:tableStyleId>
              </a:tblPr>
              <a:tblGrid>
                <a:gridCol w="2651790">
                  <a:extLst>
                    <a:ext uri="{9D8B030D-6E8A-4147-A177-3AD203B41FA5}">
                      <a16:colId xmlns:a16="http://schemas.microsoft.com/office/drawing/2014/main" val="2641927752"/>
                    </a:ext>
                  </a:extLst>
                </a:gridCol>
                <a:gridCol w="8204740">
                  <a:extLst>
                    <a:ext uri="{9D8B030D-6E8A-4147-A177-3AD203B41FA5}">
                      <a16:colId xmlns:a16="http://schemas.microsoft.com/office/drawing/2014/main" val="238770343"/>
                    </a:ext>
                  </a:extLst>
                </a:gridCol>
              </a:tblGrid>
              <a:tr h="215900">
                <a:tc>
                  <a:txBody>
                    <a:bodyPr/>
                    <a:lstStyle/>
                    <a:p>
                      <a:pPr algn="l" fontAlgn="ctr"/>
                      <a:r>
                        <a:rPr lang="en-US" sz="1800" b="1" u="none" strike="noStrike">
                          <a:effectLst/>
                          <a:latin typeface="+mn-ea"/>
                          <a:ea typeface="+mn-ea"/>
                        </a:rPr>
                        <a:t>Image Sensor</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SONY IMX675</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775308400"/>
                  </a:ext>
                </a:extLst>
              </a:tr>
              <a:tr h="215900">
                <a:tc>
                  <a:txBody>
                    <a:bodyPr/>
                    <a:lstStyle/>
                    <a:p>
                      <a:pPr algn="l" fontAlgn="ctr"/>
                      <a:r>
                        <a:rPr lang="en-US" sz="1800" b="1" u="none" strike="noStrike">
                          <a:effectLst/>
                          <a:latin typeface="+mn-ea"/>
                          <a:ea typeface="+mn-ea"/>
                        </a:rPr>
                        <a:t>Video Resolution</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altLang="zh-TW" sz="1800" b="0" i="0" u="none" strike="noStrike">
                          <a:solidFill>
                            <a:srgbClr val="000000"/>
                          </a:solidFill>
                          <a:effectLst/>
                          <a:latin typeface="+mn-ea"/>
                          <a:ea typeface="+mn-ea"/>
                        </a:rPr>
                        <a:t>2560×1920</a:t>
                      </a:r>
                    </a:p>
                  </a:txBody>
                  <a:tcPr marL="6350" marR="6350" marT="6350" marB="0" anchor="ctr">
                    <a:solidFill>
                      <a:srgbClr val="77D7ED"/>
                    </a:solidFill>
                  </a:tcPr>
                </a:tc>
                <a:extLst>
                  <a:ext uri="{0D108BD9-81ED-4DB2-BD59-A6C34878D82A}">
                    <a16:rowId xmlns:a16="http://schemas.microsoft.com/office/drawing/2014/main" val="2487860267"/>
                  </a:ext>
                </a:extLst>
              </a:tr>
              <a:tr h="215900">
                <a:tc>
                  <a:txBody>
                    <a:bodyPr/>
                    <a:lstStyle/>
                    <a:p>
                      <a:pPr algn="l" fontAlgn="ctr"/>
                      <a:r>
                        <a:rPr lang="en-US" sz="1800" b="1" u="none" strike="noStrike">
                          <a:effectLst/>
                          <a:latin typeface="+mn-ea"/>
                          <a:ea typeface="+mn-ea"/>
                        </a:rPr>
                        <a:t>Frame Rate</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4M 30fps,5M 30fps</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636108389"/>
                  </a:ext>
                </a:extLst>
              </a:tr>
              <a:tr h="215900">
                <a:tc>
                  <a:txBody>
                    <a:bodyPr/>
                    <a:lstStyle/>
                    <a:p>
                      <a:pPr algn="l" fontAlgn="ctr"/>
                      <a:r>
                        <a:rPr lang="en-US" sz="1800" b="1" u="none" strike="noStrike">
                          <a:effectLst/>
                          <a:latin typeface="+mn-ea"/>
                          <a:ea typeface="+mn-ea"/>
                        </a:rPr>
                        <a:t>Minimum Illumination</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Color: 0.05Lux @F1.6</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789016560"/>
                  </a:ext>
                </a:extLst>
              </a:tr>
              <a:tr h="215900">
                <a:tc>
                  <a:txBody>
                    <a:bodyPr/>
                    <a:lstStyle/>
                    <a:p>
                      <a:pPr algn="l" fontAlgn="ctr"/>
                      <a:r>
                        <a:rPr lang="en-US" sz="1800" b="1" u="none" strike="noStrike">
                          <a:effectLst/>
                          <a:latin typeface="+mn-ea"/>
                          <a:ea typeface="+mn-ea"/>
                        </a:rPr>
                        <a:t>Lens (x3)</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Motorized Lens, F1.6, 2.8-8mm</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12487281"/>
                  </a:ext>
                </a:extLst>
              </a:tr>
              <a:tr h="431800">
                <a:tc>
                  <a:txBody>
                    <a:bodyPr/>
                    <a:lstStyle/>
                    <a:p>
                      <a:pPr algn="l" fontAlgn="ctr"/>
                      <a:r>
                        <a:rPr lang="en-US" sz="1800" b="1" u="none" strike="noStrike">
                          <a:effectLst/>
                          <a:latin typeface="+mn-ea"/>
                          <a:ea typeface="+mn-ea"/>
                        </a:rPr>
                        <a:t>FOV</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Horizontal: 104.5⁰ (wide), 52.2⁰ (tele)</a:t>
                      </a:r>
                      <a:br>
                        <a:rPr lang="en-US" sz="1800" b="0" u="none" strike="noStrike">
                          <a:effectLst/>
                          <a:latin typeface="+mn-ea"/>
                          <a:ea typeface="+mn-ea"/>
                        </a:rPr>
                      </a:br>
                      <a:r>
                        <a:rPr lang="en-US" sz="1800" b="0" u="none" strike="noStrike">
                          <a:effectLst/>
                          <a:latin typeface="+mn-ea"/>
                          <a:ea typeface="+mn-ea"/>
                        </a:rPr>
                        <a:t>Vertical: 75.0⁰ (wide), 39.0⁰ (tele)</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497602286"/>
                  </a:ext>
                </a:extLst>
              </a:tr>
              <a:tr h="863600">
                <a:tc>
                  <a:txBody>
                    <a:bodyPr/>
                    <a:lstStyle/>
                    <a:p>
                      <a:pPr algn="l" fontAlgn="ctr"/>
                      <a:r>
                        <a:rPr lang="en-US" sz="1800" b="1" u="none" strike="noStrike">
                          <a:effectLst/>
                          <a:latin typeface="+mn-ea"/>
                          <a:ea typeface="+mn-ea"/>
                        </a:rPr>
                        <a:t>Lens Adjustment</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Pan Range ±90°</a:t>
                      </a:r>
                      <a:br>
                        <a:rPr lang="en-US" sz="1800" b="0" u="none" strike="noStrike">
                          <a:effectLst/>
                          <a:latin typeface="+mn-ea"/>
                          <a:ea typeface="+mn-ea"/>
                        </a:rPr>
                      </a:br>
                      <a:r>
                        <a:rPr lang="en-US" sz="1800" b="0" u="none" strike="noStrike">
                          <a:effectLst/>
                          <a:latin typeface="+mn-ea"/>
                          <a:ea typeface="+mn-ea"/>
                        </a:rPr>
                        <a:t>Tilt Range 0° to +95°</a:t>
                      </a:r>
                      <a:br>
                        <a:rPr lang="en-US" sz="1800" b="0" u="none" strike="noStrike">
                          <a:effectLst/>
                          <a:latin typeface="+mn-ea"/>
                          <a:ea typeface="+mn-ea"/>
                        </a:rPr>
                      </a:br>
                      <a:r>
                        <a:rPr lang="en-US" sz="1800" b="0" u="none" strike="noStrike">
                          <a:effectLst/>
                          <a:latin typeface="+mn-ea"/>
                          <a:ea typeface="+mn-ea"/>
                        </a:rPr>
                        <a:t>Rotate Range ±90°</a:t>
                      </a:r>
                      <a:br>
                        <a:rPr lang="en-US" sz="1800" b="0" u="none" strike="noStrike">
                          <a:effectLst/>
                          <a:latin typeface="+mn-ea"/>
                          <a:ea typeface="+mn-ea"/>
                        </a:rPr>
                      </a:br>
                      <a:r>
                        <a:rPr lang="en-US" sz="1800" b="0" u="none" strike="noStrike">
                          <a:effectLst/>
                          <a:latin typeface="+mn-ea"/>
                          <a:ea typeface="+mn-ea"/>
                        </a:rPr>
                        <a:t>Twist Range ±20°</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914099318"/>
                  </a:ext>
                </a:extLst>
              </a:tr>
              <a:tr h="215900">
                <a:tc>
                  <a:txBody>
                    <a:bodyPr/>
                    <a:lstStyle/>
                    <a:p>
                      <a:pPr algn="l" fontAlgn="ctr"/>
                      <a:r>
                        <a:rPr lang="en-US" sz="1800" b="1" u="none" strike="noStrike">
                          <a:effectLst/>
                          <a:latin typeface="+mn-ea"/>
                          <a:ea typeface="+mn-ea"/>
                        </a:rPr>
                        <a:t>Shutter Time</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1~1/10K sec.</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1614098546"/>
                  </a:ext>
                </a:extLst>
              </a:tr>
              <a:tr h="647700">
                <a:tc>
                  <a:txBody>
                    <a:bodyPr/>
                    <a:lstStyle/>
                    <a:p>
                      <a:pPr algn="l" fontAlgn="ctr"/>
                      <a:r>
                        <a:rPr lang="en-US" sz="1800" b="1" u="none" strike="noStrike">
                          <a:effectLst/>
                          <a:latin typeface="+mn-ea"/>
                          <a:ea typeface="+mn-ea"/>
                        </a:rPr>
                        <a:t>Image Settings</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AEC/AGC/AWB, WDR(HDR), BLC, HLC, Lens Correction, Edge Enhancement, 2D/3D NR, Video Stabilization, Defog, Brightness, Sharpness, Contrast, Saturation, Hue, Text Overlay</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1840518152"/>
                  </a:ext>
                </a:extLst>
              </a:tr>
              <a:tr h="215900">
                <a:tc>
                  <a:txBody>
                    <a:bodyPr/>
                    <a:lstStyle/>
                    <a:p>
                      <a:pPr algn="l" fontAlgn="ctr"/>
                      <a:r>
                        <a:rPr lang="en-US" sz="1800" b="1" u="none" strike="noStrike">
                          <a:effectLst/>
                          <a:latin typeface="+mn-ea"/>
                          <a:ea typeface="+mn-ea"/>
                        </a:rPr>
                        <a:t>Main Chip</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NVIDIA Jetson Orin NX</a:t>
                      </a:r>
                      <a:r>
                        <a:rPr lang="zh-TW" altLang="en-US" sz="1800" b="0" u="none" strike="noStrike">
                          <a:effectLst/>
                          <a:latin typeface="+mn-ea"/>
                          <a:ea typeface="+mn-ea"/>
                        </a:rPr>
                        <a:t> </a:t>
                      </a:r>
                      <a:r>
                        <a:rPr lang="en-US" altLang="zh-TW" sz="1800" b="0" u="none" strike="noStrike">
                          <a:effectLst/>
                          <a:latin typeface="+mn-ea"/>
                          <a:ea typeface="+mn-ea"/>
                        </a:rPr>
                        <a:t>(</a:t>
                      </a:r>
                      <a:r>
                        <a:rPr lang="en-US" sz="1800" b="0" u="none" strike="noStrike" err="1">
                          <a:effectLst/>
                          <a:latin typeface="+mn-ea"/>
                          <a:ea typeface="+mn-ea"/>
                        </a:rPr>
                        <a:t>Aetina</a:t>
                      </a:r>
                      <a:r>
                        <a:rPr lang="en-US" sz="1800" b="0" u="none" strike="noStrike">
                          <a:effectLst/>
                          <a:latin typeface="+mn-ea"/>
                          <a:ea typeface="+mn-ea"/>
                        </a:rPr>
                        <a:t>  AIB-MN32/42</a:t>
                      </a:r>
                      <a:r>
                        <a:rPr lang="en-US" altLang="zh-TW" sz="1800" b="0" u="none" strike="noStrike">
                          <a:effectLst/>
                          <a:latin typeface="+mn-ea"/>
                          <a:ea typeface="+mn-ea"/>
                        </a:rPr>
                        <a:t>)</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369065958"/>
                  </a:ext>
                </a:extLst>
              </a:tr>
              <a:tr h="215900">
                <a:tc rowSpan="2">
                  <a:txBody>
                    <a:bodyPr/>
                    <a:lstStyle/>
                    <a:p>
                      <a:pPr algn="l" fontAlgn="ctr"/>
                      <a:r>
                        <a:rPr lang="en-US" sz="1800" b="1" u="none" strike="noStrike">
                          <a:effectLst/>
                          <a:latin typeface="+mn-ea"/>
                          <a:ea typeface="+mn-ea"/>
                        </a:rPr>
                        <a:t>Video Streaming</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nn-NO" sz="1800" b="0" u="none" strike="noStrike">
                          <a:effectLst/>
                          <a:latin typeface="+mn-ea"/>
                          <a:ea typeface="+mn-ea"/>
                        </a:rPr>
                        <a:t>H.265/H.264/JPEG</a:t>
                      </a:r>
                      <a:endParaRPr lang="nn-NO"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963129236"/>
                  </a:ext>
                </a:extLst>
              </a:tr>
              <a:tr h="215900">
                <a:tc vMerge="1">
                  <a:txBody>
                    <a:bodyPr/>
                    <a:lstStyle/>
                    <a:p>
                      <a:endParaRPr lang="zh-TW" altLang="en-US"/>
                    </a:p>
                  </a:txBody>
                  <a:tcPr/>
                </a:tc>
                <a:tc>
                  <a:txBody>
                    <a:bodyPr/>
                    <a:lstStyle/>
                    <a:p>
                      <a:pPr algn="l" fontAlgn="ctr"/>
                      <a:r>
                        <a:rPr lang="en-US" sz="1800" b="0" u="none" strike="noStrike">
                          <a:effectLst/>
                          <a:latin typeface="+mn-ea"/>
                          <a:ea typeface="+mn-ea"/>
                        </a:rPr>
                        <a:t>Configurable resolution/frame rate/bandwidth, VBR/CBR</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47973252"/>
                  </a:ext>
                </a:extLst>
              </a:tr>
            </a:tbl>
          </a:graphicData>
        </a:graphic>
      </p:graphicFrame>
    </p:spTree>
    <p:extLst>
      <p:ext uri="{BB962C8B-B14F-4D97-AF65-F5344CB8AC3E}">
        <p14:creationId xmlns:p14="http://schemas.microsoft.com/office/powerpoint/2010/main" val="3150222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11384-54CD-B176-99F3-F8E1EF555508}"/>
              </a:ext>
            </a:extLst>
          </p:cNvPr>
          <p:cNvSpPr>
            <a:spLocks noGrp="1"/>
          </p:cNvSpPr>
          <p:nvPr>
            <p:ph type="title"/>
          </p:nvPr>
        </p:nvSpPr>
        <p:spPr/>
        <p:txBody>
          <a:bodyPr/>
          <a:lstStyle/>
          <a:p>
            <a:r>
              <a:rPr lang="en-US" altLang="zh-TW" err="1"/>
              <a:t>Interlux</a:t>
            </a:r>
            <a:r>
              <a:rPr lang="zh-TW" altLang="en-US"/>
              <a:t> </a:t>
            </a:r>
            <a:r>
              <a:rPr lang="en-US" altLang="zh-TW"/>
              <a:t>– </a:t>
            </a:r>
            <a:r>
              <a:rPr lang="zh-TW" altLang="en-US"/>
              <a:t>規格規劃</a:t>
            </a:r>
          </a:p>
        </p:txBody>
      </p:sp>
      <p:sp>
        <p:nvSpPr>
          <p:cNvPr id="3" name="投影片編號版面配置區 2">
            <a:extLst>
              <a:ext uri="{FF2B5EF4-FFF2-40B4-BE49-F238E27FC236}">
                <a16:creationId xmlns:a16="http://schemas.microsoft.com/office/drawing/2014/main" id="{AC7384DE-397A-C053-E702-ACA9D016C4AB}"/>
              </a:ext>
            </a:extLst>
          </p:cNvPr>
          <p:cNvSpPr>
            <a:spLocks noGrp="1"/>
          </p:cNvSpPr>
          <p:nvPr>
            <p:ph type="sldNum" sz="quarter" idx="12"/>
          </p:nvPr>
        </p:nvSpPr>
        <p:spPr/>
        <p:txBody>
          <a:bodyPr/>
          <a:lstStyle/>
          <a:p>
            <a:pPr algn="ctr"/>
            <a:fld id="{6E290225-7458-4E5F-AFE5-E142CAAEBF37}" type="slidenum">
              <a:rPr lang="en-US" smtClean="0"/>
              <a:pPr algn="ctr"/>
              <a:t>106</a:t>
            </a:fld>
            <a:endParaRPr lang="en-US"/>
          </a:p>
        </p:txBody>
      </p:sp>
      <p:graphicFrame>
        <p:nvGraphicFramePr>
          <p:cNvPr id="13" name="表格 12">
            <a:extLst>
              <a:ext uri="{FF2B5EF4-FFF2-40B4-BE49-F238E27FC236}">
                <a16:creationId xmlns:a16="http://schemas.microsoft.com/office/drawing/2014/main" id="{508306DE-CBAB-47E9-09AE-A8DF42AC778E}"/>
              </a:ext>
            </a:extLst>
          </p:cNvPr>
          <p:cNvGraphicFramePr>
            <a:graphicFrameLocks noGrp="1"/>
          </p:cNvGraphicFramePr>
          <p:nvPr/>
        </p:nvGraphicFramePr>
        <p:xfrm>
          <a:off x="838200" y="1254125"/>
          <a:ext cx="10816804" cy="4670007"/>
        </p:xfrm>
        <a:graphic>
          <a:graphicData uri="http://schemas.openxmlformats.org/drawingml/2006/table">
            <a:tbl>
              <a:tblPr>
                <a:tableStyleId>{5C22544A-7EE6-4342-B048-85BDC9FD1C3A}</a:tableStyleId>
              </a:tblPr>
              <a:tblGrid>
                <a:gridCol w="2678799">
                  <a:extLst>
                    <a:ext uri="{9D8B030D-6E8A-4147-A177-3AD203B41FA5}">
                      <a16:colId xmlns:a16="http://schemas.microsoft.com/office/drawing/2014/main" val="2071049814"/>
                    </a:ext>
                  </a:extLst>
                </a:gridCol>
                <a:gridCol w="8138005">
                  <a:extLst>
                    <a:ext uri="{9D8B030D-6E8A-4147-A177-3AD203B41FA5}">
                      <a16:colId xmlns:a16="http://schemas.microsoft.com/office/drawing/2014/main" val="586674350"/>
                    </a:ext>
                  </a:extLst>
                </a:gridCol>
              </a:tblGrid>
              <a:tr h="294070">
                <a:tc rowSpan="2">
                  <a:txBody>
                    <a:bodyPr/>
                    <a:lstStyle/>
                    <a:p>
                      <a:pPr algn="l" fontAlgn="ctr"/>
                      <a:r>
                        <a:rPr lang="en-US" sz="1800" b="1" u="none" strike="noStrike">
                          <a:effectLst/>
                          <a:latin typeface="+mn-ea"/>
                          <a:ea typeface="+mn-ea"/>
                        </a:rPr>
                        <a:t>Audio</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AAC/LPCM</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837616283"/>
                  </a:ext>
                </a:extLst>
              </a:tr>
              <a:tr h="294070">
                <a:tc vMerge="1">
                  <a:txBody>
                    <a:bodyPr/>
                    <a:lstStyle/>
                    <a:p>
                      <a:endParaRPr lang="zh-TW" altLang="en-US"/>
                    </a:p>
                  </a:txBody>
                  <a:tcPr/>
                </a:tc>
                <a:tc>
                  <a:txBody>
                    <a:bodyPr/>
                    <a:lstStyle/>
                    <a:p>
                      <a:pPr algn="l" fontAlgn="ctr"/>
                      <a:r>
                        <a:rPr lang="en-US" sz="1800" b="0" u="none" strike="noStrike">
                          <a:effectLst/>
                          <a:latin typeface="+mn-ea"/>
                          <a:ea typeface="+mn-ea"/>
                        </a:rPr>
                        <a:t>Buzzer/Speaker/Voice out</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281295686"/>
                  </a:ext>
                </a:extLst>
              </a:tr>
              <a:tr h="294070">
                <a:tc>
                  <a:txBody>
                    <a:bodyPr/>
                    <a:lstStyle/>
                    <a:p>
                      <a:pPr algn="l" fontAlgn="ctr"/>
                      <a:r>
                        <a:rPr lang="en-US" sz="1800" b="1" u="none" strike="noStrike">
                          <a:effectLst/>
                          <a:latin typeface="+mn-ea"/>
                          <a:ea typeface="+mn-ea"/>
                        </a:rPr>
                        <a:t>Power</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DC input，12V-24V</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542366658"/>
                  </a:ext>
                </a:extLst>
              </a:tr>
              <a:tr h="294070">
                <a:tc>
                  <a:txBody>
                    <a:bodyPr/>
                    <a:lstStyle/>
                    <a:p>
                      <a:pPr algn="l" fontAlgn="ctr"/>
                      <a:r>
                        <a:rPr lang="en-US" sz="1800" b="1" u="none" strike="noStrike">
                          <a:effectLst/>
                          <a:latin typeface="+mn-ea"/>
                          <a:ea typeface="+mn-ea"/>
                        </a:rPr>
                        <a:t>Storage</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Support M.2 SSD</a:t>
                      </a:r>
                      <a:r>
                        <a:rPr lang="en-US" altLang="zh-TW" sz="1800" b="0" u="none" strike="noStrike">
                          <a:effectLst/>
                          <a:latin typeface="+mn-ea"/>
                          <a:ea typeface="+mn-ea"/>
                        </a:rPr>
                        <a:t>, 128GB~2TB</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430999469"/>
                  </a:ext>
                </a:extLst>
              </a:tr>
              <a:tr h="294070">
                <a:tc>
                  <a:txBody>
                    <a:bodyPr/>
                    <a:lstStyle/>
                    <a:p>
                      <a:pPr algn="l" fontAlgn="ctr"/>
                      <a:r>
                        <a:rPr lang="en-US" sz="1800" b="1" u="none" strike="noStrike">
                          <a:effectLst/>
                          <a:latin typeface="+mn-ea"/>
                          <a:ea typeface="+mn-ea"/>
                        </a:rPr>
                        <a:t>I/O Interface</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USB-Ax1, USB-Cx1, Alarm Out x1 (Terminal Block), RS485 x1</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4031236678"/>
                  </a:ext>
                </a:extLst>
              </a:tr>
              <a:tr h="294070">
                <a:tc>
                  <a:txBody>
                    <a:bodyPr/>
                    <a:lstStyle/>
                    <a:p>
                      <a:pPr algn="l" fontAlgn="ctr"/>
                      <a:r>
                        <a:rPr lang="en-US" sz="1800" b="1" u="none" strike="noStrike">
                          <a:effectLst/>
                          <a:latin typeface="+mn-ea"/>
                          <a:ea typeface="+mn-ea"/>
                        </a:rPr>
                        <a:t>Operating Conditions</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-30⁰C~70⁰C (7x24 hours)</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4039494092"/>
                  </a:ext>
                </a:extLst>
              </a:tr>
              <a:tr h="294070">
                <a:tc>
                  <a:txBody>
                    <a:bodyPr/>
                    <a:lstStyle/>
                    <a:p>
                      <a:pPr algn="l" fontAlgn="ctr"/>
                      <a:r>
                        <a:rPr lang="en-US" sz="1800" b="1" u="none" strike="noStrike">
                          <a:effectLst/>
                          <a:latin typeface="+mn-ea"/>
                          <a:ea typeface="+mn-ea"/>
                        </a:rPr>
                        <a:t>Humidity</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0~90%(Non-condensing)</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4190847488"/>
                  </a:ext>
                </a:extLst>
              </a:tr>
              <a:tr h="294070">
                <a:tc>
                  <a:txBody>
                    <a:bodyPr/>
                    <a:lstStyle/>
                    <a:p>
                      <a:pPr algn="l" fontAlgn="ctr"/>
                      <a:r>
                        <a:rPr lang="en-US" sz="1800" b="1" u="none" strike="noStrike">
                          <a:effectLst/>
                          <a:latin typeface="+mn-ea"/>
                          <a:ea typeface="+mn-ea"/>
                        </a:rPr>
                        <a:t>Surge Protection</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altLang="zh-TW" sz="1800" b="0" u="none" strike="noStrike">
                          <a:effectLst/>
                          <a:latin typeface="+mn-ea"/>
                          <a:ea typeface="+mn-ea"/>
                        </a:rPr>
                        <a:t>10</a:t>
                      </a:r>
                      <a:r>
                        <a:rPr lang="en-US" sz="1800" b="0" u="none" strike="noStrike">
                          <a:effectLst/>
                          <a:latin typeface="+mn-ea"/>
                          <a:ea typeface="+mn-ea"/>
                        </a:rPr>
                        <a:t>KV or above</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074208085"/>
                  </a:ext>
                </a:extLst>
              </a:tr>
              <a:tr h="294070">
                <a:tc>
                  <a:txBody>
                    <a:bodyPr/>
                    <a:lstStyle/>
                    <a:p>
                      <a:pPr algn="l" fontAlgn="ctr"/>
                      <a:r>
                        <a:rPr lang="en-US" sz="1800" b="1" u="none" strike="noStrike">
                          <a:effectLst/>
                          <a:latin typeface="+mn-ea"/>
                          <a:ea typeface="+mn-ea"/>
                        </a:rPr>
                        <a:t>Certification</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NCC, FCC, IP66, IK09 or above</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148447727"/>
                  </a:ext>
                </a:extLst>
              </a:tr>
              <a:tr h="294070">
                <a:tc>
                  <a:txBody>
                    <a:bodyPr/>
                    <a:lstStyle/>
                    <a:p>
                      <a:pPr algn="l" fontAlgn="ctr"/>
                      <a:r>
                        <a:rPr lang="en-US" sz="1800" b="1" u="none" strike="noStrike">
                          <a:effectLst/>
                          <a:latin typeface="+mn-ea"/>
                          <a:ea typeface="+mn-ea"/>
                        </a:rPr>
                        <a:t>SDK and API</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Support</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3194943781"/>
                  </a:ext>
                </a:extLst>
              </a:tr>
              <a:tr h="294070">
                <a:tc>
                  <a:txBody>
                    <a:bodyPr/>
                    <a:lstStyle/>
                    <a:p>
                      <a:pPr algn="l" fontAlgn="ctr"/>
                      <a:r>
                        <a:rPr lang="en-US" sz="1800" b="1" u="none" strike="noStrike">
                          <a:effectLst/>
                          <a:latin typeface="+mn-ea"/>
                          <a:ea typeface="+mn-ea"/>
                        </a:rPr>
                        <a:t>FOTA</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Support</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997685331"/>
                  </a:ext>
                </a:extLst>
              </a:tr>
              <a:tr h="294070">
                <a:tc>
                  <a:txBody>
                    <a:bodyPr/>
                    <a:lstStyle/>
                    <a:p>
                      <a:pPr algn="l" fontAlgn="ctr"/>
                      <a:r>
                        <a:rPr lang="en-US" sz="1800" b="1" u="none" strike="noStrike">
                          <a:effectLst/>
                          <a:latin typeface="+mn-ea"/>
                          <a:ea typeface="+mn-ea"/>
                        </a:rPr>
                        <a:t>Network</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5G (Global Band, Non-China 5G module) / 4G / </a:t>
                      </a:r>
                      <a:r>
                        <a:rPr lang="en-US" sz="1800" b="0" u="none" strike="noStrike" err="1">
                          <a:effectLst/>
                          <a:latin typeface="+mn-ea"/>
                          <a:ea typeface="+mn-ea"/>
                        </a:rPr>
                        <a:t>WiFi</a:t>
                      </a:r>
                      <a:r>
                        <a:rPr lang="en-US" sz="1800" b="0" u="none" strike="noStrike">
                          <a:effectLst/>
                          <a:latin typeface="+mn-ea"/>
                          <a:ea typeface="+mn-ea"/>
                        </a:rPr>
                        <a:t> 6</a:t>
                      </a:r>
                    </a:p>
                    <a:p>
                      <a:pPr algn="l" fontAlgn="ctr"/>
                      <a:r>
                        <a:rPr lang="en-US" sz="1800" b="0" i="0" u="none" strike="noStrike">
                          <a:solidFill>
                            <a:srgbClr val="000000"/>
                          </a:solidFill>
                          <a:effectLst/>
                          <a:latin typeface="+mn-ea"/>
                          <a:ea typeface="+mn-ea"/>
                        </a:rPr>
                        <a:t>4G/5G </a:t>
                      </a:r>
                      <a:r>
                        <a:rPr lang="en-US" sz="1800" b="0" i="0" u="none" strike="noStrike" err="1">
                          <a:solidFill>
                            <a:srgbClr val="000000"/>
                          </a:solidFill>
                          <a:effectLst/>
                          <a:latin typeface="+mn-ea"/>
                          <a:ea typeface="+mn-ea"/>
                        </a:rPr>
                        <a:t>module：Telit</a:t>
                      </a:r>
                      <a:r>
                        <a:rPr lang="en-US" sz="1800" b="0" i="0" u="none" strike="noStrike">
                          <a:solidFill>
                            <a:srgbClr val="000000"/>
                          </a:solidFill>
                          <a:effectLst/>
                          <a:latin typeface="+mn-ea"/>
                          <a:ea typeface="+mn-ea"/>
                        </a:rPr>
                        <a:t>/Thales</a:t>
                      </a:r>
                    </a:p>
                  </a:txBody>
                  <a:tcPr marL="6350" marR="6350" marT="6350" marB="0" anchor="ctr">
                    <a:solidFill>
                      <a:srgbClr val="77D7ED"/>
                    </a:solidFill>
                  </a:tcPr>
                </a:tc>
                <a:extLst>
                  <a:ext uri="{0D108BD9-81ED-4DB2-BD59-A6C34878D82A}">
                    <a16:rowId xmlns:a16="http://schemas.microsoft.com/office/drawing/2014/main" val="4121821554"/>
                  </a:ext>
                </a:extLst>
              </a:tr>
              <a:tr h="294070">
                <a:tc>
                  <a:txBody>
                    <a:bodyPr/>
                    <a:lstStyle/>
                    <a:p>
                      <a:pPr algn="l" fontAlgn="ctr"/>
                      <a:r>
                        <a:rPr lang="en-US" sz="1800" b="1" u="none" strike="noStrike">
                          <a:effectLst/>
                          <a:latin typeface="+mn-ea"/>
                          <a:ea typeface="+mn-ea"/>
                        </a:rPr>
                        <a:t>SIM</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Nano SIM, Chip SIM</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1861800440"/>
                  </a:ext>
                </a:extLst>
              </a:tr>
              <a:tr h="586177">
                <a:tc>
                  <a:txBody>
                    <a:bodyPr/>
                    <a:lstStyle/>
                    <a:p>
                      <a:pPr algn="l" fontAlgn="ctr"/>
                      <a:r>
                        <a:rPr lang="en-US" sz="1800" b="1" u="none" strike="noStrike">
                          <a:effectLst/>
                          <a:latin typeface="+mn-ea"/>
                          <a:ea typeface="+mn-ea"/>
                        </a:rPr>
                        <a:t>Option Module</a:t>
                      </a:r>
                      <a:br>
                        <a:rPr lang="en-US" sz="1800" b="1" u="none" strike="noStrike">
                          <a:effectLst/>
                          <a:latin typeface="+mn-ea"/>
                          <a:ea typeface="+mn-ea"/>
                        </a:rPr>
                      </a:br>
                      <a:r>
                        <a:rPr lang="en-US" sz="1800" b="1" u="none" strike="noStrike">
                          <a:effectLst/>
                          <a:latin typeface="+mn-ea"/>
                          <a:ea typeface="+mn-ea"/>
                        </a:rPr>
                        <a:t>(M.2 or Mini PCIe)</a:t>
                      </a:r>
                      <a:endParaRPr lang="en-US" sz="1800" b="1" i="0" u="none" strike="noStrike">
                        <a:solidFill>
                          <a:srgbClr val="000000"/>
                        </a:solidFill>
                        <a:effectLst/>
                        <a:latin typeface="+mn-ea"/>
                        <a:ea typeface="+mn-ea"/>
                      </a:endParaRPr>
                    </a:p>
                  </a:txBody>
                  <a:tcPr marL="6350" marR="6350" marT="6350" marB="0" anchor="ctr">
                    <a:solidFill>
                      <a:srgbClr val="77D7ED"/>
                    </a:solidFill>
                  </a:tcPr>
                </a:tc>
                <a:tc>
                  <a:txBody>
                    <a:bodyPr/>
                    <a:lstStyle/>
                    <a:p>
                      <a:pPr algn="l" fontAlgn="ctr"/>
                      <a:r>
                        <a:rPr lang="en-US" sz="1800" b="0" u="none" strike="noStrike">
                          <a:effectLst/>
                          <a:latin typeface="+mn-ea"/>
                          <a:ea typeface="+mn-ea"/>
                        </a:rPr>
                        <a:t>Support GNSS, C-V2X</a:t>
                      </a:r>
                      <a:endParaRPr lang="en-US" sz="1800" b="0" i="0" u="none" strike="noStrike">
                        <a:solidFill>
                          <a:srgbClr val="000000"/>
                        </a:solidFill>
                        <a:effectLst/>
                        <a:latin typeface="+mn-ea"/>
                        <a:ea typeface="+mn-ea"/>
                      </a:endParaRPr>
                    </a:p>
                  </a:txBody>
                  <a:tcPr marL="6350" marR="6350" marT="6350" marB="0" anchor="ctr">
                    <a:solidFill>
                      <a:srgbClr val="77D7ED"/>
                    </a:solidFill>
                  </a:tcPr>
                </a:tc>
                <a:extLst>
                  <a:ext uri="{0D108BD9-81ED-4DB2-BD59-A6C34878D82A}">
                    <a16:rowId xmlns:a16="http://schemas.microsoft.com/office/drawing/2014/main" val="2601405325"/>
                  </a:ext>
                </a:extLst>
              </a:tr>
            </a:tbl>
          </a:graphicData>
        </a:graphic>
      </p:graphicFrame>
    </p:spTree>
    <p:extLst>
      <p:ext uri="{BB962C8B-B14F-4D97-AF65-F5344CB8AC3E}">
        <p14:creationId xmlns:p14="http://schemas.microsoft.com/office/powerpoint/2010/main" val="24891826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0C870E-1E64-6BD0-611D-278D9D166177}"/>
              </a:ext>
            </a:extLst>
          </p:cNvPr>
          <p:cNvSpPr>
            <a:spLocks noGrp="1"/>
          </p:cNvSpPr>
          <p:nvPr>
            <p:ph type="title"/>
          </p:nvPr>
        </p:nvSpPr>
        <p:spPr/>
        <p:txBody>
          <a:bodyPr/>
          <a:lstStyle/>
          <a:p>
            <a:r>
              <a:rPr lang="en-US" altLang="zh-TW" err="1"/>
              <a:t>Interlux</a:t>
            </a:r>
            <a:r>
              <a:rPr lang="zh-TW" altLang="en-US"/>
              <a:t> </a:t>
            </a:r>
            <a:r>
              <a:rPr lang="en-US" altLang="zh-TW"/>
              <a:t>– </a:t>
            </a:r>
            <a:r>
              <a:rPr lang="zh-TW" altLang="en-US"/>
              <a:t>架構規劃</a:t>
            </a:r>
          </a:p>
        </p:txBody>
      </p:sp>
      <p:sp>
        <p:nvSpPr>
          <p:cNvPr id="3" name="投影片編號版面配置區 2">
            <a:extLst>
              <a:ext uri="{FF2B5EF4-FFF2-40B4-BE49-F238E27FC236}">
                <a16:creationId xmlns:a16="http://schemas.microsoft.com/office/drawing/2014/main" id="{C96539E4-EF7E-4EB7-9C8E-054FBBDD7890}"/>
              </a:ext>
            </a:extLst>
          </p:cNvPr>
          <p:cNvSpPr>
            <a:spLocks noGrp="1"/>
          </p:cNvSpPr>
          <p:nvPr>
            <p:ph type="sldNum" sz="quarter" idx="12"/>
          </p:nvPr>
        </p:nvSpPr>
        <p:spPr/>
        <p:txBody>
          <a:bodyPr/>
          <a:lstStyle/>
          <a:p>
            <a:pPr algn="ctr"/>
            <a:fld id="{6E290225-7458-4E5F-AFE5-E142CAAEBF37}" type="slidenum">
              <a:rPr lang="en-US" smtClean="0"/>
              <a:pPr algn="ctr"/>
              <a:t>107</a:t>
            </a:fld>
            <a:endParaRPr lang="en-US"/>
          </a:p>
        </p:txBody>
      </p:sp>
      <p:pic>
        <p:nvPicPr>
          <p:cNvPr id="6" name="圖片 5">
            <a:extLst>
              <a:ext uri="{FF2B5EF4-FFF2-40B4-BE49-F238E27FC236}">
                <a16:creationId xmlns:a16="http://schemas.microsoft.com/office/drawing/2014/main" id="{7EF5CFDF-AFB9-40F3-0640-3D855D9F4B8E}"/>
              </a:ext>
            </a:extLst>
          </p:cNvPr>
          <p:cNvPicPr>
            <a:picLocks noChangeAspect="1"/>
          </p:cNvPicPr>
          <p:nvPr/>
        </p:nvPicPr>
        <p:blipFill>
          <a:blip r:embed="rId2"/>
          <a:stretch>
            <a:fillRect/>
          </a:stretch>
        </p:blipFill>
        <p:spPr>
          <a:xfrm>
            <a:off x="838200" y="1148567"/>
            <a:ext cx="10515600" cy="5344308"/>
          </a:xfrm>
          <a:prstGeom prst="rect">
            <a:avLst/>
          </a:prstGeom>
        </p:spPr>
      </p:pic>
    </p:spTree>
    <p:extLst>
      <p:ext uri="{BB962C8B-B14F-4D97-AF65-F5344CB8AC3E}">
        <p14:creationId xmlns:p14="http://schemas.microsoft.com/office/powerpoint/2010/main" val="25716220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29C2866-71E7-3E10-C357-AED1D7F3B0D0}"/>
              </a:ext>
            </a:extLst>
          </p:cNvPr>
          <p:cNvSpPr>
            <a:spLocks noGrp="1"/>
          </p:cNvSpPr>
          <p:nvPr>
            <p:ph type="sldNum" sz="quarter" idx="12"/>
          </p:nvPr>
        </p:nvSpPr>
        <p:spPr/>
        <p:txBody>
          <a:bodyPr/>
          <a:lstStyle/>
          <a:p>
            <a:pPr algn="ctr"/>
            <a:fld id="{6E290225-7458-4E5F-AFE5-E142CAAEBF37}" type="slidenum">
              <a:rPr lang="en-US" smtClean="0"/>
              <a:pPr algn="ctr"/>
              <a:t>108</a:t>
            </a:fld>
            <a:endParaRPr lang="en-US"/>
          </a:p>
        </p:txBody>
      </p:sp>
      <p:graphicFrame>
        <p:nvGraphicFramePr>
          <p:cNvPr id="19" name="表格 18">
            <a:extLst>
              <a:ext uri="{FF2B5EF4-FFF2-40B4-BE49-F238E27FC236}">
                <a16:creationId xmlns:a16="http://schemas.microsoft.com/office/drawing/2014/main" id="{E0BEB109-D8FD-C8A6-3124-C2F08D4060FE}"/>
              </a:ext>
            </a:extLst>
          </p:cNvPr>
          <p:cNvGraphicFramePr>
            <a:graphicFrameLocks noGrp="1"/>
          </p:cNvGraphicFramePr>
          <p:nvPr>
            <p:extLst>
              <p:ext uri="{D42A27DB-BD31-4B8C-83A1-F6EECF244321}">
                <p14:modId xmlns:p14="http://schemas.microsoft.com/office/powerpoint/2010/main" val="3343049461"/>
              </p:ext>
            </p:extLst>
          </p:nvPr>
        </p:nvGraphicFramePr>
        <p:xfrm>
          <a:off x="585365" y="584581"/>
          <a:ext cx="11171209" cy="3107349"/>
        </p:xfrm>
        <a:graphic>
          <a:graphicData uri="http://schemas.openxmlformats.org/drawingml/2006/table">
            <a:tbl>
              <a:tblPr firstRow="1" bandRow="1">
                <a:tableStyleId>{5C22544A-7EE6-4342-B048-85BDC9FD1C3A}</a:tableStyleId>
              </a:tblPr>
              <a:tblGrid>
                <a:gridCol w="1795407">
                  <a:extLst>
                    <a:ext uri="{9D8B030D-6E8A-4147-A177-3AD203B41FA5}">
                      <a16:colId xmlns:a16="http://schemas.microsoft.com/office/drawing/2014/main" val="2730519876"/>
                    </a:ext>
                  </a:extLst>
                </a:gridCol>
                <a:gridCol w="2293402">
                  <a:extLst>
                    <a:ext uri="{9D8B030D-6E8A-4147-A177-3AD203B41FA5}">
                      <a16:colId xmlns:a16="http://schemas.microsoft.com/office/drawing/2014/main" val="3849788169"/>
                    </a:ext>
                  </a:extLst>
                </a:gridCol>
                <a:gridCol w="2360800">
                  <a:extLst>
                    <a:ext uri="{9D8B030D-6E8A-4147-A177-3AD203B41FA5}">
                      <a16:colId xmlns:a16="http://schemas.microsoft.com/office/drawing/2014/main" val="2239264261"/>
                    </a:ext>
                  </a:extLst>
                </a:gridCol>
                <a:gridCol w="2360800">
                  <a:extLst>
                    <a:ext uri="{9D8B030D-6E8A-4147-A177-3AD203B41FA5}">
                      <a16:colId xmlns:a16="http://schemas.microsoft.com/office/drawing/2014/main" val="438741661"/>
                    </a:ext>
                  </a:extLst>
                </a:gridCol>
                <a:gridCol w="2360800">
                  <a:extLst>
                    <a:ext uri="{9D8B030D-6E8A-4147-A177-3AD203B41FA5}">
                      <a16:colId xmlns:a16="http://schemas.microsoft.com/office/drawing/2014/main" val="4203763161"/>
                    </a:ext>
                  </a:extLst>
                </a:gridCol>
              </a:tblGrid>
              <a:tr h="389775">
                <a:tc>
                  <a:txBody>
                    <a:bodyPr/>
                    <a:lstStyle/>
                    <a:p>
                      <a:r>
                        <a:rPr lang="zh-TW" altLang="en-US" sz="1400" b="1"/>
                        <a:t>產品規劃</a:t>
                      </a:r>
                    </a:p>
                  </a:txBody>
                  <a:tcPr/>
                </a:tc>
                <a:tc>
                  <a:txBody>
                    <a:bodyPr/>
                    <a:lstStyle/>
                    <a:p>
                      <a:r>
                        <a:rPr lang="zh-TW" altLang="en-US" sz="1400" b="1"/>
                        <a:t>英研</a:t>
                      </a:r>
                    </a:p>
                  </a:txBody>
                  <a:tcPr/>
                </a:tc>
                <a:tc>
                  <a:txBody>
                    <a:bodyPr/>
                    <a:lstStyle/>
                    <a:p>
                      <a:r>
                        <a:rPr lang="zh-TW" altLang="en-US" sz="1400" b="1"/>
                        <a:t>連益</a:t>
                      </a:r>
                    </a:p>
                  </a:txBody>
                  <a:tcPr/>
                </a:tc>
                <a:tc>
                  <a:txBody>
                    <a:bodyPr/>
                    <a:lstStyle/>
                    <a:p>
                      <a:r>
                        <a:rPr lang="zh-TW" altLang="en-US" sz="1400" b="1"/>
                        <a:t>成大</a:t>
                      </a:r>
                    </a:p>
                  </a:txBody>
                  <a:tcPr/>
                </a:tc>
                <a:tc>
                  <a:txBody>
                    <a:bodyPr/>
                    <a:lstStyle/>
                    <a:p>
                      <a:r>
                        <a:rPr lang="en-US" altLang="zh-TW" sz="1400" b="1" err="1">
                          <a:solidFill>
                            <a:srgbClr val="FF0000"/>
                          </a:solidFill>
                        </a:rPr>
                        <a:t>Leotek</a:t>
                      </a:r>
                      <a:r>
                        <a:rPr lang="en-US" altLang="zh-TW" sz="1400" b="1">
                          <a:solidFill>
                            <a:srgbClr val="FF0000"/>
                          </a:solidFill>
                        </a:rPr>
                        <a:t> </a:t>
                      </a:r>
                      <a:r>
                        <a:rPr lang="en-US" altLang="zh-TW" sz="1400" b="1" err="1">
                          <a:solidFill>
                            <a:srgbClr val="FF0000"/>
                          </a:solidFill>
                        </a:rPr>
                        <a:t>InterLux</a:t>
                      </a:r>
                      <a:endParaRPr lang="zh-TW" altLang="en-US" sz="1400" b="1">
                        <a:solidFill>
                          <a:srgbClr val="FF0000"/>
                        </a:solidFill>
                      </a:endParaRPr>
                    </a:p>
                  </a:txBody>
                  <a:tcPr/>
                </a:tc>
                <a:extLst>
                  <a:ext uri="{0D108BD9-81ED-4DB2-BD59-A6C34878D82A}">
                    <a16:rowId xmlns:a16="http://schemas.microsoft.com/office/drawing/2014/main" val="3618316140"/>
                  </a:ext>
                </a:extLst>
              </a:tr>
              <a:tr h="605951">
                <a:tc>
                  <a:txBody>
                    <a:bodyPr/>
                    <a:lstStyle/>
                    <a:p>
                      <a:r>
                        <a:rPr lang="zh-TW" altLang="en-US" sz="1100" b="0"/>
                        <a:t>設備</a:t>
                      </a:r>
                    </a:p>
                  </a:txBody>
                  <a:tcPr/>
                </a:tc>
                <a:tc>
                  <a:txBody>
                    <a:bodyPr/>
                    <a:lstStyle/>
                    <a:p>
                      <a:r>
                        <a:rPr lang="en-US" altLang="zh-TW" sz="1100" b="0"/>
                        <a:t>Camera *2 </a:t>
                      </a:r>
                    </a:p>
                    <a:p>
                      <a:r>
                        <a:rPr lang="en-US" altLang="zh-TW" sz="1100" b="0"/>
                        <a:t>AI BOX*1</a:t>
                      </a:r>
                    </a:p>
                    <a:p>
                      <a:r>
                        <a:rPr lang="en-US" altLang="zh-TW" sz="1100" b="0"/>
                        <a:t>4G Router*1</a:t>
                      </a:r>
                      <a:endParaRPr lang="zh-TW" altLang="en-US" sz="1100" b="0"/>
                    </a:p>
                  </a:txBody>
                  <a:tcPr/>
                </a:tc>
                <a:tc>
                  <a:txBody>
                    <a:bodyPr/>
                    <a:lstStyle/>
                    <a:p>
                      <a:r>
                        <a:rPr lang="en-US" altLang="zh-TW" sz="1100" b="0"/>
                        <a:t>Camera *4 </a:t>
                      </a:r>
                    </a:p>
                    <a:p>
                      <a:r>
                        <a:rPr lang="en-US" altLang="zh-TW" sz="1100" b="0"/>
                        <a:t>IPC*2</a:t>
                      </a:r>
                    </a:p>
                    <a:p>
                      <a:r>
                        <a:rPr lang="zh-TW" altLang="en-US" sz="1100" b="0"/>
                        <a:t>光纖</a:t>
                      </a:r>
                      <a:r>
                        <a:rPr lang="en-US" altLang="zh-TW" sz="1100" b="0"/>
                        <a:t>Router*1</a:t>
                      </a:r>
                      <a:endParaRPr lang="zh-TW" altLang="en-US" sz="1100" b="0"/>
                    </a:p>
                  </a:txBody>
                  <a:tcPr/>
                </a:tc>
                <a:tc>
                  <a:txBody>
                    <a:bodyPr/>
                    <a:lstStyle/>
                    <a:p>
                      <a:r>
                        <a:rPr lang="en-US" altLang="zh-TW" sz="1100" b="0"/>
                        <a:t>Camera *4 </a:t>
                      </a:r>
                    </a:p>
                    <a:p>
                      <a:r>
                        <a:rPr lang="en-US" altLang="zh-TW" sz="1100" b="0"/>
                        <a:t>IPC*2</a:t>
                      </a:r>
                    </a:p>
                    <a:p>
                      <a:r>
                        <a:rPr lang="zh-TW" altLang="en-US" sz="1100" b="0"/>
                        <a:t>光纖</a:t>
                      </a:r>
                      <a:r>
                        <a:rPr lang="en-US" altLang="zh-TW" sz="1100" b="0"/>
                        <a:t>Router*1</a:t>
                      </a:r>
                    </a:p>
                    <a:p>
                      <a:r>
                        <a:rPr lang="en-US" altLang="zh-TW" sz="1100" b="0"/>
                        <a:t>RSU</a:t>
                      </a:r>
                      <a:r>
                        <a:rPr lang="zh-TW" altLang="en-US" sz="1100" b="0"/>
                        <a:t>*</a:t>
                      </a:r>
                      <a:r>
                        <a:rPr lang="en-US" altLang="zh-TW" sz="1100" b="0"/>
                        <a:t>2</a:t>
                      </a:r>
                      <a:endParaRPr lang="zh-TW" altLang="en-US" sz="1100" b="0"/>
                    </a:p>
                  </a:txBody>
                  <a:tcPr/>
                </a:tc>
                <a:tc>
                  <a:txBody>
                    <a:bodyPr/>
                    <a:lstStyle/>
                    <a:p>
                      <a:r>
                        <a:rPr lang="en-US" altLang="zh-TW" sz="1100" b="0"/>
                        <a:t>Camera *3 (</a:t>
                      </a:r>
                      <a:r>
                        <a:rPr lang="zh-TW" altLang="en-US" sz="1100" b="0"/>
                        <a:t>內建</a:t>
                      </a:r>
                      <a:r>
                        <a:rPr lang="en-US" altLang="zh-TW" sz="1100" b="0"/>
                        <a:t>)</a:t>
                      </a:r>
                    </a:p>
                    <a:p>
                      <a:r>
                        <a:rPr lang="en-US" altLang="zh-TW" sz="1100" b="0"/>
                        <a:t>Oren NX*1</a:t>
                      </a:r>
                      <a:r>
                        <a:rPr lang="zh-TW" altLang="en-US" sz="1100" b="0"/>
                        <a:t> </a:t>
                      </a:r>
                      <a:r>
                        <a:rPr lang="en-US" altLang="zh-TW" sz="1100" b="0"/>
                        <a:t>(</a:t>
                      </a:r>
                      <a:r>
                        <a:rPr lang="zh-TW" altLang="en-US" sz="1100" b="0"/>
                        <a:t>內建</a:t>
                      </a:r>
                      <a:r>
                        <a:rPr lang="en-US" altLang="zh-TW" sz="1100" b="0"/>
                        <a:t>)</a:t>
                      </a:r>
                    </a:p>
                    <a:p>
                      <a:r>
                        <a:rPr lang="en-US" altLang="zh-TW" sz="1100" b="0"/>
                        <a:t>5G/4G*1 (</a:t>
                      </a:r>
                      <a:r>
                        <a:rPr lang="zh-TW" altLang="en-US" sz="1100" b="0"/>
                        <a:t>內建</a:t>
                      </a:r>
                      <a:r>
                        <a:rPr lang="en-US" altLang="zh-TW" sz="1100" b="0"/>
                        <a:t>)</a:t>
                      </a:r>
                    </a:p>
                    <a:p>
                      <a:r>
                        <a:rPr lang="en-US" altLang="zh-TW" sz="1100" b="0"/>
                        <a:t>RSU</a:t>
                      </a:r>
                      <a:r>
                        <a:rPr lang="zh-TW" altLang="en-US" sz="1100" b="0"/>
                        <a:t>*</a:t>
                      </a:r>
                      <a:r>
                        <a:rPr lang="en-US" altLang="zh-TW" sz="1100" b="0"/>
                        <a:t>1 (</a:t>
                      </a:r>
                      <a:r>
                        <a:rPr lang="zh-TW" altLang="en-US" sz="1100" b="0"/>
                        <a:t>選配</a:t>
                      </a:r>
                      <a:r>
                        <a:rPr lang="en-US" altLang="zh-TW" sz="1100" b="0"/>
                        <a:t>)</a:t>
                      </a:r>
                      <a:endParaRPr lang="zh-TW" altLang="en-US" sz="1100" b="0"/>
                    </a:p>
                  </a:txBody>
                  <a:tcPr/>
                </a:tc>
                <a:extLst>
                  <a:ext uri="{0D108BD9-81ED-4DB2-BD59-A6C34878D82A}">
                    <a16:rowId xmlns:a16="http://schemas.microsoft.com/office/drawing/2014/main" val="280992867"/>
                  </a:ext>
                </a:extLst>
              </a:tr>
              <a:tr h="319714">
                <a:tc>
                  <a:txBody>
                    <a:bodyPr/>
                    <a:lstStyle/>
                    <a:p>
                      <a:r>
                        <a:rPr lang="zh-TW" altLang="en-US" sz="1100" b="0"/>
                        <a:t>網路通訊</a:t>
                      </a:r>
                    </a:p>
                  </a:txBody>
                  <a:tcPr/>
                </a:tc>
                <a:tc>
                  <a:txBody>
                    <a:bodyPr/>
                    <a:lstStyle/>
                    <a:p>
                      <a:r>
                        <a:rPr lang="en-US" altLang="zh-TW" sz="1100" b="0"/>
                        <a:t>4G LTE</a:t>
                      </a:r>
                      <a:endParaRPr lang="zh-TW" altLang="en-US" sz="1100" b="0"/>
                    </a:p>
                  </a:txBody>
                  <a:tcPr/>
                </a:tc>
                <a:tc>
                  <a:txBody>
                    <a:bodyPr/>
                    <a:lstStyle/>
                    <a:p>
                      <a:r>
                        <a:rPr lang="zh-TW" altLang="en-US" sz="1100" b="0"/>
                        <a:t>光纖網路</a:t>
                      </a:r>
                      <a:r>
                        <a:rPr lang="en-US" altLang="zh-TW" sz="1100" b="0"/>
                        <a:t>(</a:t>
                      </a:r>
                      <a:r>
                        <a:rPr lang="zh-TW" altLang="en-US" sz="1100" b="0"/>
                        <a:t>實體線</a:t>
                      </a:r>
                      <a:r>
                        <a:rPr lang="en-US" altLang="zh-TW" sz="1100" b="0"/>
                        <a:t>)</a:t>
                      </a:r>
                      <a:endParaRPr lang="zh-TW" altLang="en-US" sz="1100"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b="0"/>
                        <a:t>光纖網路</a:t>
                      </a:r>
                      <a:r>
                        <a:rPr lang="en-US" altLang="zh-TW" sz="1100" b="0"/>
                        <a:t>(</a:t>
                      </a:r>
                      <a:r>
                        <a:rPr lang="zh-TW" altLang="en-US" sz="1100" b="0"/>
                        <a:t>實體線</a:t>
                      </a:r>
                      <a:r>
                        <a:rPr lang="en-US" altLang="zh-TW" sz="1100" b="0"/>
                        <a:t>)</a:t>
                      </a:r>
                      <a:endParaRPr lang="zh-TW" altLang="en-US" sz="1100" b="0"/>
                    </a:p>
                  </a:txBody>
                  <a:tcPr/>
                </a:tc>
                <a:tc>
                  <a:txBody>
                    <a:bodyPr/>
                    <a:lstStyle/>
                    <a:p>
                      <a:r>
                        <a:rPr lang="en-US" altLang="zh-TW" sz="1100" b="0"/>
                        <a:t>5G</a:t>
                      </a:r>
                      <a:r>
                        <a:rPr lang="zh-TW" altLang="en-US" sz="1100" b="0"/>
                        <a:t> </a:t>
                      </a:r>
                      <a:r>
                        <a:rPr lang="en-US" altLang="zh-TW" sz="1100" b="0"/>
                        <a:t>/</a:t>
                      </a:r>
                      <a:r>
                        <a:rPr lang="zh-TW" altLang="en-US" sz="1100" b="0"/>
                        <a:t> </a:t>
                      </a:r>
                      <a:r>
                        <a:rPr lang="en-US" altLang="zh-TW" sz="1100" b="0"/>
                        <a:t>4G</a:t>
                      </a:r>
                      <a:endParaRPr lang="zh-TW" altLang="en-US" sz="1100" b="0"/>
                    </a:p>
                  </a:txBody>
                  <a:tcPr/>
                </a:tc>
                <a:extLst>
                  <a:ext uri="{0D108BD9-81ED-4DB2-BD59-A6C34878D82A}">
                    <a16:rowId xmlns:a16="http://schemas.microsoft.com/office/drawing/2014/main" val="401801259"/>
                  </a:ext>
                </a:extLst>
              </a:tr>
              <a:tr h="395185">
                <a:tc>
                  <a:txBody>
                    <a:bodyPr/>
                    <a:lstStyle/>
                    <a:p>
                      <a:r>
                        <a:rPr lang="zh-TW" altLang="en-US" sz="1100" kern="1200">
                          <a:solidFill>
                            <a:schemeClr val="dk1"/>
                          </a:solidFill>
                          <a:latin typeface="+mn-lt"/>
                          <a:ea typeface="+mn-ea"/>
                          <a:cs typeface="+mn-cs"/>
                        </a:rPr>
                        <a:t>應用</a:t>
                      </a:r>
                    </a:p>
                  </a:txBody>
                  <a:tcPr/>
                </a:tc>
                <a:tc>
                  <a:txBody>
                    <a:bodyPr/>
                    <a:lstStyle/>
                    <a:p>
                      <a:r>
                        <a:rPr lang="zh-TW" altLang="en-US" sz="1100"/>
                        <a:t>車流分析</a:t>
                      </a:r>
                      <a:r>
                        <a:rPr lang="en-US" altLang="zh-TW" sz="1100"/>
                        <a:t>/</a:t>
                      </a:r>
                      <a:r>
                        <a:rPr lang="zh-TW" altLang="en-US" sz="1100"/>
                        <a:t>停車辨識</a:t>
                      </a:r>
                      <a:r>
                        <a:rPr lang="en-US" altLang="zh-TW" sz="1100"/>
                        <a:t>/</a:t>
                      </a:r>
                      <a:r>
                        <a:rPr lang="zh-TW" altLang="en-US" sz="1100"/>
                        <a:t>車輛違規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a:t>車流分析</a:t>
                      </a:r>
                      <a:r>
                        <a:rPr lang="en-US" altLang="zh-TW" sz="1100"/>
                        <a:t>/</a:t>
                      </a:r>
                      <a:r>
                        <a:rPr lang="zh-TW" altLang="en-US" sz="1100"/>
                        <a:t>停車辨識</a:t>
                      </a:r>
                      <a:r>
                        <a:rPr lang="en-US" altLang="zh-TW" sz="1100"/>
                        <a:t>/</a:t>
                      </a:r>
                      <a:r>
                        <a:rPr lang="zh-TW" altLang="en-US" sz="1100"/>
                        <a:t>車輛違規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a:t>車流分析</a:t>
                      </a:r>
                      <a:r>
                        <a:rPr lang="en-US" altLang="zh-TW" sz="1100"/>
                        <a:t>/</a:t>
                      </a:r>
                      <a:r>
                        <a:rPr lang="zh-TW" altLang="en-US" sz="1100"/>
                        <a:t>停車辨識</a:t>
                      </a:r>
                      <a:r>
                        <a:rPr lang="en-US" altLang="zh-TW" sz="1100"/>
                        <a:t>/</a:t>
                      </a:r>
                      <a:r>
                        <a:rPr lang="zh-TW" altLang="en-US" sz="1100"/>
                        <a:t>車輛違規</a:t>
                      </a:r>
                      <a:r>
                        <a:rPr lang="en-US" altLang="zh-TW" sz="1100"/>
                        <a:t>/</a:t>
                      </a:r>
                      <a:r>
                        <a:rPr lang="zh-TW" altLang="en-US" sz="1100"/>
                        <a:t>路況分析</a:t>
                      </a:r>
                      <a:r>
                        <a:rPr lang="en-US" altLang="zh-TW" sz="1100"/>
                        <a:t>/</a:t>
                      </a:r>
                      <a:r>
                        <a:rPr lang="zh-TW" altLang="en-US" sz="1100"/>
                        <a:t>秒數調整</a:t>
                      </a:r>
                    </a:p>
                  </a:txBody>
                  <a:tcPr/>
                </a:tc>
                <a:tc>
                  <a:txBody>
                    <a:bodyPr/>
                    <a:lstStyle/>
                    <a:p>
                      <a:r>
                        <a:rPr lang="zh-TW" altLang="en-US" sz="1100"/>
                        <a:t>車流分析</a:t>
                      </a:r>
                      <a:r>
                        <a:rPr lang="en-US" altLang="zh-TW" sz="1100"/>
                        <a:t>/</a:t>
                      </a:r>
                      <a:r>
                        <a:rPr lang="zh-TW" altLang="en-US" sz="1100"/>
                        <a:t>停車辨識</a:t>
                      </a:r>
                      <a:r>
                        <a:rPr lang="en-US" altLang="zh-TW" sz="1100"/>
                        <a:t>/</a:t>
                      </a:r>
                      <a:r>
                        <a:rPr lang="zh-TW" altLang="en-US" sz="1100"/>
                        <a:t>車輛違規</a:t>
                      </a:r>
                      <a:r>
                        <a:rPr lang="en-US" altLang="zh-TW" sz="1100"/>
                        <a:t>/</a:t>
                      </a:r>
                      <a:r>
                        <a:rPr lang="zh-TW" altLang="en-US" sz="1100"/>
                        <a:t>路況分析</a:t>
                      </a:r>
                    </a:p>
                  </a:txBody>
                  <a:tcPr/>
                </a:tc>
                <a:extLst>
                  <a:ext uri="{0D108BD9-81ED-4DB2-BD59-A6C34878D82A}">
                    <a16:rowId xmlns:a16="http://schemas.microsoft.com/office/drawing/2014/main" val="3348563"/>
                  </a:ext>
                </a:extLst>
              </a:tr>
              <a:tr h="1209140">
                <a:tc>
                  <a:txBody>
                    <a:bodyPr/>
                    <a:lstStyle/>
                    <a:p>
                      <a:r>
                        <a:rPr lang="zh-TW" altLang="en-US" sz="1200"/>
                        <a:t>外觀</a:t>
                      </a:r>
                    </a:p>
                  </a:txBody>
                  <a:tcPr/>
                </a:tc>
                <a:tc>
                  <a:txBody>
                    <a:bodyPr/>
                    <a:lstStyle/>
                    <a:p>
                      <a:endParaRPr lang="zh-TW" altLang="en-US" sz="1200"/>
                    </a:p>
                  </a:txBody>
                  <a:tcPr/>
                </a:tc>
                <a:tc>
                  <a:txBody>
                    <a:bodyPr/>
                    <a:lstStyle/>
                    <a:p>
                      <a:endParaRPr lang="zh-TW" altLang="en-US" sz="1200"/>
                    </a:p>
                  </a:txBody>
                  <a:tcPr/>
                </a:tc>
                <a:tc>
                  <a:txBody>
                    <a:bodyPr/>
                    <a:lstStyle/>
                    <a:p>
                      <a:endParaRPr lang="zh-TW" altLang="en-US" sz="1200"/>
                    </a:p>
                  </a:txBody>
                  <a:tcPr/>
                </a:tc>
                <a:tc>
                  <a:txBody>
                    <a:bodyPr/>
                    <a:lstStyle/>
                    <a:p>
                      <a:endParaRPr lang="zh-TW" altLang="en-US" sz="1200"/>
                    </a:p>
                  </a:txBody>
                  <a:tcPr/>
                </a:tc>
                <a:extLst>
                  <a:ext uri="{0D108BD9-81ED-4DB2-BD59-A6C34878D82A}">
                    <a16:rowId xmlns:a16="http://schemas.microsoft.com/office/drawing/2014/main" val="2365969370"/>
                  </a:ext>
                </a:extLst>
              </a:tr>
            </a:tbl>
          </a:graphicData>
        </a:graphic>
      </p:graphicFrame>
      <p:pic>
        <p:nvPicPr>
          <p:cNvPr id="20" name="圖片 19">
            <a:extLst>
              <a:ext uri="{FF2B5EF4-FFF2-40B4-BE49-F238E27FC236}">
                <a16:creationId xmlns:a16="http://schemas.microsoft.com/office/drawing/2014/main" id="{8A537C23-A4F2-5265-5C80-E1BE300052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5368" y="2461919"/>
            <a:ext cx="889117" cy="1216687"/>
          </a:xfrm>
          <a:prstGeom prst="rect">
            <a:avLst/>
          </a:prstGeom>
        </p:spPr>
      </p:pic>
      <p:pic>
        <p:nvPicPr>
          <p:cNvPr id="21" name="圖片 20">
            <a:extLst>
              <a:ext uri="{FF2B5EF4-FFF2-40B4-BE49-F238E27FC236}">
                <a16:creationId xmlns:a16="http://schemas.microsoft.com/office/drawing/2014/main" id="{522C41FD-ABBF-23DF-92AE-9199C222DA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52310" y="2554643"/>
            <a:ext cx="1087210" cy="751232"/>
          </a:xfrm>
          <a:prstGeom prst="rect">
            <a:avLst/>
          </a:prstGeom>
        </p:spPr>
      </p:pic>
      <p:pic>
        <p:nvPicPr>
          <p:cNvPr id="22" name="圖片 21">
            <a:extLst>
              <a:ext uri="{FF2B5EF4-FFF2-40B4-BE49-F238E27FC236}">
                <a16:creationId xmlns:a16="http://schemas.microsoft.com/office/drawing/2014/main" id="{E1BBF559-BB31-FE6F-B4CF-4AF123EFCD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82942" y="2554643"/>
            <a:ext cx="1007619" cy="760013"/>
          </a:xfrm>
          <a:prstGeom prst="rect">
            <a:avLst/>
          </a:prstGeom>
        </p:spPr>
      </p:pic>
      <p:pic>
        <p:nvPicPr>
          <p:cNvPr id="23" name="圖片 22" descr="一張含有 設計 的圖片&#10;&#10;描述是以低可信度自動產生">
            <a:extLst>
              <a:ext uri="{FF2B5EF4-FFF2-40B4-BE49-F238E27FC236}">
                <a16:creationId xmlns:a16="http://schemas.microsoft.com/office/drawing/2014/main" id="{84237CFE-7AFC-8E36-38E8-3A2044C02B3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68386" y="2496665"/>
            <a:ext cx="932335" cy="932335"/>
          </a:xfrm>
          <a:prstGeom prst="rect">
            <a:avLst/>
          </a:prstGeom>
        </p:spPr>
      </p:pic>
      <p:pic>
        <p:nvPicPr>
          <p:cNvPr id="24" name="圖片 23" descr="一張含有 電子產品, 電子裝置, 駕駛 的圖片&#10;&#10;自動產生的描述">
            <a:extLst>
              <a:ext uri="{FF2B5EF4-FFF2-40B4-BE49-F238E27FC236}">
                <a16:creationId xmlns:a16="http://schemas.microsoft.com/office/drawing/2014/main" id="{991F262F-2B88-4CCB-664E-A47C37E0D68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10273" y="2470935"/>
            <a:ext cx="839160" cy="839160"/>
          </a:xfrm>
          <a:prstGeom prst="rect">
            <a:avLst/>
          </a:prstGeom>
        </p:spPr>
      </p:pic>
      <p:pic>
        <p:nvPicPr>
          <p:cNvPr id="25" name="圖片 24" descr="一張含有 設計 的圖片&#10;&#10;描述是以低可信度自動產生">
            <a:extLst>
              <a:ext uri="{FF2B5EF4-FFF2-40B4-BE49-F238E27FC236}">
                <a16:creationId xmlns:a16="http://schemas.microsoft.com/office/drawing/2014/main" id="{88D7B5CD-2245-1AC4-2B6B-BB5BF04861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7530" y="2934650"/>
            <a:ext cx="932335" cy="932335"/>
          </a:xfrm>
          <a:prstGeom prst="rect">
            <a:avLst/>
          </a:prstGeom>
        </p:spPr>
      </p:pic>
      <p:pic>
        <p:nvPicPr>
          <p:cNvPr id="26" name="圖片 25">
            <a:extLst>
              <a:ext uri="{FF2B5EF4-FFF2-40B4-BE49-F238E27FC236}">
                <a16:creationId xmlns:a16="http://schemas.microsoft.com/office/drawing/2014/main" id="{FADF64C6-758F-6D82-4AED-DBCA72E3FB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68965" y="2496665"/>
            <a:ext cx="1147194" cy="1147194"/>
          </a:xfrm>
          <a:prstGeom prst="rect">
            <a:avLst/>
          </a:prstGeom>
        </p:spPr>
      </p:pic>
      <p:pic>
        <p:nvPicPr>
          <p:cNvPr id="27" name="圖片 26">
            <a:extLst>
              <a:ext uri="{FF2B5EF4-FFF2-40B4-BE49-F238E27FC236}">
                <a16:creationId xmlns:a16="http://schemas.microsoft.com/office/drawing/2014/main" id="{1543AFA2-F1F0-0853-463D-573E39D230C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46813" y="2532291"/>
            <a:ext cx="826757" cy="492142"/>
          </a:xfrm>
          <a:prstGeom prst="rect">
            <a:avLst/>
          </a:prstGeom>
        </p:spPr>
      </p:pic>
      <p:sp>
        <p:nvSpPr>
          <p:cNvPr id="28" name="標題 1">
            <a:extLst>
              <a:ext uri="{FF2B5EF4-FFF2-40B4-BE49-F238E27FC236}">
                <a16:creationId xmlns:a16="http://schemas.microsoft.com/office/drawing/2014/main" id="{F00D80C5-E396-C552-35FD-56469FD9944C}"/>
              </a:ext>
            </a:extLst>
          </p:cNvPr>
          <p:cNvSpPr txBox="1">
            <a:spLocks/>
          </p:cNvSpPr>
          <p:nvPr/>
        </p:nvSpPr>
        <p:spPr>
          <a:xfrm>
            <a:off x="590512" y="-69616"/>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err="1"/>
              <a:t>Interlux</a:t>
            </a:r>
            <a:r>
              <a:rPr lang="en-US" altLang="zh-TW"/>
              <a:t> </a:t>
            </a:r>
            <a:r>
              <a:rPr lang="zh-TW" altLang="en-US"/>
              <a:t>解決方案 </a:t>
            </a:r>
            <a:r>
              <a:rPr lang="en-US" altLang="zh-TW"/>
              <a:t>–</a:t>
            </a:r>
            <a:r>
              <a:rPr lang="zh-TW" altLang="en-US"/>
              <a:t> 跨平台整合</a:t>
            </a:r>
          </a:p>
        </p:txBody>
      </p:sp>
      <p:graphicFrame>
        <p:nvGraphicFramePr>
          <p:cNvPr id="31" name="表格 30">
            <a:extLst>
              <a:ext uri="{FF2B5EF4-FFF2-40B4-BE49-F238E27FC236}">
                <a16:creationId xmlns:a16="http://schemas.microsoft.com/office/drawing/2014/main" id="{625F47D5-A04A-5233-13FF-029323BF4337}"/>
              </a:ext>
            </a:extLst>
          </p:cNvPr>
          <p:cNvGraphicFramePr>
            <a:graphicFrameLocks noGrp="1"/>
          </p:cNvGraphicFramePr>
          <p:nvPr/>
        </p:nvGraphicFramePr>
        <p:xfrm>
          <a:off x="585365" y="3757324"/>
          <a:ext cx="11171208" cy="2999736"/>
        </p:xfrm>
        <a:graphic>
          <a:graphicData uri="http://schemas.openxmlformats.org/drawingml/2006/table">
            <a:tbl>
              <a:tblPr firstRow="1" bandRow="1">
                <a:tableStyleId>{5C22544A-7EE6-4342-B048-85BDC9FD1C3A}</a:tableStyleId>
              </a:tblPr>
              <a:tblGrid>
                <a:gridCol w="918950">
                  <a:extLst>
                    <a:ext uri="{9D8B030D-6E8A-4147-A177-3AD203B41FA5}">
                      <a16:colId xmlns:a16="http://schemas.microsoft.com/office/drawing/2014/main" val="2343442806"/>
                    </a:ext>
                  </a:extLst>
                </a:gridCol>
                <a:gridCol w="2033912">
                  <a:extLst>
                    <a:ext uri="{9D8B030D-6E8A-4147-A177-3AD203B41FA5}">
                      <a16:colId xmlns:a16="http://schemas.microsoft.com/office/drawing/2014/main" val="1821795034"/>
                    </a:ext>
                  </a:extLst>
                </a:gridCol>
                <a:gridCol w="4356889">
                  <a:extLst>
                    <a:ext uri="{9D8B030D-6E8A-4147-A177-3AD203B41FA5}">
                      <a16:colId xmlns:a16="http://schemas.microsoft.com/office/drawing/2014/main" val="2214258739"/>
                    </a:ext>
                  </a:extLst>
                </a:gridCol>
                <a:gridCol w="3861457">
                  <a:extLst>
                    <a:ext uri="{9D8B030D-6E8A-4147-A177-3AD203B41FA5}">
                      <a16:colId xmlns:a16="http://schemas.microsoft.com/office/drawing/2014/main" val="1070056014"/>
                    </a:ext>
                  </a:extLst>
                </a:gridCol>
              </a:tblGrid>
              <a:tr h="281225">
                <a:tc>
                  <a:txBody>
                    <a:bodyPr/>
                    <a:lstStyle/>
                    <a:p>
                      <a:r>
                        <a:rPr lang="en-US" altLang="zh-TW" sz="1200"/>
                        <a:t>Item</a:t>
                      </a:r>
                      <a:endParaRPr lang="zh-TW" altLang="en-US" sz="1200"/>
                    </a:p>
                  </a:txBody>
                  <a:tcPr/>
                </a:tc>
                <a:tc>
                  <a:txBody>
                    <a:bodyPr/>
                    <a:lstStyle/>
                    <a:p>
                      <a:r>
                        <a:rPr lang="zh-TW" altLang="en-US" sz="1200"/>
                        <a:t>挑戰</a:t>
                      </a:r>
                    </a:p>
                  </a:txBody>
                  <a:tcPr/>
                </a:tc>
                <a:tc>
                  <a:txBody>
                    <a:bodyPr/>
                    <a:lstStyle/>
                    <a:p>
                      <a:r>
                        <a:rPr lang="zh-TW" altLang="en-US" sz="1200"/>
                        <a:t>現狀問題</a:t>
                      </a:r>
                    </a:p>
                  </a:txBody>
                  <a:tcPr/>
                </a:tc>
                <a:tc>
                  <a:txBody>
                    <a:bodyPr/>
                    <a:lstStyle/>
                    <a:p>
                      <a:r>
                        <a:rPr lang="zh-TW" altLang="en-US" sz="1200"/>
                        <a:t>方案</a:t>
                      </a:r>
                    </a:p>
                  </a:txBody>
                  <a:tcPr/>
                </a:tc>
                <a:extLst>
                  <a:ext uri="{0D108BD9-81ED-4DB2-BD59-A6C34878D82A}">
                    <a16:rowId xmlns:a16="http://schemas.microsoft.com/office/drawing/2014/main" val="1851922593"/>
                  </a:ext>
                </a:extLst>
              </a:tr>
              <a:tr h="281225">
                <a:tc>
                  <a:txBody>
                    <a:bodyPr/>
                    <a:lstStyle/>
                    <a:p>
                      <a:r>
                        <a:rPr lang="en-US" altLang="zh-TW" sz="1200"/>
                        <a:t>1</a:t>
                      </a:r>
                      <a:endParaRPr lang="zh-TW" altLang="en-US" sz="1200"/>
                    </a:p>
                  </a:txBody>
                  <a:tcPr/>
                </a:tc>
                <a:tc>
                  <a:txBody>
                    <a:bodyPr/>
                    <a:lstStyle/>
                    <a:p>
                      <a:r>
                        <a:rPr lang="zh-TW" altLang="en-US" sz="1200"/>
                        <a:t>市容</a:t>
                      </a:r>
                    </a:p>
                  </a:txBody>
                  <a:tcPr/>
                </a:tc>
                <a:tc>
                  <a:txBody>
                    <a:bodyPr/>
                    <a:lstStyle/>
                    <a:p>
                      <a:r>
                        <a:rPr lang="zh-TW" altLang="en-US" sz="1200"/>
                        <a:t>架設混亂</a:t>
                      </a:r>
                      <a:r>
                        <a:rPr lang="en-US" altLang="zh-TW" sz="1200"/>
                        <a:t>,</a:t>
                      </a:r>
                      <a:r>
                        <a:rPr lang="zh-TW" altLang="en-US" sz="1200"/>
                        <a:t> 不美觀</a:t>
                      </a:r>
                      <a:r>
                        <a:rPr lang="en-US" altLang="zh-TW" sz="1200"/>
                        <a:t>, </a:t>
                      </a:r>
                      <a:r>
                        <a:rPr lang="zh-TW" altLang="en-US" sz="1200"/>
                        <a:t>安裝維護複雜</a:t>
                      </a:r>
                    </a:p>
                  </a:txBody>
                  <a:tcPr/>
                </a:tc>
                <a:tc>
                  <a:txBody>
                    <a:bodyPr/>
                    <a:lstStyle/>
                    <a:p>
                      <a:r>
                        <a:rPr lang="en-US" altLang="zh-TW" sz="1200"/>
                        <a:t>All in one</a:t>
                      </a:r>
                      <a:r>
                        <a:rPr lang="zh-TW" altLang="en-US" sz="1200"/>
                        <a:t>設計</a:t>
                      </a:r>
                      <a:r>
                        <a:rPr lang="en-US" altLang="zh-TW" sz="1200"/>
                        <a:t>,</a:t>
                      </a:r>
                      <a:r>
                        <a:rPr lang="zh-TW" altLang="en-US" sz="1200"/>
                        <a:t>減少攝影機數量</a:t>
                      </a:r>
                      <a:r>
                        <a:rPr lang="en-US" altLang="zh-TW" sz="1200"/>
                        <a:t>,</a:t>
                      </a:r>
                      <a:r>
                        <a:rPr lang="zh-TW" altLang="en-US" sz="1200"/>
                        <a:t>美化市容</a:t>
                      </a:r>
                    </a:p>
                  </a:txBody>
                  <a:tcPr/>
                </a:tc>
                <a:extLst>
                  <a:ext uri="{0D108BD9-81ED-4DB2-BD59-A6C34878D82A}">
                    <a16:rowId xmlns:a16="http://schemas.microsoft.com/office/drawing/2014/main" val="1071518972"/>
                  </a:ext>
                </a:extLst>
              </a:tr>
              <a:tr h="281225">
                <a:tc>
                  <a:txBody>
                    <a:bodyPr/>
                    <a:lstStyle/>
                    <a:p>
                      <a:r>
                        <a:rPr lang="en-US" altLang="zh-TW" sz="1200"/>
                        <a:t>2</a:t>
                      </a:r>
                      <a:endParaRPr lang="zh-TW" altLang="en-US" sz="1200"/>
                    </a:p>
                  </a:txBody>
                  <a:tcPr/>
                </a:tc>
                <a:tc>
                  <a:txBody>
                    <a:bodyPr/>
                    <a:lstStyle/>
                    <a:p>
                      <a:r>
                        <a:rPr lang="zh-TW" altLang="en-US" sz="1200"/>
                        <a:t>成本高</a:t>
                      </a:r>
                    </a:p>
                  </a:txBody>
                  <a:tcPr/>
                </a:tc>
                <a:tc>
                  <a:txBody>
                    <a:bodyPr/>
                    <a:lstStyle/>
                    <a:p>
                      <a:r>
                        <a:rPr lang="zh-TW" altLang="en-US" sz="1200"/>
                        <a:t>設備</a:t>
                      </a:r>
                      <a:r>
                        <a:rPr lang="en-US" altLang="zh-TW" sz="1200"/>
                        <a:t>, </a:t>
                      </a:r>
                      <a:r>
                        <a:rPr lang="zh-TW" altLang="en-US" sz="1200"/>
                        <a:t>架設</a:t>
                      </a:r>
                      <a:r>
                        <a:rPr lang="en-US" altLang="zh-TW" sz="1200"/>
                        <a:t>,</a:t>
                      </a:r>
                      <a:r>
                        <a:rPr lang="zh-TW" altLang="en-US" sz="1200"/>
                        <a:t> 維護</a:t>
                      </a:r>
                    </a:p>
                  </a:txBody>
                  <a:tcPr/>
                </a:tc>
                <a:tc>
                  <a:txBody>
                    <a:bodyPr/>
                    <a:lstStyle/>
                    <a:p>
                      <a:r>
                        <a:rPr lang="en-US" altLang="zh-TW" sz="1200"/>
                        <a:t>All in one</a:t>
                      </a:r>
                      <a:r>
                        <a:rPr lang="zh-TW" altLang="en-US" sz="1200"/>
                        <a:t>設計</a:t>
                      </a:r>
                      <a:r>
                        <a:rPr lang="en-US" altLang="zh-TW" sz="1200"/>
                        <a:t>,</a:t>
                      </a:r>
                      <a:r>
                        <a:rPr lang="zh-TW" altLang="en-US" sz="1200"/>
                        <a:t>減少安裝佈線費用</a:t>
                      </a:r>
                      <a:r>
                        <a:rPr lang="en-US" altLang="zh-TW" sz="1200"/>
                        <a:t>,</a:t>
                      </a:r>
                      <a:r>
                        <a:rPr lang="zh-TW" altLang="en-US" sz="1200"/>
                        <a:t>降低成本</a:t>
                      </a:r>
                    </a:p>
                  </a:txBody>
                  <a:tcPr/>
                </a:tc>
                <a:extLst>
                  <a:ext uri="{0D108BD9-81ED-4DB2-BD59-A6C34878D82A}">
                    <a16:rowId xmlns:a16="http://schemas.microsoft.com/office/drawing/2014/main" val="2780223602"/>
                  </a:ext>
                </a:extLst>
              </a:tr>
              <a:tr h="468709">
                <a:tc>
                  <a:txBody>
                    <a:bodyPr/>
                    <a:lstStyle/>
                    <a:p>
                      <a:r>
                        <a:rPr lang="en-US" altLang="zh-TW" sz="1200"/>
                        <a:t>3</a:t>
                      </a:r>
                      <a:endParaRPr lang="zh-TW" altLang="en-US" sz="1200"/>
                    </a:p>
                  </a:txBody>
                  <a:tcPr/>
                </a:tc>
                <a:tc>
                  <a:txBody>
                    <a:bodyPr/>
                    <a:lstStyle/>
                    <a:p>
                      <a:r>
                        <a:rPr lang="zh-TW" altLang="en-US" sz="1200"/>
                        <a:t>穩定度</a:t>
                      </a:r>
                    </a:p>
                  </a:txBody>
                  <a:tcPr/>
                </a:tc>
                <a:tc>
                  <a:txBody>
                    <a:bodyPr/>
                    <a:lstStyle/>
                    <a:p>
                      <a:r>
                        <a:rPr lang="en-US" altLang="zh-TW" sz="1200"/>
                        <a:t>Thermal, </a:t>
                      </a:r>
                      <a:r>
                        <a:rPr lang="zh-TW" altLang="en-US" sz="1200"/>
                        <a:t>整合搭配</a:t>
                      </a:r>
                      <a:r>
                        <a:rPr lang="en-US" altLang="zh-TW" sz="1200"/>
                        <a:t>, </a:t>
                      </a:r>
                      <a:r>
                        <a:rPr lang="zh-TW" altLang="en-US" sz="1200"/>
                        <a:t>非專用</a:t>
                      </a:r>
                    </a:p>
                  </a:txBody>
                  <a:tcPr/>
                </a:tc>
                <a:tc>
                  <a:txBody>
                    <a:bodyPr/>
                    <a:lstStyle/>
                    <a:p>
                      <a:r>
                        <a:rPr lang="en-US" altLang="zh-TW" sz="1200"/>
                        <a:t>All in one</a:t>
                      </a:r>
                      <a:r>
                        <a:rPr lang="zh-TW" altLang="en-US" sz="1200"/>
                        <a:t>設計</a:t>
                      </a:r>
                      <a:r>
                        <a:rPr lang="en-US" altLang="zh-TW" sz="1200"/>
                        <a:t>,</a:t>
                      </a:r>
                      <a:r>
                        <a:rPr lang="zh-TW" altLang="en-US" sz="1200"/>
                        <a:t>單一品牌</a:t>
                      </a:r>
                      <a:r>
                        <a:rPr lang="en-US" altLang="zh-TW" sz="1200"/>
                        <a:t>, thermal</a:t>
                      </a:r>
                      <a:r>
                        <a:rPr lang="zh-TW" altLang="en-US" sz="1200"/>
                        <a:t>整合測試及驗證</a:t>
                      </a:r>
                      <a:r>
                        <a:rPr lang="en-US" altLang="zh-TW" sz="1200"/>
                        <a:t>,</a:t>
                      </a:r>
                      <a:r>
                        <a:rPr lang="zh-TW" altLang="en-US" sz="1200"/>
                        <a:t>增加穩定</a:t>
                      </a:r>
                    </a:p>
                  </a:txBody>
                  <a:tcPr/>
                </a:tc>
                <a:extLst>
                  <a:ext uri="{0D108BD9-81ED-4DB2-BD59-A6C34878D82A}">
                    <a16:rowId xmlns:a16="http://schemas.microsoft.com/office/drawing/2014/main" val="2207634184"/>
                  </a:ext>
                </a:extLst>
              </a:tr>
              <a:tr h="468709">
                <a:tc>
                  <a:txBody>
                    <a:bodyPr/>
                    <a:lstStyle/>
                    <a:p>
                      <a:r>
                        <a:rPr lang="en-US" altLang="zh-TW" sz="1200"/>
                        <a:t>4</a:t>
                      </a:r>
                      <a:endParaRPr lang="zh-TW" altLang="en-US" sz="1200"/>
                    </a:p>
                  </a:txBody>
                  <a:tcPr/>
                </a:tc>
                <a:tc>
                  <a:txBody>
                    <a:bodyPr/>
                    <a:lstStyle/>
                    <a:p>
                      <a:r>
                        <a:rPr lang="zh-TW" altLang="en-US" sz="1200"/>
                        <a:t>擴展性低</a:t>
                      </a:r>
                    </a:p>
                  </a:txBody>
                  <a:tcPr/>
                </a:tc>
                <a:tc>
                  <a:txBody>
                    <a:bodyPr/>
                    <a:lstStyle/>
                    <a:p>
                      <a:r>
                        <a:rPr lang="zh-TW" altLang="en-US" sz="1200"/>
                        <a:t>重複投資</a:t>
                      </a:r>
                      <a:r>
                        <a:rPr lang="en-US" altLang="zh-TW" sz="1200"/>
                        <a:t>, </a:t>
                      </a:r>
                      <a:r>
                        <a:rPr lang="zh-TW" altLang="en-US" sz="1200"/>
                        <a:t>單一應用</a:t>
                      </a:r>
                      <a:r>
                        <a:rPr lang="en-US" altLang="zh-TW" sz="1200"/>
                        <a:t>,</a:t>
                      </a:r>
                      <a:r>
                        <a:rPr lang="zh-TW" altLang="en-US" sz="1200"/>
                        <a:t> 未整合</a:t>
                      </a:r>
                      <a:r>
                        <a:rPr lang="en-US" altLang="zh-TW" sz="1200"/>
                        <a:t>, </a:t>
                      </a:r>
                      <a:r>
                        <a:rPr lang="zh-TW" altLang="en-US" sz="1200"/>
                        <a:t>未跨點</a:t>
                      </a:r>
                    </a:p>
                  </a:txBody>
                  <a:tcPr/>
                </a:tc>
                <a:tc>
                  <a:txBody>
                    <a:bodyPr/>
                    <a:lstStyle/>
                    <a:p>
                      <a:r>
                        <a:rPr lang="zh-TW" altLang="en-US" sz="1200"/>
                        <a:t>內建</a:t>
                      </a:r>
                      <a:r>
                        <a:rPr lang="en-US" altLang="zh-TW" sz="1200"/>
                        <a:t>Nvidia</a:t>
                      </a:r>
                      <a:r>
                        <a:rPr lang="zh-TW" altLang="en-US" sz="1200"/>
                        <a:t>平台</a:t>
                      </a:r>
                      <a:r>
                        <a:rPr lang="en-US" altLang="zh-TW" sz="1200"/>
                        <a:t>,</a:t>
                      </a:r>
                      <a:r>
                        <a:rPr lang="zh-TW" altLang="en-US" sz="1200"/>
                        <a:t>整合多用途</a:t>
                      </a:r>
                      <a:r>
                        <a:rPr lang="en-US" altLang="zh-TW" sz="1200"/>
                        <a:t>AI module,</a:t>
                      </a:r>
                      <a:r>
                        <a:rPr lang="zh-TW" altLang="en-US" sz="1200"/>
                        <a:t>跨設備數據整合及輸出</a:t>
                      </a:r>
                    </a:p>
                  </a:txBody>
                  <a:tcPr/>
                </a:tc>
                <a:extLst>
                  <a:ext uri="{0D108BD9-81ED-4DB2-BD59-A6C34878D82A}">
                    <a16:rowId xmlns:a16="http://schemas.microsoft.com/office/drawing/2014/main" val="2953876133"/>
                  </a:ext>
                </a:extLst>
              </a:tr>
              <a:tr h="468709">
                <a:tc>
                  <a:txBody>
                    <a:bodyPr/>
                    <a:lstStyle/>
                    <a:p>
                      <a:r>
                        <a:rPr lang="en-US" altLang="zh-TW" sz="1200"/>
                        <a:t>5</a:t>
                      </a:r>
                      <a:endParaRPr lang="zh-TW" altLang="en-US" sz="1200"/>
                    </a:p>
                  </a:txBody>
                  <a:tcPr/>
                </a:tc>
                <a:tc>
                  <a:txBody>
                    <a:bodyPr/>
                    <a:lstStyle/>
                    <a:p>
                      <a:r>
                        <a:rPr lang="en-US" altLang="zh-TW" sz="1200"/>
                        <a:t>AI</a:t>
                      </a:r>
                      <a:r>
                        <a:rPr lang="zh-TW" altLang="en-US" sz="1200"/>
                        <a:t> 應用程度低</a:t>
                      </a:r>
                    </a:p>
                  </a:txBody>
                  <a:tcPr/>
                </a:tc>
                <a:tc>
                  <a:txBody>
                    <a:bodyPr/>
                    <a:lstStyle/>
                    <a:p>
                      <a:r>
                        <a:rPr lang="zh-TW" altLang="en-US" sz="1200"/>
                        <a:t>提供的資料未優化</a:t>
                      </a:r>
                    </a:p>
                  </a:txBody>
                  <a:tcPr/>
                </a:tc>
                <a:tc>
                  <a:txBody>
                    <a:bodyPr/>
                    <a:lstStyle/>
                    <a:p>
                      <a:r>
                        <a:rPr lang="zh-TW" altLang="en-US" sz="1200"/>
                        <a:t>內建</a:t>
                      </a:r>
                      <a:r>
                        <a:rPr lang="en-US" altLang="zh-TW" sz="1200"/>
                        <a:t>Nvidia</a:t>
                      </a:r>
                      <a:r>
                        <a:rPr lang="zh-TW" altLang="en-US" sz="1200"/>
                        <a:t>平台</a:t>
                      </a:r>
                      <a:r>
                        <a:rPr lang="en-US" altLang="zh-TW" sz="1200"/>
                        <a:t>,</a:t>
                      </a:r>
                      <a:r>
                        <a:rPr lang="zh-TW" altLang="en-US" sz="1200"/>
                        <a:t>整合多用途</a:t>
                      </a:r>
                      <a:r>
                        <a:rPr lang="en-US" altLang="zh-TW" sz="1200"/>
                        <a:t>AI module,</a:t>
                      </a:r>
                      <a:r>
                        <a:rPr lang="zh-TW" altLang="en-US" sz="1200"/>
                        <a:t>滿足不同路口應用需求</a:t>
                      </a:r>
                    </a:p>
                  </a:txBody>
                  <a:tcPr/>
                </a:tc>
                <a:extLst>
                  <a:ext uri="{0D108BD9-81ED-4DB2-BD59-A6C34878D82A}">
                    <a16:rowId xmlns:a16="http://schemas.microsoft.com/office/drawing/2014/main" val="2776930798"/>
                  </a:ext>
                </a:extLst>
              </a:tr>
              <a:tr h="468709">
                <a:tc>
                  <a:txBody>
                    <a:bodyPr/>
                    <a:lstStyle/>
                    <a:p>
                      <a:r>
                        <a:rPr lang="en-US" altLang="zh-TW" sz="1200"/>
                        <a:t>6</a:t>
                      </a:r>
                      <a:endParaRPr lang="zh-TW" altLang="en-US" sz="1200"/>
                    </a:p>
                  </a:txBody>
                  <a:tcPr/>
                </a:tc>
                <a:tc>
                  <a:txBody>
                    <a:bodyPr/>
                    <a:lstStyle/>
                    <a:p>
                      <a:r>
                        <a:rPr lang="zh-TW" altLang="en-US" sz="1200"/>
                        <a:t>無跨平台</a:t>
                      </a:r>
                    </a:p>
                  </a:txBody>
                  <a:tcPr/>
                </a:tc>
                <a:tc>
                  <a:txBody>
                    <a:bodyPr/>
                    <a:lstStyle/>
                    <a:p>
                      <a:r>
                        <a:rPr lang="zh-TW" altLang="en-US" sz="1200"/>
                        <a:t>系統管理維護複雜</a:t>
                      </a:r>
                      <a:r>
                        <a:rPr lang="en-US" altLang="zh-TW" sz="1200"/>
                        <a:t>, </a:t>
                      </a:r>
                      <a:r>
                        <a:rPr lang="zh-TW" altLang="en-US" sz="1200"/>
                        <a:t>重複投資</a:t>
                      </a:r>
                      <a:r>
                        <a:rPr lang="en-US" altLang="zh-TW" sz="1200"/>
                        <a:t>,</a:t>
                      </a:r>
                      <a:endParaRPr lang="zh-TW" altLang="en-US" sz="1200"/>
                    </a:p>
                  </a:txBody>
                  <a:tcPr/>
                </a:tc>
                <a:tc>
                  <a:txBody>
                    <a:bodyPr/>
                    <a:lstStyle/>
                    <a:p>
                      <a:r>
                        <a:rPr lang="zh-TW" altLang="en-US" sz="1200"/>
                        <a:t>整合多用途</a:t>
                      </a:r>
                      <a:r>
                        <a:rPr lang="en-US" altLang="zh-TW" sz="1200"/>
                        <a:t>AI module,</a:t>
                      </a:r>
                      <a:r>
                        <a:rPr lang="zh-TW" altLang="en-US" sz="1200"/>
                        <a:t>完整資料分析輸出</a:t>
                      </a:r>
                      <a:r>
                        <a:rPr lang="en-US" altLang="zh-TW" sz="1200"/>
                        <a:t>,</a:t>
                      </a:r>
                      <a:r>
                        <a:rPr lang="zh-TW" altLang="en-US" sz="1200"/>
                        <a:t>提供完整</a:t>
                      </a:r>
                      <a:r>
                        <a:rPr lang="en-US" altLang="zh-TW" sz="1200"/>
                        <a:t>API</a:t>
                      </a:r>
                      <a:r>
                        <a:rPr lang="zh-TW" altLang="en-US" sz="1200"/>
                        <a:t>及跨平台整合</a:t>
                      </a:r>
                    </a:p>
                  </a:txBody>
                  <a:tcPr/>
                </a:tc>
                <a:extLst>
                  <a:ext uri="{0D108BD9-81ED-4DB2-BD59-A6C34878D82A}">
                    <a16:rowId xmlns:a16="http://schemas.microsoft.com/office/drawing/2014/main" val="367713426"/>
                  </a:ext>
                </a:extLst>
              </a:tr>
              <a:tr h="281225">
                <a:tc>
                  <a:txBody>
                    <a:bodyPr/>
                    <a:lstStyle/>
                    <a:p>
                      <a:r>
                        <a:rPr lang="en-US" altLang="zh-TW" sz="1200"/>
                        <a:t>7</a:t>
                      </a:r>
                      <a:endParaRPr lang="zh-TW" altLang="en-US" sz="1200"/>
                    </a:p>
                  </a:txBody>
                  <a:tcPr/>
                </a:tc>
                <a:tc>
                  <a:txBody>
                    <a:bodyPr/>
                    <a:lstStyle/>
                    <a:p>
                      <a:r>
                        <a:rPr lang="en-US" altLang="zh-TW" sz="1200"/>
                        <a:t>DMS</a:t>
                      </a:r>
                      <a:endParaRPr lang="zh-TW" altLang="en-US" sz="1200"/>
                    </a:p>
                  </a:txBody>
                  <a:tcPr/>
                </a:tc>
                <a:tc>
                  <a:txBody>
                    <a:bodyPr/>
                    <a:lstStyle/>
                    <a:p>
                      <a:r>
                        <a:rPr lang="zh-TW" altLang="en-US" sz="1200"/>
                        <a:t>各廠家的軟體</a:t>
                      </a:r>
                      <a:r>
                        <a:rPr lang="en-US" altLang="zh-TW" sz="1200"/>
                        <a:t>, </a:t>
                      </a:r>
                      <a:r>
                        <a:rPr lang="zh-TW" altLang="en-US" sz="1200"/>
                        <a:t>系統</a:t>
                      </a:r>
                      <a:r>
                        <a:rPr lang="en-US" altLang="zh-TW" sz="1200"/>
                        <a:t>, Owner..</a:t>
                      </a:r>
                      <a:endParaRPr lang="zh-TW" altLang="en-US" sz="1200"/>
                    </a:p>
                  </a:txBody>
                  <a:tcPr/>
                </a:tc>
                <a:tc>
                  <a:txBody>
                    <a:bodyPr/>
                    <a:lstStyle/>
                    <a:p>
                      <a:r>
                        <a:rPr lang="zh-TW" altLang="en-US" sz="1200"/>
                        <a:t>單 </a:t>
                      </a:r>
                      <a:r>
                        <a:rPr lang="en-US" altLang="zh-TW" sz="1200"/>
                        <a:t>DMS </a:t>
                      </a:r>
                      <a:r>
                        <a:rPr lang="zh-TW" altLang="en-US" sz="1200"/>
                        <a:t>平台</a:t>
                      </a:r>
                      <a:r>
                        <a:rPr lang="en-US" altLang="zh-TW" sz="1200"/>
                        <a:t>, </a:t>
                      </a:r>
                      <a:r>
                        <a:rPr lang="zh-TW" altLang="en-US" sz="1200"/>
                        <a:t>系統 </a:t>
                      </a:r>
                      <a:r>
                        <a:rPr lang="en-US" altLang="zh-TW" sz="1200"/>
                        <a:t>owner </a:t>
                      </a:r>
                      <a:r>
                        <a:rPr lang="zh-TW" altLang="en-US" sz="1200"/>
                        <a:t>可以設定權限</a:t>
                      </a:r>
                      <a:r>
                        <a:rPr lang="en-US" altLang="zh-TW" sz="1200"/>
                        <a:t>,</a:t>
                      </a:r>
                      <a:r>
                        <a:rPr lang="zh-TW" altLang="en-US" sz="1200"/>
                        <a:t>可跨裝置架接</a:t>
                      </a:r>
                    </a:p>
                  </a:txBody>
                  <a:tcPr/>
                </a:tc>
                <a:extLst>
                  <a:ext uri="{0D108BD9-81ED-4DB2-BD59-A6C34878D82A}">
                    <a16:rowId xmlns:a16="http://schemas.microsoft.com/office/drawing/2014/main" val="1576803258"/>
                  </a:ext>
                </a:extLst>
              </a:tr>
            </a:tbl>
          </a:graphicData>
        </a:graphic>
      </p:graphicFrame>
      <p:pic>
        <p:nvPicPr>
          <p:cNvPr id="2" name="圖片 1">
            <a:extLst>
              <a:ext uri="{FF2B5EF4-FFF2-40B4-BE49-F238E27FC236}">
                <a16:creationId xmlns:a16="http://schemas.microsoft.com/office/drawing/2014/main" id="{504C0891-F72E-9638-0382-CF9DA90B805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66552" y="2508540"/>
            <a:ext cx="1075708" cy="1105296"/>
          </a:xfrm>
          <a:prstGeom prst="rect">
            <a:avLst/>
          </a:prstGeom>
        </p:spPr>
      </p:pic>
      <p:pic>
        <p:nvPicPr>
          <p:cNvPr id="4" name="圖片 3">
            <a:extLst>
              <a:ext uri="{FF2B5EF4-FFF2-40B4-BE49-F238E27FC236}">
                <a16:creationId xmlns:a16="http://schemas.microsoft.com/office/drawing/2014/main" id="{74A90C35-4FE6-BB8D-3DAA-4C3B95C322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594622" y="3066076"/>
            <a:ext cx="902775" cy="548453"/>
          </a:xfrm>
          <a:prstGeom prst="rect">
            <a:avLst/>
          </a:prstGeom>
        </p:spPr>
      </p:pic>
    </p:spTree>
    <p:extLst>
      <p:ext uri="{BB962C8B-B14F-4D97-AF65-F5344CB8AC3E}">
        <p14:creationId xmlns:p14="http://schemas.microsoft.com/office/powerpoint/2010/main" val="3147555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11384-54CD-B176-99F3-F8E1EF555508}"/>
              </a:ext>
            </a:extLst>
          </p:cNvPr>
          <p:cNvSpPr>
            <a:spLocks noGrp="1"/>
          </p:cNvSpPr>
          <p:nvPr>
            <p:ph type="title"/>
          </p:nvPr>
        </p:nvSpPr>
        <p:spPr/>
        <p:txBody>
          <a:bodyPr/>
          <a:lstStyle/>
          <a:p>
            <a:r>
              <a:rPr lang="en-US" altLang="zh-TW" err="1"/>
              <a:t>Interlux</a:t>
            </a:r>
            <a:r>
              <a:rPr lang="zh-TW" altLang="en-US"/>
              <a:t> </a:t>
            </a:r>
            <a:r>
              <a:rPr lang="en-US" altLang="zh-TW"/>
              <a:t>–</a:t>
            </a:r>
            <a:r>
              <a:rPr lang="zh-TW" altLang="en-US"/>
              <a:t> </a:t>
            </a:r>
            <a:r>
              <a:rPr lang="en-US" altLang="zh-TW"/>
              <a:t>ID</a:t>
            </a:r>
            <a:r>
              <a:rPr lang="zh-TW" altLang="en-US"/>
              <a:t> 規劃</a:t>
            </a:r>
          </a:p>
        </p:txBody>
      </p:sp>
      <p:sp>
        <p:nvSpPr>
          <p:cNvPr id="3" name="投影片編號版面配置區 2">
            <a:extLst>
              <a:ext uri="{FF2B5EF4-FFF2-40B4-BE49-F238E27FC236}">
                <a16:creationId xmlns:a16="http://schemas.microsoft.com/office/drawing/2014/main" id="{AC7384DE-397A-C053-E702-ACA9D016C4AB}"/>
              </a:ext>
            </a:extLst>
          </p:cNvPr>
          <p:cNvSpPr>
            <a:spLocks noGrp="1"/>
          </p:cNvSpPr>
          <p:nvPr>
            <p:ph type="sldNum" sz="quarter" idx="12"/>
          </p:nvPr>
        </p:nvSpPr>
        <p:spPr/>
        <p:txBody>
          <a:bodyPr/>
          <a:lstStyle/>
          <a:p>
            <a:pPr algn="ctr"/>
            <a:fld id="{6E290225-7458-4E5F-AFE5-E142CAAEBF37}" type="slidenum">
              <a:rPr lang="en-US" smtClean="0"/>
              <a:pPr algn="ctr"/>
              <a:t>109</a:t>
            </a:fld>
            <a:endParaRPr lang="en-US"/>
          </a:p>
        </p:txBody>
      </p:sp>
      <p:sp>
        <p:nvSpPr>
          <p:cNvPr id="4" name="內容版面配置區 3">
            <a:extLst>
              <a:ext uri="{FF2B5EF4-FFF2-40B4-BE49-F238E27FC236}">
                <a16:creationId xmlns:a16="http://schemas.microsoft.com/office/drawing/2014/main" id="{A626A01C-9107-5427-71C2-4AD7C3AB1771}"/>
              </a:ext>
            </a:extLst>
          </p:cNvPr>
          <p:cNvSpPr>
            <a:spLocks noGrp="1"/>
          </p:cNvSpPr>
          <p:nvPr>
            <p:ph idx="1"/>
          </p:nvPr>
        </p:nvSpPr>
        <p:spPr/>
        <p:txBody>
          <a:bodyPr/>
          <a:lstStyle/>
          <a:p>
            <a:r>
              <a:rPr lang="en-US" altLang="zh-TW"/>
              <a:t>The Intelligent Roadside Edge Device</a:t>
            </a:r>
          </a:p>
          <a:p>
            <a:endParaRPr lang="zh-TW" altLang="en-US"/>
          </a:p>
        </p:txBody>
      </p:sp>
      <p:pic>
        <p:nvPicPr>
          <p:cNvPr id="6" name="圖片 5">
            <a:extLst>
              <a:ext uri="{FF2B5EF4-FFF2-40B4-BE49-F238E27FC236}">
                <a16:creationId xmlns:a16="http://schemas.microsoft.com/office/drawing/2014/main" id="{A60B8337-51B9-1107-6943-A21ABDCFF0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5425" y="1954847"/>
            <a:ext cx="4408706" cy="4529971"/>
          </a:xfrm>
          <a:prstGeom prst="rect">
            <a:avLst/>
          </a:prstGeom>
        </p:spPr>
      </p:pic>
      <p:pic>
        <p:nvPicPr>
          <p:cNvPr id="8" name="圖片 7">
            <a:extLst>
              <a:ext uri="{FF2B5EF4-FFF2-40B4-BE49-F238E27FC236}">
                <a16:creationId xmlns:a16="http://schemas.microsoft.com/office/drawing/2014/main" id="{0EE8447F-F04F-0C55-A67C-A593DD0420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94393" y="1954848"/>
            <a:ext cx="2666955" cy="2672678"/>
          </a:xfrm>
          <a:prstGeom prst="rect">
            <a:avLst/>
          </a:prstGeom>
        </p:spPr>
      </p:pic>
      <p:pic>
        <p:nvPicPr>
          <p:cNvPr id="10" name="圖片 9">
            <a:extLst>
              <a:ext uri="{FF2B5EF4-FFF2-40B4-BE49-F238E27FC236}">
                <a16:creationId xmlns:a16="http://schemas.microsoft.com/office/drawing/2014/main" id="{7B3C6640-1FD6-7F13-F053-06A1D8D71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91610" y="1954848"/>
            <a:ext cx="2859320" cy="2672678"/>
          </a:xfrm>
          <a:prstGeom prst="rect">
            <a:avLst/>
          </a:prstGeom>
        </p:spPr>
      </p:pic>
      <p:pic>
        <p:nvPicPr>
          <p:cNvPr id="12" name="圖片 11">
            <a:extLst>
              <a:ext uri="{FF2B5EF4-FFF2-40B4-BE49-F238E27FC236}">
                <a16:creationId xmlns:a16="http://schemas.microsoft.com/office/drawing/2014/main" id="{20680A84-735B-54A4-B7BE-D43420223E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9061" y="4778253"/>
            <a:ext cx="2657619" cy="1706565"/>
          </a:xfrm>
          <a:prstGeom prst="rect">
            <a:avLst/>
          </a:prstGeom>
        </p:spPr>
      </p:pic>
      <p:pic>
        <p:nvPicPr>
          <p:cNvPr id="11" name="圖片 10">
            <a:extLst>
              <a:ext uri="{FF2B5EF4-FFF2-40B4-BE49-F238E27FC236}">
                <a16:creationId xmlns:a16="http://schemas.microsoft.com/office/drawing/2014/main" id="{69A4F98A-7CAB-B4E9-7402-77CC17430F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08466" y="4778253"/>
            <a:ext cx="2842464" cy="1726850"/>
          </a:xfrm>
          <a:prstGeom prst="rect">
            <a:avLst/>
          </a:prstGeom>
        </p:spPr>
      </p:pic>
    </p:spTree>
    <p:extLst>
      <p:ext uri="{BB962C8B-B14F-4D97-AF65-F5344CB8AC3E}">
        <p14:creationId xmlns:p14="http://schemas.microsoft.com/office/powerpoint/2010/main" val="229984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5DD1C1-3179-5E88-61AE-0936BC7FC446}"/>
              </a:ext>
            </a:extLst>
          </p:cNvPr>
          <p:cNvSpPr>
            <a:spLocks noGrp="1"/>
          </p:cNvSpPr>
          <p:nvPr>
            <p:ph type="title"/>
          </p:nvPr>
        </p:nvSpPr>
        <p:spPr/>
        <p:txBody>
          <a:bodyPr/>
          <a:lstStyle/>
          <a:p>
            <a:r>
              <a:rPr lang="en-US" altLang="zh-TW"/>
              <a:t>US Market Potential – Funding </a:t>
            </a:r>
            <a:endParaRPr lang="zh-TW" altLang="en-US"/>
          </a:p>
        </p:txBody>
      </p:sp>
      <p:sp>
        <p:nvSpPr>
          <p:cNvPr id="8" name="矩形 7">
            <a:extLst>
              <a:ext uri="{FF2B5EF4-FFF2-40B4-BE49-F238E27FC236}">
                <a16:creationId xmlns:a16="http://schemas.microsoft.com/office/drawing/2014/main" id="{5DB3239C-0BCC-8A88-C3F7-AA9CF54FACFE}"/>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基礎設施投資和就業法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(IIJA)</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9" name="文字方塊 8">
            <a:extLst>
              <a:ext uri="{FF2B5EF4-FFF2-40B4-BE49-F238E27FC236}">
                <a16:creationId xmlns:a16="http://schemas.microsoft.com/office/drawing/2014/main" id="{BE2AE049-E330-8543-D81C-D25DE363CC12}"/>
              </a:ext>
            </a:extLst>
          </p:cNvPr>
          <p:cNvSpPr txBox="1"/>
          <p:nvPr/>
        </p:nvSpPr>
        <p:spPr>
          <a:xfrm>
            <a:off x="838200" y="1584020"/>
            <a:ext cx="4926980"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2021.11.15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生效</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提供</a:t>
            </a:r>
            <a:r>
              <a:rPr kumimoji="0" lang="en-US" altLang="zh-TW"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1.2</a:t>
            </a:r>
            <a:r>
              <a:rPr kumimoji="0" lang="zh-TW" altLang="en-US" sz="1600" b="0" i="0" u="none" strike="noStrike" kern="1200" cap="none" spc="0" normalizeH="0" baseline="0" noProof="0">
                <a:ln>
                  <a:noFill/>
                </a:ln>
                <a:solidFill>
                  <a:srgbClr val="FF0000"/>
                </a:solidFill>
                <a:effectLst/>
                <a:uLnTx/>
                <a:uFillTx/>
                <a:latin typeface="Arial" panose="020B0604020202020204" pitchFamily="34" charset="0"/>
                <a:ea typeface="微軟正黑體"/>
                <a:cs typeface="Arial" panose="020B0604020202020204" pitchFamily="34" charset="0"/>
              </a:rPr>
              <a:t>兆</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美元予運輸及基礎設施利用</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千</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5</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百億投入新計畫，其餘撥給延續型計畫</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運輸經費主要投入橋梁、道路等基礎設施興建與維護</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基礎設施包括：能源及電力、寬頻網路、水利相關、環境相關</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graphicFrame>
        <p:nvGraphicFramePr>
          <p:cNvPr id="20" name="表格 19">
            <a:extLst>
              <a:ext uri="{FF2B5EF4-FFF2-40B4-BE49-F238E27FC236}">
                <a16:creationId xmlns:a16="http://schemas.microsoft.com/office/drawing/2014/main" id="{31F0E5BC-A417-618E-41CD-13264CDB1F32}"/>
              </a:ext>
            </a:extLst>
          </p:cNvPr>
          <p:cNvGraphicFramePr>
            <a:graphicFrameLocks noGrp="1"/>
          </p:cNvGraphicFramePr>
          <p:nvPr>
            <p:extLst>
              <p:ext uri="{D42A27DB-BD31-4B8C-83A1-F6EECF244321}">
                <p14:modId xmlns:p14="http://schemas.microsoft.com/office/powerpoint/2010/main" val="2533838117"/>
              </p:ext>
            </p:extLst>
          </p:nvPr>
        </p:nvGraphicFramePr>
        <p:xfrm>
          <a:off x="5965162" y="1141191"/>
          <a:ext cx="6063759" cy="5181600"/>
        </p:xfrm>
        <a:graphic>
          <a:graphicData uri="http://schemas.openxmlformats.org/drawingml/2006/table">
            <a:tbl>
              <a:tblPr firstRow="1" bandRow="1">
                <a:tableStyleId>{7DF18680-E054-41AD-8BC1-D1AEF772440D}</a:tableStyleId>
              </a:tblPr>
              <a:tblGrid>
                <a:gridCol w="1250457">
                  <a:extLst>
                    <a:ext uri="{9D8B030D-6E8A-4147-A177-3AD203B41FA5}">
                      <a16:colId xmlns:a16="http://schemas.microsoft.com/office/drawing/2014/main" val="73942621"/>
                    </a:ext>
                  </a:extLst>
                </a:gridCol>
                <a:gridCol w="1604434">
                  <a:extLst>
                    <a:ext uri="{9D8B030D-6E8A-4147-A177-3AD203B41FA5}">
                      <a16:colId xmlns:a16="http://schemas.microsoft.com/office/drawing/2014/main" val="3032979384"/>
                    </a:ext>
                  </a:extLst>
                </a:gridCol>
                <a:gridCol w="1604434">
                  <a:extLst>
                    <a:ext uri="{9D8B030D-6E8A-4147-A177-3AD203B41FA5}">
                      <a16:colId xmlns:a16="http://schemas.microsoft.com/office/drawing/2014/main" val="2855546562"/>
                    </a:ext>
                  </a:extLst>
                </a:gridCol>
                <a:gridCol w="1604434">
                  <a:extLst>
                    <a:ext uri="{9D8B030D-6E8A-4147-A177-3AD203B41FA5}">
                      <a16:colId xmlns:a16="http://schemas.microsoft.com/office/drawing/2014/main" val="3156210789"/>
                    </a:ext>
                  </a:extLst>
                </a:gridCol>
              </a:tblGrid>
              <a:tr h="815059">
                <a:tc>
                  <a:txBody>
                    <a:bodyPr/>
                    <a:lstStyle/>
                    <a:p>
                      <a:pPr algn="ctr"/>
                      <a:r>
                        <a:rPr lang="en-US" altLang="zh-TW" sz="2000" b="1">
                          <a:latin typeface="Arial" panose="020B0604020202020204" pitchFamily="34" charset="0"/>
                          <a:cs typeface="Arial" panose="020B0604020202020204" pitchFamily="34" charset="0"/>
                        </a:rPr>
                        <a:t>IIJA ITS</a:t>
                      </a:r>
                    </a:p>
                    <a:p>
                      <a:pPr algn="ctr"/>
                      <a:r>
                        <a:rPr lang="zh-TW" altLang="en-US" sz="2000" b="1">
                          <a:latin typeface="Arial" panose="020B0604020202020204" pitchFamily="34" charset="0"/>
                          <a:cs typeface="Arial" panose="020B0604020202020204" pitchFamily="34" charset="0"/>
                        </a:rPr>
                        <a:t>關聯計畫</a:t>
                      </a:r>
                    </a:p>
                  </a:txBody>
                  <a:tcPr anchor="ctr"/>
                </a:tc>
                <a:tc>
                  <a:txBody>
                    <a:bodyPr/>
                    <a:lstStyle/>
                    <a:p>
                      <a:pPr algn="ctr"/>
                      <a:r>
                        <a:rPr lang="en-US" altLang="zh-TW" sz="1200"/>
                        <a:t>Safe Streets and Roads for All </a:t>
                      </a:r>
                    </a:p>
                    <a:p>
                      <a:pPr algn="ctr"/>
                      <a:r>
                        <a:rPr lang="en-US" altLang="zh-TW" sz="1600"/>
                        <a:t>(SS4A)</a:t>
                      </a:r>
                      <a:endParaRPr lang="zh-TW" altLang="en-US" sz="1600"/>
                    </a:p>
                  </a:txBody>
                  <a:tcPr anchor="ctr"/>
                </a:tc>
                <a:tc>
                  <a:txBody>
                    <a:bodyPr/>
                    <a:lstStyle/>
                    <a:p>
                      <a:pPr algn="ctr"/>
                      <a:r>
                        <a:rPr lang="en-US" altLang="zh-TW" sz="1200"/>
                        <a:t>Strengthening Mobility and Revolutionizing Transportation</a:t>
                      </a:r>
                      <a:r>
                        <a:rPr lang="zh-TW" altLang="en-US" sz="1200"/>
                        <a:t> </a:t>
                      </a:r>
                      <a:r>
                        <a:rPr lang="en-US" altLang="zh-TW" sz="1600"/>
                        <a:t>(SMART)</a:t>
                      </a:r>
                      <a:endParaRPr lang="zh-TW" altLang="en-US" sz="1600"/>
                    </a:p>
                  </a:txBody>
                  <a:tcPr anchor="ctr"/>
                </a:tc>
                <a:tc>
                  <a:txBody>
                    <a:bodyPr/>
                    <a:lstStyle/>
                    <a:p>
                      <a:pPr algn="ctr"/>
                      <a:r>
                        <a:rPr lang="en-US" altLang="zh-TW" sz="1200"/>
                        <a:t> Advanced Transportation Technology and Innovation</a:t>
                      </a:r>
                      <a:r>
                        <a:rPr lang="zh-TW" altLang="en-US" sz="1200"/>
                        <a:t> </a:t>
                      </a:r>
                      <a:endParaRPr lang="en-US" altLang="zh-TW" sz="1200"/>
                    </a:p>
                    <a:p>
                      <a:pPr algn="ctr"/>
                      <a:r>
                        <a:rPr lang="en-US" altLang="zh-TW" sz="1600"/>
                        <a:t>(ATTAIN)</a:t>
                      </a:r>
                      <a:endParaRPr lang="zh-TW" altLang="en-US" sz="1600"/>
                    </a:p>
                  </a:txBody>
                  <a:tcPr anchor="ctr"/>
                </a:tc>
                <a:extLst>
                  <a:ext uri="{0D108BD9-81ED-4DB2-BD59-A6C34878D82A}">
                    <a16:rowId xmlns:a16="http://schemas.microsoft.com/office/drawing/2014/main" val="2465917235"/>
                  </a:ext>
                </a:extLst>
              </a:tr>
              <a:tr h="628760">
                <a:tc>
                  <a:txBody>
                    <a:bodyPr/>
                    <a:lstStyle/>
                    <a:p>
                      <a:r>
                        <a:rPr lang="zh-TW" altLang="en-US" sz="1600"/>
                        <a:t>簡介</a:t>
                      </a:r>
                    </a:p>
                  </a:txBody>
                  <a:tcPr/>
                </a:tc>
                <a:tc>
                  <a:txBody>
                    <a:bodyPr/>
                    <a:lstStyle/>
                    <a:p>
                      <a:r>
                        <a:rPr lang="zh-TW" altLang="en-US" sz="1600"/>
                        <a:t>推動交通零死亡的願景 </a:t>
                      </a:r>
                      <a:r>
                        <a:rPr lang="en-US" altLang="zh-TW" sz="1600"/>
                        <a:t>(</a:t>
                      </a:r>
                      <a:r>
                        <a:rPr lang="zh-TW" altLang="en-US" sz="1600"/>
                        <a:t>不一定結合</a:t>
                      </a:r>
                      <a:r>
                        <a:rPr lang="en-US" altLang="zh-TW" sz="1600"/>
                        <a:t>ITS)</a:t>
                      </a:r>
                      <a:endParaRPr lang="zh-TW" altLang="en-US" sz="1600"/>
                    </a:p>
                  </a:txBody>
                  <a:tcPr/>
                </a:tc>
                <a:tc>
                  <a:txBody>
                    <a:bodyPr/>
                    <a:lstStyle/>
                    <a:p>
                      <a:r>
                        <a:rPr lang="zh-TW" altLang="en-US" sz="1600"/>
                        <a:t>透過智慧創新提升交通安全及效率</a:t>
                      </a:r>
                    </a:p>
                  </a:txBody>
                  <a:tcPr/>
                </a:tc>
                <a:tc>
                  <a:txBody>
                    <a:bodyPr/>
                    <a:lstStyle/>
                    <a:p>
                      <a:r>
                        <a:rPr lang="zh-TW" altLang="en-US" sz="1600"/>
                        <a:t>透過創新科技增加交通安全、效率及舒適</a:t>
                      </a:r>
                    </a:p>
                  </a:txBody>
                  <a:tcPr/>
                </a:tc>
                <a:extLst>
                  <a:ext uri="{0D108BD9-81ED-4DB2-BD59-A6C34878D82A}">
                    <a16:rowId xmlns:a16="http://schemas.microsoft.com/office/drawing/2014/main" val="1049450752"/>
                  </a:ext>
                </a:extLst>
              </a:tr>
              <a:tr h="1373956">
                <a:tc>
                  <a:txBody>
                    <a:bodyPr/>
                    <a:lstStyle/>
                    <a:p>
                      <a:r>
                        <a:rPr lang="zh-TW" altLang="en-US" sz="1600"/>
                        <a:t>範疇</a:t>
                      </a:r>
                    </a:p>
                  </a:txBody>
                  <a:tcPr/>
                </a:tc>
                <a:tc>
                  <a:txBody>
                    <a:bodyPr/>
                    <a:lstStyle/>
                    <a:p>
                      <a:pPr marL="285750" indent="-285750">
                        <a:buFont typeface="Arial" panose="020B0604020202020204" pitchFamily="34" charset="0"/>
                        <a:buChar char="•"/>
                      </a:pPr>
                      <a:r>
                        <a:rPr lang="zh-TW" altLang="en-US" sz="1600"/>
                        <a:t>行人環境硬體提升</a:t>
                      </a:r>
                      <a:endParaRPr lang="en-US" altLang="zh-TW" sz="1600"/>
                    </a:p>
                    <a:p>
                      <a:pPr marL="285750" indent="-285750">
                        <a:buFont typeface="Arial" panose="020B0604020202020204" pitchFamily="34" charset="0"/>
                        <a:buChar char="•"/>
                      </a:pPr>
                      <a:r>
                        <a:rPr lang="zh-TW" altLang="en-US" sz="1600"/>
                        <a:t>透過</a:t>
                      </a:r>
                      <a:r>
                        <a:rPr lang="zh-TW" altLang="en-US" sz="1600">
                          <a:solidFill>
                            <a:srgbClr val="FF0000"/>
                          </a:solidFill>
                        </a:rPr>
                        <a:t>感測器</a:t>
                      </a:r>
                      <a:r>
                        <a:rPr lang="zh-TW" altLang="en-US" sz="1600"/>
                        <a:t>蒐集與分析人車互動樣態及事故成因</a:t>
                      </a:r>
                      <a:endParaRPr lang="en-US" altLang="zh-TW" sz="1600"/>
                    </a:p>
                  </a:txBody>
                  <a:tcPr/>
                </a:tc>
                <a:tc>
                  <a:txBody>
                    <a:bodyPr/>
                    <a:lstStyle/>
                    <a:p>
                      <a:r>
                        <a:rPr lang="zh-TW" altLang="en-US" sz="1600"/>
                        <a:t>須涵蓋聯網</a:t>
                      </a:r>
                      <a:r>
                        <a:rPr lang="en-US" altLang="zh-TW" sz="1600"/>
                        <a:t>/</a:t>
                      </a:r>
                      <a:r>
                        <a:rPr lang="zh-TW" altLang="en-US" sz="1600"/>
                        <a:t>自駕車、配送</a:t>
                      </a:r>
                      <a:r>
                        <a:rPr lang="en-US" altLang="zh-TW" sz="1600"/>
                        <a:t>/</a:t>
                      </a:r>
                      <a:r>
                        <a:rPr lang="zh-TW" altLang="en-US" sz="1600"/>
                        <a:t>物流、</a:t>
                      </a:r>
                      <a:r>
                        <a:rPr lang="zh-TW" altLang="en-US" sz="1600">
                          <a:solidFill>
                            <a:srgbClr val="FF0000"/>
                          </a:solidFill>
                        </a:rPr>
                        <a:t>感測器</a:t>
                      </a:r>
                      <a:r>
                        <a:rPr lang="zh-TW" altLang="en-US" sz="1600"/>
                        <a:t>、系統整合、整合自動化、創新航空或</a:t>
                      </a:r>
                      <a:r>
                        <a:rPr lang="zh-TW" altLang="en-US" sz="1600">
                          <a:solidFill>
                            <a:srgbClr val="FF0000"/>
                          </a:solidFill>
                        </a:rPr>
                        <a:t>交通號誌</a:t>
                      </a:r>
                      <a:r>
                        <a:rPr lang="zh-TW" altLang="en-US" sz="1600"/>
                        <a:t>等</a:t>
                      </a:r>
                      <a:r>
                        <a:rPr lang="en-US" altLang="zh-TW" sz="1600"/>
                        <a:t>8</a:t>
                      </a:r>
                      <a:r>
                        <a:rPr lang="zh-TW" altLang="en-US" sz="1600"/>
                        <a:t>項</a:t>
                      </a:r>
                    </a:p>
                  </a:txBody>
                  <a:tcPr/>
                </a:tc>
                <a:tc>
                  <a:txBody>
                    <a:bodyPr/>
                    <a:lstStyle/>
                    <a:p>
                      <a:pPr marL="285750" indent="-285750">
                        <a:buFont typeface="Arial" panose="020B0604020202020204" pitchFamily="34" charset="0"/>
                        <a:buChar char="•"/>
                      </a:pPr>
                      <a:r>
                        <a:rPr lang="en-US" altLang="zh-TW" sz="1600">
                          <a:solidFill>
                            <a:srgbClr val="FF0000"/>
                          </a:solidFill>
                        </a:rPr>
                        <a:t>ATIS</a:t>
                      </a:r>
                    </a:p>
                    <a:p>
                      <a:pPr marL="285750" indent="-285750">
                        <a:buFont typeface="Arial" panose="020B0604020202020204" pitchFamily="34" charset="0"/>
                        <a:buChar char="•"/>
                      </a:pPr>
                      <a:r>
                        <a:rPr lang="en-US" altLang="zh-TW" sz="1600">
                          <a:solidFill>
                            <a:srgbClr val="FF0000"/>
                          </a:solidFill>
                        </a:rPr>
                        <a:t>ATMS</a:t>
                      </a:r>
                    </a:p>
                    <a:p>
                      <a:pPr marL="285750" indent="-285750">
                        <a:buFont typeface="Arial" panose="020B0604020202020204" pitchFamily="34" charset="0"/>
                        <a:buChar char="•"/>
                      </a:pPr>
                      <a:r>
                        <a:rPr lang="zh-TW" altLang="en-US" sz="1600"/>
                        <a:t>緊急事件</a:t>
                      </a:r>
                      <a:endParaRPr lang="en-US" altLang="zh-TW" sz="1600"/>
                    </a:p>
                    <a:p>
                      <a:pPr marL="285750" indent="-285750">
                        <a:buFont typeface="Arial" panose="020B0604020202020204" pitchFamily="34" charset="0"/>
                        <a:buChar char="•"/>
                      </a:pPr>
                      <a:r>
                        <a:rPr lang="en-US" altLang="zh-TW" sz="1600"/>
                        <a:t>ETC</a:t>
                      </a:r>
                    </a:p>
                    <a:p>
                      <a:pPr marL="285750" indent="-285750">
                        <a:buFont typeface="Arial" panose="020B0604020202020204" pitchFamily="34" charset="0"/>
                        <a:buChar char="•"/>
                      </a:pPr>
                      <a:r>
                        <a:rPr lang="en-US" altLang="zh-TW" sz="1600"/>
                        <a:t>APTS</a:t>
                      </a:r>
                    </a:p>
                    <a:p>
                      <a:pPr marL="285750" indent="-285750">
                        <a:buFont typeface="Arial" panose="020B0604020202020204" pitchFamily="34" charset="0"/>
                        <a:buChar char="•"/>
                      </a:pPr>
                      <a:r>
                        <a:rPr lang="en-US" altLang="zh-TW" sz="1600">
                          <a:solidFill>
                            <a:srgbClr val="FF0000"/>
                          </a:solidFill>
                        </a:rPr>
                        <a:t>V2X</a:t>
                      </a:r>
                      <a:endParaRPr lang="zh-TW" altLang="en-US" sz="1600">
                        <a:solidFill>
                          <a:srgbClr val="FF0000"/>
                        </a:solidFill>
                      </a:endParaRPr>
                    </a:p>
                  </a:txBody>
                  <a:tcPr/>
                </a:tc>
                <a:extLst>
                  <a:ext uri="{0D108BD9-81ED-4DB2-BD59-A6C34878D82A}">
                    <a16:rowId xmlns:a16="http://schemas.microsoft.com/office/drawing/2014/main" val="2683016727"/>
                  </a:ext>
                </a:extLst>
              </a:tr>
              <a:tr h="628760">
                <a:tc>
                  <a:txBody>
                    <a:bodyPr/>
                    <a:lstStyle/>
                    <a:p>
                      <a:r>
                        <a:rPr lang="zh-TW" altLang="en-US" sz="1600"/>
                        <a:t>誰可以申請</a:t>
                      </a:r>
                      <a:r>
                        <a:rPr lang="en-US" altLang="zh-TW" sz="1600"/>
                        <a:t>?</a:t>
                      </a:r>
                      <a:endParaRPr lang="zh-TW" altLang="en-US" sz="1600"/>
                    </a:p>
                  </a:txBody>
                  <a:tcPr/>
                </a:tc>
                <a:tc>
                  <a:txBody>
                    <a:bodyPr/>
                    <a:lstStyle/>
                    <a:p>
                      <a:r>
                        <a:rPr lang="en-US" altLang="zh-TW" sz="1600"/>
                        <a:t>Tribal Nation, MPO, County, City, Town</a:t>
                      </a:r>
                      <a:endParaRPr lang="zh-TW" altLang="en-US" sz="1600"/>
                    </a:p>
                  </a:txBody>
                  <a:tcPr/>
                </a:tc>
                <a:tc>
                  <a:txBody>
                    <a:bodyPr/>
                    <a:lstStyle/>
                    <a:p>
                      <a:r>
                        <a:rPr lang="en-US" altLang="zh-TW" sz="1600"/>
                        <a:t>State, Tribal Nation, MPO, Transit Agency</a:t>
                      </a:r>
                      <a:endParaRPr lang="zh-TW" altLang="en-US" sz="1600"/>
                    </a:p>
                  </a:txBody>
                  <a:tcPr/>
                </a:tc>
                <a:tc>
                  <a:txBody>
                    <a:bodyPr/>
                    <a:lstStyle/>
                    <a:p>
                      <a:r>
                        <a:rPr lang="en-US" altLang="zh-TW" sz="1600"/>
                        <a:t>State/Local Govt., Transit Agency, MPO, Academia</a:t>
                      </a:r>
                      <a:endParaRPr lang="zh-TW" altLang="en-US" sz="1600"/>
                    </a:p>
                  </a:txBody>
                  <a:tcPr/>
                </a:tc>
                <a:extLst>
                  <a:ext uri="{0D108BD9-81ED-4DB2-BD59-A6C34878D82A}">
                    <a16:rowId xmlns:a16="http://schemas.microsoft.com/office/drawing/2014/main" val="806791923"/>
                  </a:ext>
                </a:extLst>
              </a:tr>
              <a:tr h="307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預算 </a:t>
                      </a:r>
                      <a:r>
                        <a:rPr lang="en-US" altLang="zh-TW" sz="1600"/>
                        <a:t>(~2026)</a:t>
                      </a:r>
                      <a:endParaRPr lang="zh-TW" altLang="en-US" sz="1600"/>
                    </a:p>
                  </a:txBody>
                  <a:tcPr/>
                </a:tc>
                <a:tc>
                  <a:txBody>
                    <a:bodyPr/>
                    <a:lstStyle/>
                    <a:p>
                      <a:pPr algn="r"/>
                      <a:r>
                        <a:rPr lang="en-US" altLang="zh-TW" sz="1600">
                          <a:solidFill>
                            <a:srgbClr val="FF0000"/>
                          </a:solidFill>
                        </a:rPr>
                        <a:t>50</a:t>
                      </a:r>
                      <a:r>
                        <a:rPr lang="zh-TW" altLang="en-US" sz="1600">
                          <a:solidFill>
                            <a:srgbClr val="FF0000"/>
                          </a:solidFill>
                        </a:rPr>
                        <a:t>億</a:t>
                      </a:r>
                      <a:endParaRPr lang="en-US" altLang="zh-TW" sz="1600">
                        <a:solidFill>
                          <a:srgbClr val="FF0000"/>
                        </a:solidFill>
                      </a:endParaRPr>
                    </a:p>
                  </a:txBody>
                  <a:tcPr/>
                </a:tc>
                <a:tc>
                  <a:txBody>
                    <a:bodyPr/>
                    <a:lstStyle/>
                    <a:p>
                      <a:pPr algn="r"/>
                      <a:r>
                        <a:rPr lang="en-US" altLang="zh-TW" sz="1600"/>
                        <a:t>5</a:t>
                      </a:r>
                      <a:r>
                        <a:rPr lang="zh-TW" altLang="en-US" sz="1600"/>
                        <a:t>億</a:t>
                      </a:r>
                    </a:p>
                  </a:txBody>
                  <a:tcPr/>
                </a:tc>
                <a:tc>
                  <a:txBody>
                    <a:bodyPr/>
                    <a:lstStyle/>
                    <a:p>
                      <a:pPr algn="r"/>
                      <a:r>
                        <a:rPr lang="en-US" altLang="zh-TW" sz="1600"/>
                        <a:t>3</a:t>
                      </a:r>
                      <a:r>
                        <a:rPr lang="zh-TW" altLang="en-US" sz="1600"/>
                        <a:t>億</a:t>
                      </a:r>
                    </a:p>
                  </a:txBody>
                  <a:tcPr/>
                </a:tc>
                <a:extLst>
                  <a:ext uri="{0D108BD9-81ED-4DB2-BD59-A6C34878D82A}">
                    <a16:rowId xmlns:a16="http://schemas.microsoft.com/office/drawing/2014/main" val="3889923273"/>
                  </a:ext>
                </a:extLst>
              </a:tr>
              <a:tr h="307324">
                <a:tc>
                  <a:txBody>
                    <a:bodyPr/>
                    <a:lstStyle/>
                    <a:p>
                      <a:r>
                        <a:rPr lang="zh-TW" altLang="en-US" sz="1600"/>
                        <a:t>預算 </a:t>
                      </a:r>
                      <a:r>
                        <a:rPr lang="en-US" altLang="zh-TW" sz="1600"/>
                        <a:t>(</a:t>
                      </a:r>
                      <a:r>
                        <a:rPr lang="zh-TW" altLang="en-US" sz="1600"/>
                        <a:t>每年</a:t>
                      </a:r>
                      <a:r>
                        <a:rPr lang="en-US" altLang="zh-TW" sz="1600"/>
                        <a:t>)</a:t>
                      </a:r>
                      <a:endParaRPr lang="zh-TW" altLang="en-US" sz="1600"/>
                    </a:p>
                  </a:txBody>
                  <a:tcPr/>
                </a:tc>
                <a:tc>
                  <a:txBody>
                    <a:bodyPr/>
                    <a:lstStyle/>
                    <a:p>
                      <a:pPr algn="r"/>
                      <a:r>
                        <a:rPr lang="en-US" altLang="zh-TW" sz="1600"/>
                        <a:t>10</a:t>
                      </a:r>
                      <a:r>
                        <a:rPr lang="zh-TW" altLang="en-US" sz="1600"/>
                        <a:t>億</a:t>
                      </a:r>
                    </a:p>
                  </a:txBody>
                  <a:tcPr/>
                </a:tc>
                <a:tc>
                  <a:txBody>
                    <a:bodyPr/>
                    <a:lstStyle/>
                    <a:p>
                      <a:pPr algn="r"/>
                      <a:r>
                        <a:rPr lang="en-US" altLang="zh-TW" sz="1600"/>
                        <a:t>1</a:t>
                      </a:r>
                      <a:r>
                        <a:rPr lang="zh-TW" altLang="en-US" sz="1600"/>
                        <a:t>億</a:t>
                      </a:r>
                    </a:p>
                  </a:txBody>
                  <a:tcPr/>
                </a:tc>
                <a:tc>
                  <a:txBody>
                    <a:bodyPr/>
                    <a:lstStyle/>
                    <a:p>
                      <a:pPr algn="r"/>
                      <a:r>
                        <a:rPr lang="en-US" altLang="zh-TW" sz="1600"/>
                        <a:t>6,000</a:t>
                      </a:r>
                      <a:r>
                        <a:rPr lang="zh-TW" altLang="en-US" sz="1600"/>
                        <a:t>萬</a:t>
                      </a:r>
                    </a:p>
                  </a:txBody>
                  <a:tcPr/>
                </a:tc>
                <a:extLst>
                  <a:ext uri="{0D108BD9-81ED-4DB2-BD59-A6C34878D82A}">
                    <a16:rowId xmlns:a16="http://schemas.microsoft.com/office/drawing/2014/main" val="3261122053"/>
                  </a:ext>
                </a:extLst>
              </a:tr>
            </a:tbl>
          </a:graphicData>
        </a:graphic>
      </p:graphicFrame>
      <p:grpSp>
        <p:nvGrpSpPr>
          <p:cNvPr id="27" name="群組 26">
            <a:extLst>
              <a:ext uri="{FF2B5EF4-FFF2-40B4-BE49-F238E27FC236}">
                <a16:creationId xmlns:a16="http://schemas.microsoft.com/office/drawing/2014/main" id="{4DA90F2D-CF39-37B6-451E-364528A39F09}"/>
              </a:ext>
            </a:extLst>
          </p:cNvPr>
          <p:cNvGrpSpPr/>
          <p:nvPr/>
        </p:nvGrpSpPr>
        <p:grpSpPr>
          <a:xfrm>
            <a:off x="685800" y="3492501"/>
            <a:ext cx="5233861" cy="2753610"/>
            <a:chOff x="435426" y="3539424"/>
            <a:chExt cx="5660577" cy="2978111"/>
          </a:xfrm>
        </p:grpSpPr>
        <p:pic>
          <p:nvPicPr>
            <p:cNvPr id="19" name="圖片 18">
              <a:extLst>
                <a:ext uri="{FF2B5EF4-FFF2-40B4-BE49-F238E27FC236}">
                  <a16:creationId xmlns:a16="http://schemas.microsoft.com/office/drawing/2014/main" id="{C890CF1A-9D24-76BA-6187-6EF685A6D1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5429" y="3539424"/>
              <a:ext cx="5660574" cy="2978111"/>
            </a:xfrm>
            <a:prstGeom prst="rect">
              <a:avLst/>
            </a:prstGeom>
          </p:spPr>
        </p:pic>
        <p:sp>
          <p:nvSpPr>
            <p:cNvPr id="21" name="文字方塊 20">
              <a:extLst>
                <a:ext uri="{FF2B5EF4-FFF2-40B4-BE49-F238E27FC236}">
                  <a16:creationId xmlns:a16="http://schemas.microsoft.com/office/drawing/2014/main" id="{F3D88FB4-3F8F-0E58-1346-41459DF83161}"/>
                </a:ext>
              </a:extLst>
            </p:cNvPr>
            <p:cNvSpPr txBox="1"/>
            <p:nvPr/>
          </p:nvSpPr>
          <p:spPr>
            <a:xfrm>
              <a:off x="435426" y="3585729"/>
              <a:ext cx="2541054" cy="4327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運輸領域經費分配</a:t>
              </a:r>
            </a:p>
          </p:txBody>
        </p:sp>
        <p:sp>
          <p:nvSpPr>
            <p:cNvPr id="22" name="矩形 21">
              <a:extLst>
                <a:ext uri="{FF2B5EF4-FFF2-40B4-BE49-F238E27FC236}">
                  <a16:creationId xmlns:a16="http://schemas.microsoft.com/office/drawing/2014/main" id="{5166C59A-6E68-E8DF-B10B-2115FDA07C76}"/>
                </a:ext>
              </a:extLst>
            </p:cNvPr>
            <p:cNvSpPr/>
            <p:nvPr/>
          </p:nvSpPr>
          <p:spPr>
            <a:xfrm>
              <a:off x="3579685" y="3817113"/>
              <a:ext cx="1491915"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5" name="矩形 24">
              <a:extLst>
                <a:ext uri="{FF2B5EF4-FFF2-40B4-BE49-F238E27FC236}">
                  <a16:creationId xmlns:a16="http://schemas.microsoft.com/office/drawing/2014/main" id="{AD36B2AD-2085-F99F-1486-A5EA6A750C07}"/>
                </a:ext>
              </a:extLst>
            </p:cNvPr>
            <p:cNvSpPr/>
            <p:nvPr/>
          </p:nvSpPr>
          <p:spPr>
            <a:xfrm>
              <a:off x="3579685" y="4318887"/>
              <a:ext cx="2251130"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9F45307D-9DF5-B0F7-206E-B99648560243}"/>
                </a:ext>
              </a:extLst>
            </p:cNvPr>
            <p:cNvSpPr/>
            <p:nvPr/>
          </p:nvSpPr>
          <p:spPr>
            <a:xfrm>
              <a:off x="3579686" y="4579464"/>
              <a:ext cx="623414" cy="180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4" name="矩形 3">
            <a:extLst>
              <a:ext uri="{FF2B5EF4-FFF2-40B4-BE49-F238E27FC236}">
                <a16:creationId xmlns:a16="http://schemas.microsoft.com/office/drawing/2014/main" id="{D8E59E07-0BB3-23E4-7165-5DB9B138829C}"/>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美國市場：</a:t>
            </a:r>
            <a:r>
              <a:rPr lang="en-US" altLang="zh-TW" b="1">
                <a:solidFill>
                  <a:schemeClr val="tx1"/>
                </a:solidFill>
              </a:rPr>
              <a:t>IIJA</a:t>
            </a:r>
            <a:r>
              <a:rPr lang="zh-TW" altLang="en-US" b="1">
                <a:solidFill>
                  <a:schemeClr val="tx1"/>
                </a:solidFill>
              </a:rPr>
              <a:t>的計畫經費用於</a:t>
            </a:r>
            <a:r>
              <a:rPr lang="en-US" altLang="zh-TW" b="1">
                <a:solidFill>
                  <a:schemeClr val="tx1"/>
                </a:solidFill>
              </a:rPr>
              <a:t>ITS</a:t>
            </a:r>
            <a:r>
              <a:rPr lang="zh-TW" altLang="en-US" b="1">
                <a:solidFill>
                  <a:schemeClr val="tx1"/>
                </a:solidFill>
              </a:rPr>
              <a:t>以達成安全、效率及舒適為目的，感測器的應用為重心之一</a:t>
            </a:r>
          </a:p>
        </p:txBody>
      </p:sp>
    </p:spTree>
    <p:extLst>
      <p:ext uri="{BB962C8B-B14F-4D97-AF65-F5344CB8AC3E}">
        <p14:creationId xmlns:p14="http://schemas.microsoft.com/office/powerpoint/2010/main" val="14583597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1C767F3-3100-1B09-3F87-A86F37E4ED40}"/>
              </a:ext>
            </a:extLst>
          </p:cNvPr>
          <p:cNvPicPr>
            <a:picLocks noChangeAspect="1"/>
          </p:cNvPicPr>
          <p:nvPr/>
        </p:nvPicPr>
        <p:blipFill>
          <a:blip r:embed="rId2"/>
          <a:stretch>
            <a:fillRect/>
          </a:stretch>
        </p:blipFill>
        <p:spPr>
          <a:xfrm>
            <a:off x="865844" y="736504"/>
            <a:ext cx="10460312" cy="6083969"/>
          </a:xfrm>
          <a:prstGeom prst="rect">
            <a:avLst/>
          </a:prstGeom>
        </p:spPr>
      </p:pic>
      <p:sp>
        <p:nvSpPr>
          <p:cNvPr id="8" name="文字方塊 7">
            <a:extLst>
              <a:ext uri="{FF2B5EF4-FFF2-40B4-BE49-F238E27FC236}">
                <a16:creationId xmlns:a16="http://schemas.microsoft.com/office/drawing/2014/main" id="{AC151B62-DBE5-423B-B19E-79E7CF0A8912}"/>
              </a:ext>
            </a:extLst>
          </p:cNvPr>
          <p:cNvSpPr txBox="1"/>
          <p:nvPr/>
        </p:nvSpPr>
        <p:spPr>
          <a:xfrm>
            <a:off x="2584138" y="37526"/>
            <a:ext cx="7169461" cy="584775"/>
          </a:xfrm>
          <a:prstGeom prst="rect">
            <a:avLst/>
          </a:prstGeom>
          <a:noFill/>
        </p:spPr>
        <p:txBody>
          <a:bodyPr wrap="square">
            <a:spAutoFit/>
          </a:bodyPr>
          <a:lstStyle/>
          <a:p>
            <a:r>
              <a:rPr lang="en-US" altLang="zh-TW" sz="3200" b="1" err="1">
                <a:latin typeface="微軟正黑體" panose="020B0604030504040204" pitchFamily="34" charset="-120"/>
                <a:ea typeface="微軟正黑體" panose="020B0604030504040204" pitchFamily="34" charset="-120"/>
              </a:rPr>
              <a:t>Interlux</a:t>
            </a:r>
            <a:r>
              <a:rPr lang="en-US" altLang="zh-TW" sz="3200" b="1">
                <a:latin typeface="微軟正黑體" panose="020B0604030504040204" pitchFamily="34" charset="-120"/>
                <a:ea typeface="微軟正黑體" panose="020B0604030504040204" pitchFamily="34" charset="-120"/>
              </a:rPr>
              <a:t> </a:t>
            </a:r>
            <a:r>
              <a:rPr lang="zh-TW" altLang="en-US" sz="3200" b="1">
                <a:latin typeface="微軟正黑體" panose="020B0604030504040204" pitchFamily="34" charset="-120"/>
                <a:ea typeface="微軟正黑體" panose="020B0604030504040204" pitchFamily="34" charset="-120"/>
              </a:rPr>
              <a:t>數據應用比較表 </a:t>
            </a:r>
          </a:p>
        </p:txBody>
      </p:sp>
      <p:sp>
        <p:nvSpPr>
          <p:cNvPr id="2" name="矩形 1">
            <a:extLst>
              <a:ext uri="{FF2B5EF4-FFF2-40B4-BE49-F238E27FC236}">
                <a16:creationId xmlns:a16="http://schemas.microsoft.com/office/drawing/2014/main" id="{347798BF-2002-DB28-3171-6A4406462956}"/>
              </a:ext>
            </a:extLst>
          </p:cNvPr>
          <p:cNvSpPr/>
          <p:nvPr/>
        </p:nvSpPr>
        <p:spPr>
          <a:xfrm>
            <a:off x="3895107" y="669801"/>
            <a:ext cx="1187533" cy="61862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646336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180EC52-0494-14A6-43AC-434F9B8446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16935" y="663627"/>
            <a:ext cx="8632513" cy="6075501"/>
          </a:xfrm>
          <a:prstGeom prst="rect">
            <a:avLst/>
          </a:prstGeom>
        </p:spPr>
      </p:pic>
      <p:sp>
        <p:nvSpPr>
          <p:cNvPr id="3" name="投影片編號版面配置區 2">
            <a:extLst>
              <a:ext uri="{FF2B5EF4-FFF2-40B4-BE49-F238E27FC236}">
                <a16:creationId xmlns:a16="http://schemas.microsoft.com/office/drawing/2014/main" id="{0FD3FC9A-0922-E980-3649-E213C382D480}"/>
              </a:ext>
            </a:extLst>
          </p:cNvPr>
          <p:cNvSpPr>
            <a:spLocks noGrp="1"/>
          </p:cNvSpPr>
          <p:nvPr>
            <p:ph type="sldNum" sz="quarter" idx="12"/>
          </p:nvPr>
        </p:nvSpPr>
        <p:spPr>
          <a:xfrm>
            <a:off x="11756573" y="6648323"/>
            <a:ext cx="391885" cy="365125"/>
          </a:xfrm>
        </p:spPr>
        <p:txBody>
          <a:bodyPr/>
          <a:lstStyle/>
          <a:p>
            <a:pPr algn="ctr"/>
            <a:fld id="{6E290225-7458-4E5F-AFE5-E142CAAEBF37}" type="slidenum">
              <a:rPr lang="en-US" smtClean="0"/>
              <a:pPr algn="ctr"/>
              <a:t>111</a:t>
            </a:fld>
            <a:endParaRPr lang="en-US"/>
          </a:p>
        </p:txBody>
      </p:sp>
      <p:grpSp>
        <p:nvGrpSpPr>
          <p:cNvPr id="36" name="群組 35">
            <a:extLst>
              <a:ext uri="{FF2B5EF4-FFF2-40B4-BE49-F238E27FC236}">
                <a16:creationId xmlns:a16="http://schemas.microsoft.com/office/drawing/2014/main" id="{843181DE-9B14-EFFF-24D3-BFD6F09C5F7C}"/>
              </a:ext>
            </a:extLst>
          </p:cNvPr>
          <p:cNvGrpSpPr/>
          <p:nvPr/>
        </p:nvGrpSpPr>
        <p:grpSpPr>
          <a:xfrm>
            <a:off x="460408" y="1101947"/>
            <a:ext cx="9287598" cy="3627558"/>
            <a:chOff x="460408" y="1101947"/>
            <a:chExt cx="9287598" cy="3627558"/>
          </a:xfrm>
        </p:grpSpPr>
        <p:grpSp>
          <p:nvGrpSpPr>
            <p:cNvPr id="6" name="群組 5">
              <a:extLst>
                <a:ext uri="{FF2B5EF4-FFF2-40B4-BE49-F238E27FC236}">
                  <a16:creationId xmlns:a16="http://schemas.microsoft.com/office/drawing/2014/main" id="{4C82D134-62E9-FFCE-C325-95B3E11A5F97}"/>
                </a:ext>
              </a:extLst>
            </p:cNvPr>
            <p:cNvGrpSpPr/>
            <p:nvPr/>
          </p:nvGrpSpPr>
          <p:grpSpPr>
            <a:xfrm>
              <a:off x="3817113" y="1592855"/>
              <a:ext cx="293711" cy="369332"/>
              <a:chOff x="557349" y="1776524"/>
              <a:chExt cx="757645" cy="952712"/>
            </a:xfrm>
          </p:grpSpPr>
          <p:sp>
            <p:nvSpPr>
              <p:cNvPr id="7" name="橢圓 6">
                <a:extLst>
                  <a:ext uri="{FF2B5EF4-FFF2-40B4-BE49-F238E27FC236}">
                    <a16:creationId xmlns:a16="http://schemas.microsoft.com/office/drawing/2014/main" id="{234AA507-B4E7-B51D-AB43-6D69AEE7DCE4}"/>
                  </a:ext>
                </a:extLst>
              </p:cNvPr>
              <p:cNvSpPr/>
              <p:nvPr/>
            </p:nvSpPr>
            <p:spPr>
              <a:xfrm>
                <a:off x="557349" y="1907177"/>
                <a:ext cx="757645" cy="757645"/>
              </a:xfrm>
              <a:prstGeom prst="ellipse">
                <a:avLst/>
              </a:prstGeom>
              <a:solidFill>
                <a:srgbClr val="202D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800"/>
              </a:p>
            </p:txBody>
          </p:sp>
          <p:sp>
            <p:nvSpPr>
              <p:cNvPr id="8" name="文字方塊 7">
                <a:extLst>
                  <a:ext uri="{FF2B5EF4-FFF2-40B4-BE49-F238E27FC236}">
                    <a16:creationId xmlns:a16="http://schemas.microsoft.com/office/drawing/2014/main" id="{5699B3DB-FAB5-6C53-80ED-92A9D177B9C9}"/>
                  </a:ext>
                </a:extLst>
              </p:cNvPr>
              <p:cNvSpPr txBox="1"/>
              <p:nvPr/>
            </p:nvSpPr>
            <p:spPr>
              <a:xfrm>
                <a:off x="557349" y="1776524"/>
                <a:ext cx="383887" cy="952712"/>
              </a:xfrm>
              <a:prstGeom prst="rect">
                <a:avLst/>
              </a:prstGeom>
              <a:noFill/>
            </p:spPr>
            <p:txBody>
              <a:bodyPr wrap="square" rtlCol="0">
                <a:spAutoFit/>
              </a:bodyPr>
              <a:lstStyle/>
              <a:p>
                <a:r>
                  <a:rPr lang="en-US" altLang="zh-TW">
                    <a:solidFill>
                      <a:schemeClr val="bg1"/>
                    </a:solidFill>
                    <a:latin typeface="Aptos Black" panose="020F0502020204030204" pitchFamily="34" charset="0"/>
                    <a:cs typeface="72 Black" panose="020B0A04030603020204" pitchFamily="34" charset="0"/>
                  </a:rPr>
                  <a:t>1</a:t>
                </a:r>
                <a:endParaRPr lang="en-US" altLang="zh-TW" sz="2400">
                  <a:solidFill>
                    <a:schemeClr val="bg1"/>
                  </a:solidFill>
                  <a:latin typeface="Aptos Black" panose="020F0502020204030204" pitchFamily="34" charset="0"/>
                  <a:cs typeface="72 Black" panose="020B0A04030603020204" pitchFamily="34" charset="0"/>
                </a:endParaRPr>
              </a:p>
            </p:txBody>
          </p:sp>
        </p:grpSp>
        <p:grpSp>
          <p:nvGrpSpPr>
            <p:cNvPr id="9" name="群組 8">
              <a:extLst>
                <a:ext uri="{FF2B5EF4-FFF2-40B4-BE49-F238E27FC236}">
                  <a16:creationId xmlns:a16="http://schemas.microsoft.com/office/drawing/2014/main" id="{A343CF3C-5C2C-3FE7-70FF-947E85354A59}"/>
                </a:ext>
              </a:extLst>
            </p:cNvPr>
            <p:cNvGrpSpPr/>
            <p:nvPr/>
          </p:nvGrpSpPr>
          <p:grpSpPr>
            <a:xfrm>
              <a:off x="9454295" y="4144514"/>
              <a:ext cx="293711" cy="369332"/>
              <a:chOff x="557349" y="1776524"/>
              <a:chExt cx="757645" cy="952712"/>
            </a:xfrm>
          </p:grpSpPr>
          <p:sp>
            <p:nvSpPr>
              <p:cNvPr id="10" name="橢圓 9">
                <a:extLst>
                  <a:ext uri="{FF2B5EF4-FFF2-40B4-BE49-F238E27FC236}">
                    <a16:creationId xmlns:a16="http://schemas.microsoft.com/office/drawing/2014/main" id="{27F68293-187E-300E-4A9E-0CAB3F65FFAC}"/>
                  </a:ext>
                </a:extLst>
              </p:cNvPr>
              <p:cNvSpPr/>
              <p:nvPr/>
            </p:nvSpPr>
            <p:spPr>
              <a:xfrm>
                <a:off x="557349" y="1907177"/>
                <a:ext cx="757645" cy="757645"/>
              </a:xfrm>
              <a:prstGeom prst="ellipse">
                <a:avLst/>
              </a:prstGeom>
              <a:solidFill>
                <a:srgbClr val="202D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800"/>
              </a:p>
            </p:txBody>
          </p:sp>
          <p:sp>
            <p:nvSpPr>
              <p:cNvPr id="11" name="文字方塊 10">
                <a:extLst>
                  <a:ext uri="{FF2B5EF4-FFF2-40B4-BE49-F238E27FC236}">
                    <a16:creationId xmlns:a16="http://schemas.microsoft.com/office/drawing/2014/main" id="{0436C425-200A-6FFB-1C09-B0EC7F0122FB}"/>
                  </a:ext>
                </a:extLst>
              </p:cNvPr>
              <p:cNvSpPr txBox="1"/>
              <p:nvPr/>
            </p:nvSpPr>
            <p:spPr>
              <a:xfrm>
                <a:off x="557349" y="1776524"/>
                <a:ext cx="383887" cy="952712"/>
              </a:xfrm>
              <a:prstGeom prst="rect">
                <a:avLst/>
              </a:prstGeom>
              <a:noFill/>
            </p:spPr>
            <p:txBody>
              <a:bodyPr wrap="square" rtlCol="0">
                <a:spAutoFit/>
              </a:bodyPr>
              <a:lstStyle/>
              <a:p>
                <a:r>
                  <a:rPr lang="en-US" altLang="zh-TW">
                    <a:solidFill>
                      <a:schemeClr val="bg1"/>
                    </a:solidFill>
                    <a:latin typeface="Aptos Black" panose="020F0502020204030204" pitchFamily="34" charset="0"/>
                    <a:cs typeface="72 Black" panose="020B0A04030603020204" pitchFamily="34" charset="0"/>
                  </a:rPr>
                  <a:t>2</a:t>
                </a:r>
                <a:endParaRPr lang="en-US" altLang="zh-TW" sz="2400">
                  <a:solidFill>
                    <a:schemeClr val="bg1"/>
                  </a:solidFill>
                  <a:latin typeface="Aptos Black" panose="020F0502020204030204" pitchFamily="34" charset="0"/>
                  <a:cs typeface="72 Black" panose="020B0A04030603020204" pitchFamily="34" charset="0"/>
                </a:endParaRPr>
              </a:p>
            </p:txBody>
          </p:sp>
        </p:grpSp>
        <p:grpSp>
          <p:nvGrpSpPr>
            <p:cNvPr id="12" name="群組 11">
              <a:extLst>
                <a:ext uri="{FF2B5EF4-FFF2-40B4-BE49-F238E27FC236}">
                  <a16:creationId xmlns:a16="http://schemas.microsoft.com/office/drawing/2014/main" id="{E406C28F-E130-7003-E581-8896ADBBACFE}"/>
                </a:ext>
              </a:extLst>
            </p:cNvPr>
            <p:cNvGrpSpPr/>
            <p:nvPr/>
          </p:nvGrpSpPr>
          <p:grpSpPr>
            <a:xfrm>
              <a:off x="8423144" y="4360173"/>
              <a:ext cx="293711" cy="369332"/>
              <a:chOff x="557349" y="1776524"/>
              <a:chExt cx="757645" cy="952712"/>
            </a:xfrm>
          </p:grpSpPr>
          <p:sp>
            <p:nvSpPr>
              <p:cNvPr id="13" name="橢圓 12">
                <a:extLst>
                  <a:ext uri="{FF2B5EF4-FFF2-40B4-BE49-F238E27FC236}">
                    <a16:creationId xmlns:a16="http://schemas.microsoft.com/office/drawing/2014/main" id="{E644B38D-CBF7-7EF6-27E3-2DA01503069C}"/>
                  </a:ext>
                </a:extLst>
              </p:cNvPr>
              <p:cNvSpPr/>
              <p:nvPr/>
            </p:nvSpPr>
            <p:spPr>
              <a:xfrm>
                <a:off x="557349" y="1907177"/>
                <a:ext cx="757645" cy="757645"/>
              </a:xfrm>
              <a:prstGeom prst="ellipse">
                <a:avLst/>
              </a:prstGeom>
              <a:solidFill>
                <a:srgbClr val="202D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800"/>
              </a:p>
            </p:txBody>
          </p:sp>
          <p:sp>
            <p:nvSpPr>
              <p:cNvPr id="14" name="文字方塊 13">
                <a:extLst>
                  <a:ext uri="{FF2B5EF4-FFF2-40B4-BE49-F238E27FC236}">
                    <a16:creationId xmlns:a16="http://schemas.microsoft.com/office/drawing/2014/main" id="{500C2B79-5C22-238D-7FF4-9FD070A1DBAE}"/>
                  </a:ext>
                </a:extLst>
              </p:cNvPr>
              <p:cNvSpPr txBox="1"/>
              <p:nvPr/>
            </p:nvSpPr>
            <p:spPr>
              <a:xfrm>
                <a:off x="557349" y="1776524"/>
                <a:ext cx="383887" cy="952712"/>
              </a:xfrm>
              <a:prstGeom prst="rect">
                <a:avLst/>
              </a:prstGeom>
              <a:noFill/>
            </p:spPr>
            <p:txBody>
              <a:bodyPr wrap="square" rtlCol="0">
                <a:spAutoFit/>
              </a:bodyPr>
              <a:lstStyle/>
              <a:p>
                <a:r>
                  <a:rPr lang="en-US" altLang="zh-TW">
                    <a:solidFill>
                      <a:schemeClr val="bg1"/>
                    </a:solidFill>
                    <a:latin typeface="Aptos Black" panose="020F0502020204030204" pitchFamily="34" charset="0"/>
                    <a:cs typeface="72 Black" panose="020B0A04030603020204" pitchFamily="34" charset="0"/>
                  </a:rPr>
                  <a:t>3</a:t>
                </a:r>
                <a:endParaRPr lang="en-US" altLang="zh-TW" sz="2400">
                  <a:solidFill>
                    <a:schemeClr val="bg1"/>
                  </a:solidFill>
                  <a:latin typeface="Aptos Black" panose="020F0502020204030204" pitchFamily="34" charset="0"/>
                  <a:cs typeface="72 Black" panose="020B0A04030603020204" pitchFamily="34" charset="0"/>
                </a:endParaRPr>
              </a:p>
            </p:txBody>
          </p:sp>
        </p:grpSp>
        <p:sp>
          <p:nvSpPr>
            <p:cNvPr id="25" name="文字方塊 24">
              <a:extLst>
                <a:ext uri="{FF2B5EF4-FFF2-40B4-BE49-F238E27FC236}">
                  <a16:creationId xmlns:a16="http://schemas.microsoft.com/office/drawing/2014/main" id="{CBED4813-C967-8BF2-B671-AD153E7259AE}"/>
                </a:ext>
              </a:extLst>
            </p:cNvPr>
            <p:cNvSpPr txBox="1"/>
            <p:nvPr/>
          </p:nvSpPr>
          <p:spPr>
            <a:xfrm>
              <a:off x="460408" y="1101947"/>
              <a:ext cx="3211813" cy="1711366"/>
            </a:xfrm>
            <a:prstGeom prst="rect">
              <a:avLst/>
            </a:prstGeom>
            <a:noFill/>
            <a:ln>
              <a:solidFill>
                <a:srgbClr val="FF0000"/>
              </a:solidFill>
              <a:prstDash val="dash"/>
            </a:ln>
          </p:spPr>
          <p:txBody>
            <a:bodyPr wrap="square">
              <a:spAutoFit/>
            </a:bodyPr>
            <a:lstStyle/>
            <a:p>
              <a:pPr>
                <a:lnSpc>
                  <a:spcPct val="150000"/>
                </a:lnSpc>
              </a:pPr>
              <a:r>
                <a:rPr lang="en-US" altLang="zh-TW" sz="1800" b="1">
                  <a:highlight>
                    <a:srgbClr val="FFFF00"/>
                  </a:highlight>
                </a:rPr>
                <a:t>H1- &amp; H1 </a:t>
              </a:r>
              <a:r>
                <a:rPr lang="en-US" altLang="zh-TW" b="1">
                  <a:highlight>
                    <a:srgbClr val="FFFF00"/>
                  </a:highlight>
                </a:rPr>
                <a:t>(</a:t>
              </a:r>
              <a:r>
                <a:rPr lang="zh-TW" altLang="en-US" b="1">
                  <a:highlight>
                    <a:srgbClr val="FFFF00"/>
                  </a:highlight>
                </a:rPr>
                <a:t>基礎建設連網</a:t>
              </a:r>
              <a:r>
                <a:rPr lang="en-US" altLang="zh-TW" b="1">
                  <a:highlight>
                    <a:srgbClr val="FFFF00"/>
                  </a:highlight>
                </a:rPr>
                <a:t>)</a:t>
              </a:r>
              <a:endParaRPr lang="en-US" altLang="zh-TW" sz="1800" b="1">
                <a:highlight>
                  <a:srgbClr val="FFFF00"/>
                </a:highlight>
              </a:endParaRPr>
            </a:p>
            <a:p>
              <a:pPr marL="342900" indent="-342900">
                <a:lnSpc>
                  <a:spcPct val="150000"/>
                </a:lnSpc>
                <a:buAutoNum type="arabicPeriod"/>
              </a:pPr>
              <a:r>
                <a:rPr lang="en-US" altLang="zh-TW" sz="1800" b="1"/>
                <a:t>Streetlight (GCK, new PA)</a:t>
              </a:r>
            </a:p>
            <a:p>
              <a:pPr marL="342900" indent="-342900">
                <a:lnSpc>
                  <a:spcPct val="150000"/>
                </a:lnSpc>
                <a:buAutoNum type="arabicPeriod"/>
              </a:pPr>
              <a:r>
                <a:rPr lang="en-US" altLang="zh-TW" sz="1800" b="1"/>
                <a:t>FL&amp;AR lighting (FL, AR)</a:t>
              </a:r>
            </a:p>
            <a:p>
              <a:pPr marL="342900" indent="-342900">
                <a:lnSpc>
                  <a:spcPct val="150000"/>
                </a:lnSpc>
                <a:buAutoNum type="arabicPeriod"/>
              </a:pPr>
              <a:r>
                <a:rPr lang="en-US" altLang="zh-TW" sz="1800" b="1"/>
                <a:t>Traffic light (IL 7)</a:t>
              </a:r>
            </a:p>
          </p:txBody>
        </p:sp>
      </p:grpSp>
      <p:sp>
        <p:nvSpPr>
          <p:cNvPr id="30" name="標題 2">
            <a:extLst>
              <a:ext uri="{FF2B5EF4-FFF2-40B4-BE49-F238E27FC236}">
                <a16:creationId xmlns:a16="http://schemas.microsoft.com/office/drawing/2014/main" id="{A037BD41-9FAB-850E-7016-98ADCD2E434C}"/>
              </a:ext>
            </a:extLst>
          </p:cNvPr>
          <p:cNvSpPr>
            <a:spLocks noGrp="1"/>
          </p:cNvSpPr>
          <p:nvPr>
            <p:ph type="title"/>
          </p:nvPr>
        </p:nvSpPr>
        <p:spPr>
          <a:xfrm>
            <a:off x="428400" y="84686"/>
            <a:ext cx="10515600" cy="779463"/>
          </a:xfrm>
        </p:spPr>
        <p:txBody>
          <a:bodyPr>
            <a:normAutofit/>
          </a:bodyPr>
          <a:lstStyle/>
          <a:p>
            <a:r>
              <a:rPr lang="en-US" altLang="zh-TW">
                <a:solidFill>
                  <a:schemeClr val="tx1"/>
                </a:solidFill>
              </a:rPr>
              <a:t>Leader on Intelligent Roadside Infrastructure</a:t>
            </a:r>
            <a:endParaRPr lang="zh-TW" altLang="en-US">
              <a:solidFill>
                <a:srgbClr val="FF0000"/>
              </a:solidFill>
            </a:endParaRPr>
          </a:p>
        </p:txBody>
      </p:sp>
      <p:grpSp>
        <p:nvGrpSpPr>
          <p:cNvPr id="31" name="群組 30">
            <a:extLst>
              <a:ext uri="{FF2B5EF4-FFF2-40B4-BE49-F238E27FC236}">
                <a16:creationId xmlns:a16="http://schemas.microsoft.com/office/drawing/2014/main" id="{97531C13-BC9F-1164-C548-84D02EBB0847}"/>
              </a:ext>
            </a:extLst>
          </p:cNvPr>
          <p:cNvGrpSpPr/>
          <p:nvPr/>
        </p:nvGrpSpPr>
        <p:grpSpPr>
          <a:xfrm>
            <a:off x="494838" y="2902502"/>
            <a:ext cx="7287618" cy="3747436"/>
            <a:chOff x="485719" y="2938381"/>
            <a:chExt cx="7287618" cy="3747436"/>
          </a:xfrm>
        </p:grpSpPr>
        <p:grpSp>
          <p:nvGrpSpPr>
            <p:cNvPr id="15" name="群組 14">
              <a:extLst>
                <a:ext uri="{FF2B5EF4-FFF2-40B4-BE49-F238E27FC236}">
                  <a16:creationId xmlns:a16="http://schemas.microsoft.com/office/drawing/2014/main" id="{93728121-C6F8-6E9C-AEED-B8E474ADBB39}"/>
                </a:ext>
              </a:extLst>
            </p:cNvPr>
            <p:cNvGrpSpPr/>
            <p:nvPr/>
          </p:nvGrpSpPr>
          <p:grpSpPr>
            <a:xfrm>
              <a:off x="5397113" y="2952574"/>
              <a:ext cx="293711" cy="369332"/>
              <a:chOff x="557349" y="1776524"/>
              <a:chExt cx="757645" cy="952712"/>
            </a:xfrm>
          </p:grpSpPr>
          <p:sp>
            <p:nvSpPr>
              <p:cNvPr id="16" name="橢圓 15">
                <a:extLst>
                  <a:ext uri="{FF2B5EF4-FFF2-40B4-BE49-F238E27FC236}">
                    <a16:creationId xmlns:a16="http://schemas.microsoft.com/office/drawing/2014/main" id="{EBC997A3-F921-1339-0B3E-E9438C9C91EB}"/>
                  </a:ext>
                </a:extLst>
              </p:cNvPr>
              <p:cNvSpPr/>
              <p:nvPr/>
            </p:nvSpPr>
            <p:spPr>
              <a:xfrm>
                <a:off x="557349" y="1907177"/>
                <a:ext cx="757645" cy="757645"/>
              </a:xfrm>
              <a:prstGeom prst="ellipse">
                <a:avLst/>
              </a:prstGeom>
              <a:solidFill>
                <a:srgbClr val="202D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800"/>
              </a:p>
            </p:txBody>
          </p:sp>
          <p:sp>
            <p:nvSpPr>
              <p:cNvPr id="17" name="文字方塊 16">
                <a:extLst>
                  <a:ext uri="{FF2B5EF4-FFF2-40B4-BE49-F238E27FC236}">
                    <a16:creationId xmlns:a16="http://schemas.microsoft.com/office/drawing/2014/main" id="{A16CD9D5-F962-F5DC-18DE-BB852CB31964}"/>
                  </a:ext>
                </a:extLst>
              </p:cNvPr>
              <p:cNvSpPr txBox="1"/>
              <p:nvPr/>
            </p:nvSpPr>
            <p:spPr>
              <a:xfrm>
                <a:off x="557349" y="1776524"/>
                <a:ext cx="383887" cy="952712"/>
              </a:xfrm>
              <a:prstGeom prst="rect">
                <a:avLst/>
              </a:prstGeom>
              <a:noFill/>
            </p:spPr>
            <p:txBody>
              <a:bodyPr wrap="square" rtlCol="0">
                <a:spAutoFit/>
              </a:bodyPr>
              <a:lstStyle/>
              <a:p>
                <a:r>
                  <a:rPr lang="en-US" altLang="zh-TW">
                    <a:solidFill>
                      <a:schemeClr val="bg1"/>
                    </a:solidFill>
                    <a:latin typeface="Aptos Black" panose="020F0502020204030204" pitchFamily="34" charset="0"/>
                    <a:cs typeface="72 Black" panose="020B0A04030603020204" pitchFamily="34" charset="0"/>
                  </a:rPr>
                  <a:t>4</a:t>
                </a:r>
                <a:endParaRPr lang="en-US" altLang="zh-TW" sz="2400">
                  <a:solidFill>
                    <a:schemeClr val="bg1"/>
                  </a:solidFill>
                  <a:latin typeface="Aptos Black" panose="020F0502020204030204" pitchFamily="34" charset="0"/>
                  <a:cs typeface="72 Black" panose="020B0A04030603020204" pitchFamily="34" charset="0"/>
                </a:endParaRPr>
              </a:p>
            </p:txBody>
          </p:sp>
        </p:grpSp>
        <p:grpSp>
          <p:nvGrpSpPr>
            <p:cNvPr id="18" name="群組 17">
              <a:extLst>
                <a:ext uri="{FF2B5EF4-FFF2-40B4-BE49-F238E27FC236}">
                  <a16:creationId xmlns:a16="http://schemas.microsoft.com/office/drawing/2014/main" id="{5C9B1817-BEA2-3F1E-793F-94F4B3C9DA3E}"/>
                </a:ext>
              </a:extLst>
            </p:cNvPr>
            <p:cNvGrpSpPr/>
            <p:nvPr/>
          </p:nvGrpSpPr>
          <p:grpSpPr>
            <a:xfrm>
              <a:off x="7479626" y="3215116"/>
              <a:ext cx="293711" cy="369332"/>
              <a:chOff x="535709" y="1776524"/>
              <a:chExt cx="757645" cy="952712"/>
            </a:xfrm>
          </p:grpSpPr>
          <p:sp>
            <p:nvSpPr>
              <p:cNvPr id="19" name="橢圓 18">
                <a:extLst>
                  <a:ext uri="{FF2B5EF4-FFF2-40B4-BE49-F238E27FC236}">
                    <a16:creationId xmlns:a16="http://schemas.microsoft.com/office/drawing/2014/main" id="{D4D4F39F-1AA5-D4BB-A82A-E918C4DC491A}"/>
                  </a:ext>
                </a:extLst>
              </p:cNvPr>
              <p:cNvSpPr/>
              <p:nvPr/>
            </p:nvSpPr>
            <p:spPr>
              <a:xfrm>
                <a:off x="535709" y="1874057"/>
                <a:ext cx="757645" cy="757646"/>
              </a:xfrm>
              <a:prstGeom prst="ellipse">
                <a:avLst/>
              </a:prstGeom>
              <a:solidFill>
                <a:srgbClr val="202D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800"/>
              </a:p>
            </p:txBody>
          </p:sp>
          <p:sp>
            <p:nvSpPr>
              <p:cNvPr id="20" name="文字方塊 19">
                <a:extLst>
                  <a:ext uri="{FF2B5EF4-FFF2-40B4-BE49-F238E27FC236}">
                    <a16:creationId xmlns:a16="http://schemas.microsoft.com/office/drawing/2014/main" id="{1375D746-54EE-B6BD-78AB-DC686ACFF1D1}"/>
                  </a:ext>
                </a:extLst>
              </p:cNvPr>
              <p:cNvSpPr txBox="1"/>
              <p:nvPr/>
            </p:nvSpPr>
            <p:spPr>
              <a:xfrm>
                <a:off x="557349" y="1776524"/>
                <a:ext cx="383887" cy="952712"/>
              </a:xfrm>
              <a:prstGeom prst="rect">
                <a:avLst/>
              </a:prstGeom>
              <a:noFill/>
            </p:spPr>
            <p:txBody>
              <a:bodyPr wrap="square" rtlCol="0">
                <a:spAutoFit/>
              </a:bodyPr>
              <a:lstStyle/>
              <a:p>
                <a:r>
                  <a:rPr lang="en-US" altLang="zh-TW">
                    <a:solidFill>
                      <a:schemeClr val="bg1"/>
                    </a:solidFill>
                    <a:latin typeface="Aptos Black" panose="020F0502020204030204" pitchFamily="34" charset="0"/>
                    <a:cs typeface="72 Black" panose="020B0A04030603020204" pitchFamily="34" charset="0"/>
                  </a:rPr>
                  <a:t>5</a:t>
                </a:r>
                <a:endParaRPr lang="en-US" altLang="zh-TW" sz="2400">
                  <a:solidFill>
                    <a:schemeClr val="bg1"/>
                  </a:solidFill>
                  <a:latin typeface="Aptos Black" panose="020F0502020204030204" pitchFamily="34" charset="0"/>
                  <a:cs typeface="72 Black" panose="020B0A04030603020204" pitchFamily="34" charset="0"/>
                </a:endParaRPr>
              </a:p>
            </p:txBody>
          </p:sp>
        </p:grpSp>
        <p:grpSp>
          <p:nvGrpSpPr>
            <p:cNvPr id="27" name="群組 26">
              <a:extLst>
                <a:ext uri="{FF2B5EF4-FFF2-40B4-BE49-F238E27FC236}">
                  <a16:creationId xmlns:a16="http://schemas.microsoft.com/office/drawing/2014/main" id="{CF61C113-A802-6C23-CE7A-861D69F07BEF}"/>
                </a:ext>
              </a:extLst>
            </p:cNvPr>
            <p:cNvGrpSpPr/>
            <p:nvPr/>
          </p:nvGrpSpPr>
          <p:grpSpPr>
            <a:xfrm>
              <a:off x="485719" y="2938381"/>
              <a:ext cx="6524503" cy="3747436"/>
              <a:chOff x="485719" y="2938381"/>
              <a:chExt cx="6524503" cy="3747436"/>
            </a:xfrm>
          </p:grpSpPr>
          <p:grpSp>
            <p:nvGrpSpPr>
              <p:cNvPr id="26" name="群組 25">
                <a:extLst>
                  <a:ext uri="{FF2B5EF4-FFF2-40B4-BE49-F238E27FC236}">
                    <a16:creationId xmlns:a16="http://schemas.microsoft.com/office/drawing/2014/main" id="{9CD02015-7731-70D9-F988-B6F0041BFAB5}"/>
                  </a:ext>
                </a:extLst>
              </p:cNvPr>
              <p:cNvGrpSpPr/>
              <p:nvPr/>
            </p:nvGrpSpPr>
            <p:grpSpPr>
              <a:xfrm>
                <a:off x="485719" y="2938381"/>
                <a:ext cx="3217796" cy="3747436"/>
                <a:chOff x="485719" y="2938381"/>
                <a:chExt cx="3217796" cy="3747436"/>
              </a:xfrm>
            </p:grpSpPr>
            <p:sp>
              <p:nvSpPr>
                <p:cNvPr id="4" name="文字方塊 3">
                  <a:extLst>
                    <a:ext uri="{FF2B5EF4-FFF2-40B4-BE49-F238E27FC236}">
                      <a16:creationId xmlns:a16="http://schemas.microsoft.com/office/drawing/2014/main" id="{23971A8B-DDAE-91CD-ABBA-B70F0D3EB29F}"/>
                    </a:ext>
                  </a:extLst>
                </p:cNvPr>
                <p:cNvSpPr txBox="1"/>
                <p:nvPr/>
              </p:nvSpPr>
              <p:spPr>
                <a:xfrm>
                  <a:off x="485719" y="2938381"/>
                  <a:ext cx="3217796" cy="3747436"/>
                </a:xfrm>
                <a:prstGeom prst="rect">
                  <a:avLst/>
                </a:prstGeom>
                <a:noFill/>
                <a:ln w="19050">
                  <a:solidFill>
                    <a:srgbClr val="0070C0"/>
                  </a:solidFill>
                  <a:prstDash val="dash"/>
                </a:ln>
              </p:spPr>
              <p:txBody>
                <a:bodyPr wrap="square" rtlCol="0">
                  <a:spAutoFit/>
                </a:bodyPr>
                <a:lstStyle/>
                <a:p>
                  <a:pPr>
                    <a:lnSpc>
                      <a:spcPct val="150000"/>
                    </a:lnSpc>
                  </a:pPr>
                  <a:r>
                    <a:rPr lang="en-US" altLang="zh-TW" sz="1600" b="1">
                      <a:highlight>
                        <a:srgbClr val="FFFF00"/>
                      </a:highlight>
                    </a:rPr>
                    <a:t>H1 + </a:t>
                  </a:r>
                  <a:r>
                    <a:rPr lang="zh-TW" altLang="en-US" sz="1600" b="1">
                      <a:highlight>
                        <a:srgbClr val="FFFF00"/>
                      </a:highlight>
                    </a:rPr>
                    <a:t>成長動能</a:t>
                  </a:r>
                  <a:endParaRPr lang="en-US" altLang="zh-TW" sz="1600" b="1">
                    <a:highlight>
                      <a:srgbClr val="FFFF00"/>
                    </a:highlight>
                  </a:endParaRPr>
                </a:p>
                <a:p>
                  <a:pPr>
                    <a:lnSpc>
                      <a:spcPct val="150000"/>
                    </a:lnSpc>
                  </a:pPr>
                  <a:r>
                    <a:rPr lang="en-US" altLang="zh-TW" sz="1600" b="1"/>
                    <a:t>4. </a:t>
                  </a:r>
                  <a:r>
                    <a:rPr lang="en-US" altLang="zh-TW" sz="1600" b="1" err="1"/>
                    <a:t>Interlux</a:t>
                  </a:r>
                  <a:r>
                    <a:rPr lang="en-US" altLang="zh-TW" sz="1600" b="1"/>
                    <a:t> with ITS</a:t>
                  </a:r>
                </a:p>
                <a:p>
                  <a:pPr marL="342900" indent="-342900">
                    <a:lnSpc>
                      <a:spcPct val="150000"/>
                    </a:lnSpc>
                    <a:buAutoNum type="arabicPeriod" startAt="4"/>
                  </a:pPr>
                  <a:endParaRPr lang="en-US" altLang="zh-TW" sz="1600" b="1"/>
                </a:p>
                <a:p>
                  <a:pPr marL="342900" indent="-342900">
                    <a:lnSpc>
                      <a:spcPct val="150000"/>
                    </a:lnSpc>
                    <a:buAutoNum type="arabicPeriod" startAt="4"/>
                  </a:pPr>
                  <a:endParaRPr lang="en-US" altLang="zh-TW" sz="1600" b="1"/>
                </a:p>
                <a:p>
                  <a:pPr>
                    <a:lnSpc>
                      <a:spcPct val="150000"/>
                    </a:lnSpc>
                  </a:pPr>
                  <a:endParaRPr lang="en-US" altLang="zh-TW" sz="1600" b="1"/>
                </a:p>
                <a:p>
                  <a:pPr>
                    <a:lnSpc>
                      <a:spcPct val="150000"/>
                    </a:lnSpc>
                  </a:pPr>
                  <a:r>
                    <a:rPr lang="en-US" altLang="zh-TW" sz="1600" b="1"/>
                    <a:t>5. DMS (SL +</a:t>
                  </a:r>
                  <a:r>
                    <a:rPr lang="zh-TW" altLang="en-US" sz="1600" b="1"/>
                    <a:t> </a:t>
                  </a:r>
                  <a:r>
                    <a:rPr lang="en-US" altLang="zh-TW" sz="1600" b="1"/>
                    <a:t>TSL)</a:t>
                  </a:r>
                </a:p>
                <a:p>
                  <a:pPr marL="342900" indent="-342900">
                    <a:lnSpc>
                      <a:spcPct val="150000"/>
                    </a:lnSpc>
                    <a:buAutoNum type="arabicPeriod" startAt="4"/>
                  </a:pPr>
                  <a:endParaRPr lang="en-US" altLang="zh-TW" sz="1600" b="1"/>
                </a:p>
                <a:p>
                  <a:pPr>
                    <a:lnSpc>
                      <a:spcPct val="150000"/>
                    </a:lnSpc>
                  </a:pPr>
                  <a:endParaRPr lang="en-US" altLang="zh-TW" sz="1600" b="1"/>
                </a:p>
                <a:p>
                  <a:pPr marL="342900" indent="-342900">
                    <a:lnSpc>
                      <a:spcPct val="150000"/>
                    </a:lnSpc>
                    <a:buAutoNum type="arabicPeriod" startAt="4"/>
                  </a:pPr>
                  <a:endParaRPr lang="en-US" altLang="zh-TW" sz="1600" b="1"/>
                </a:p>
                <a:p>
                  <a:pPr>
                    <a:lnSpc>
                      <a:spcPct val="150000"/>
                    </a:lnSpc>
                  </a:pPr>
                  <a:endParaRPr lang="en-US" altLang="zh-TW" sz="1600" b="1"/>
                </a:p>
              </p:txBody>
            </p:sp>
            <p:pic>
              <p:nvPicPr>
                <p:cNvPr id="1032" name="Picture 8" descr="Intelligent Transport Systems: Panasonic's Work | Panasonic North America -  United States">
                  <a:extLst>
                    <a:ext uri="{FF2B5EF4-FFF2-40B4-BE49-F238E27FC236}">
                      <a16:creationId xmlns:a16="http://schemas.microsoft.com/office/drawing/2014/main" id="{AE414C79-E9BF-0546-0ACD-2CB9F3B11A2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1043" y="3825083"/>
                  <a:ext cx="1254604" cy="8759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ligent Transport Systems: Panasonic's Work | Panasonic North America -  United States">
                  <a:extLst>
                    <a:ext uri="{FF2B5EF4-FFF2-40B4-BE49-F238E27FC236}">
                      <a16:creationId xmlns:a16="http://schemas.microsoft.com/office/drawing/2014/main" id="{B2C74CD1-1781-6D3E-A763-21D88FC6C47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22149" y="3810631"/>
                  <a:ext cx="1379040" cy="87279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Main qbee dashboard and device management system control center">
                  <a:extLst>
                    <a:ext uri="{FF2B5EF4-FFF2-40B4-BE49-F238E27FC236}">
                      <a16:creationId xmlns:a16="http://schemas.microsoft.com/office/drawing/2014/main" id="{7E338A90-8F1E-24EB-3C75-424D7C30AC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403" y="5428425"/>
                  <a:ext cx="1339061" cy="7860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10 Best MDM Software Solutions in 2023 [SELECTIVE ONLY]">
                  <a:extLst>
                    <a:ext uri="{FF2B5EF4-FFF2-40B4-BE49-F238E27FC236}">
                      <a16:creationId xmlns:a16="http://schemas.microsoft.com/office/drawing/2014/main" id="{5ACF9D22-15F0-0052-57AA-DA53B70F71D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122148" y="5326435"/>
                  <a:ext cx="1339061" cy="88806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文字方塊 31">
                <a:extLst>
                  <a:ext uri="{FF2B5EF4-FFF2-40B4-BE49-F238E27FC236}">
                    <a16:creationId xmlns:a16="http://schemas.microsoft.com/office/drawing/2014/main" id="{B0E83FED-71C8-D608-0C24-B4200FBB2D42}"/>
                  </a:ext>
                </a:extLst>
              </p:cNvPr>
              <p:cNvSpPr txBox="1"/>
              <p:nvPr/>
            </p:nvSpPr>
            <p:spPr>
              <a:xfrm>
                <a:off x="912566" y="4685757"/>
                <a:ext cx="6097656" cy="276999"/>
              </a:xfrm>
              <a:prstGeom prst="rect">
                <a:avLst/>
              </a:prstGeom>
              <a:noFill/>
            </p:spPr>
            <p:txBody>
              <a:bodyPr wrap="square">
                <a:spAutoFit/>
              </a:bodyPr>
              <a:lstStyle/>
              <a:p>
                <a:r>
                  <a:rPr lang="zh-TW" altLang="en-US" sz="1200" b="1">
                    <a:solidFill>
                      <a:schemeClr val="tx1">
                        <a:lumMod val="65000"/>
                        <a:lumOff val="35000"/>
                      </a:schemeClr>
                    </a:solidFill>
                  </a:rPr>
                  <a:t>智能交通                       行人安全                         </a:t>
                </a:r>
                <a:endParaRPr lang="zh-TW" altLang="en-US">
                  <a:solidFill>
                    <a:schemeClr val="tx1">
                      <a:lumMod val="65000"/>
                      <a:lumOff val="35000"/>
                    </a:schemeClr>
                  </a:solidFill>
                </a:endParaRPr>
              </a:p>
            </p:txBody>
          </p:sp>
          <p:sp>
            <p:nvSpPr>
              <p:cNvPr id="34" name="文字方塊 33">
                <a:extLst>
                  <a:ext uri="{FF2B5EF4-FFF2-40B4-BE49-F238E27FC236}">
                    <a16:creationId xmlns:a16="http://schemas.microsoft.com/office/drawing/2014/main" id="{632AD179-101E-8241-A70B-154DDE7EB06C}"/>
                  </a:ext>
                </a:extLst>
              </p:cNvPr>
              <p:cNvSpPr txBox="1"/>
              <p:nvPr/>
            </p:nvSpPr>
            <p:spPr>
              <a:xfrm>
                <a:off x="883086" y="6211786"/>
                <a:ext cx="6097656" cy="276999"/>
              </a:xfrm>
              <a:prstGeom prst="rect">
                <a:avLst/>
              </a:prstGeom>
              <a:noFill/>
            </p:spPr>
            <p:txBody>
              <a:bodyPr wrap="square">
                <a:spAutoFit/>
              </a:bodyPr>
              <a:lstStyle/>
              <a:p>
                <a:r>
                  <a:rPr lang="zh-TW" altLang="en-US" sz="1200">
                    <a:solidFill>
                      <a:schemeClr val="tx1">
                        <a:lumMod val="65000"/>
                        <a:lumOff val="35000"/>
                      </a:schemeClr>
                    </a:solidFill>
                  </a:rPr>
                  <a:t>維運管理                      燈控管理</a:t>
                </a:r>
              </a:p>
            </p:txBody>
          </p:sp>
        </p:grpSp>
      </p:grpSp>
      <p:grpSp>
        <p:nvGrpSpPr>
          <p:cNvPr id="24" name="群組 23">
            <a:extLst>
              <a:ext uri="{FF2B5EF4-FFF2-40B4-BE49-F238E27FC236}">
                <a16:creationId xmlns:a16="http://schemas.microsoft.com/office/drawing/2014/main" id="{75BDA057-634A-75FC-C8DB-DCAF80AFFD43}"/>
              </a:ext>
            </a:extLst>
          </p:cNvPr>
          <p:cNvGrpSpPr/>
          <p:nvPr/>
        </p:nvGrpSpPr>
        <p:grpSpPr>
          <a:xfrm>
            <a:off x="9853340" y="858380"/>
            <a:ext cx="2099175" cy="5594096"/>
            <a:chOff x="9853340" y="858380"/>
            <a:chExt cx="2099175" cy="5594096"/>
          </a:xfrm>
        </p:grpSpPr>
        <p:sp>
          <p:nvSpPr>
            <p:cNvPr id="2" name="文字方塊 1">
              <a:extLst>
                <a:ext uri="{FF2B5EF4-FFF2-40B4-BE49-F238E27FC236}">
                  <a16:creationId xmlns:a16="http://schemas.microsoft.com/office/drawing/2014/main" id="{0660F256-72F8-496E-0E8C-622D9E39D3BD}"/>
                </a:ext>
              </a:extLst>
            </p:cNvPr>
            <p:cNvSpPr txBox="1"/>
            <p:nvPr/>
          </p:nvSpPr>
          <p:spPr>
            <a:xfrm>
              <a:off x="9853340" y="858380"/>
              <a:ext cx="2099175" cy="5594096"/>
            </a:xfrm>
            <a:prstGeom prst="rect">
              <a:avLst/>
            </a:prstGeom>
            <a:solidFill>
              <a:schemeClr val="bg1"/>
            </a:solidFill>
            <a:ln>
              <a:solidFill>
                <a:srgbClr val="00B050"/>
              </a:solidFill>
              <a:prstDash val="dash"/>
            </a:ln>
          </p:spPr>
          <p:txBody>
            <a:bodyPr wrap="square" rtlCol="0">
              <a:spAutoFit/>
            </a:bodyPr>
            <a:lstStyle/>
            <a:p>
              <a:pPr>
                <a:lnSpc>
                  <a:spcPct val="150000"/>
                </a:lnSpc>
              </a:pPr>
              <a:r>
                <a:rPr lang="en-US" altLang="zh-TW" sz="1600" b="1">
                  <a:highlight>
                    <a:srgbClr val="FFFF00"/>
                  </a:highlight>
                </a:rPr>
                <a:t>H2 LEOTEK</a:t>
              </a:r>
              <a:r>
                <a:rPr lang="zh-TW" altLang="en-US" sz="1600" b="1">
                  <a:highlight>
                    <a:srgbClr val="FFFF00"/>
                  </a:highlight>
                </a:rPr>
                <a:t> </a:t>
              </a:r>
              <a:r>
                <a:rPr lang="en-US" altLang="zh-TW" sz="1600" b="1">
                  <a:highlight>
                    <a:srgbClr val="FFFF00"/>
                  </a:highlight>
                </a:rPr>
                <a:t>@ 2025</a:t>
              </a:r>
            </a:p>
            <a:p>
              <a:pPr>
                <a:lnSpc>
                  <a:spcPct val="150000"/>
                </a:lnSpc>
              </a:pPr>
              <a:r>
                <a:rPr lang="zh-TW" altLang="en-US" sz="1600" b="1"/>
                <a:t>連結</a:t>
              </a:r>
              <a:r>
                <a:rPr lang="en-US" altLang="zh-TW" sz="1600" b="1"/>
                <a:t>3rd</a:t>
              </a:r>
              <a:r>
                <a:rPr lang="zh-TW" altLang="en-US" sz="1600" b="1"/>
                <a:t>解決方案平台</a:t>
              </a:r>
              <a:endParaRPr lang="en-US" altLang="zh-TW" sz="1600" b="1"/>
            </a:p>
            <a:p>
              <a:pPr>
                <a:lnSpc>
                  <a:spcPct val="150000"/>
                </a:lnSpc>
              </a:pPr>
              <a:r>
                <a:rPr lang="en-US" altLang="zh-TW" sz="1600" b="1"/>
                <a:t>1.</a:t>
              </a:r>
              <a:r>
                <a:rPr lang="zh-TW" altLang="en-US" sz="1600" b="1"/>
                <a:t> 碳排管理</a:t>
              </a:r>
              <a:endParaRPr lang="en-US" altLang="zh-TW" sz="1600" b="1"/>
            </a:p>
            <a:p>
              <a:pPr marL="342900" indent="-342900">
                <a:lnSpc>
                  <a:spcPct val="150000"/>
                </a:lnSpc>
                <a:buAutoNum type="arabicPeriod"/>
              </a:pPr>
              <a:endParaRPr lang="en-US" altLang="zh-TW" sz="1600" b="1"/>
            </a:p>
            <a:p>
              <a:pPr marL="342900" indent="-342900">
                <a:lnSpc>
                  <a:spcPct val="150000"/>
                </a:lnSpc>
                <a:buAutoNum type="arabicPeriod"/>
              </a:pPr>
              <a:endParaRPr lang="en-US" altLang="zh-TW" sz="1600" b="1"/>
            </a:p>
            <a:p>
              <a:pPr>
                <a:lnSpc>
                  <a:spcPct val="150000"/>
                </a:lnSpc>
              </a:pPr>
              <a:endParaRPr lang="en-US" altLang="zh-TW" sz="1600" b="1"/>
            </a:p>
            <a:p>
              <a:pPr>
                <a:lnSpc>
                  <a:spcPct val="150000"/>
                </a:lnSpc>
              </a:pPr>
              <a:r>
                <a:rPr lang="en-US" altLang="zh-TW" sz="1600" b="1"/>
                <a:t>2.</a:t>
              </a:r>
              <a:r>
                <a:rPr lang="zh-TW" altLang="en-US" sz="1600" b="1"/>
                <a:t> 智慧道路</a:t>
              </a:r>
              <a:endParaRPr lang="en-US" altLang="zh-TW" sz="1600" b="1"/>
            </a:p>
            <a:p>
              <a:pPr>
                <a:lnSpc>
                  <a:spcPct val="150000"/>
                </a:lnSpc>
              </a:pPr>
              <a:endParaRPr lang="en-US" altLang="zh-TW" sz="1600" b="1"/>
            </a:p>
            <a:p>
              <a:pPr>
                <a:lnSpc>
                  <a:spcPct val="150000"/>
                </a:lnSpc>
              </a:pPr>
              <a:endParaRPr lang="en-US" altLang="zh-TW" sz="1600" b="1"/>
            </a:p>
            <a:p>
              <a:pPr>
                <a:lnSpc>
                  <a:spcPct val="150000"/>
                </a:lnSpc>
              </a:pPr>
              <a:endParaRPr lang="en-US" altLang="zh-TW" sz="1600" b="1"/>
            </a:p>
            <a:p>
              <a:pPr>
                <a:lnSpc>
                  <a:spcPct val="150000"/>
                </a:lnSpc>
              </a:pPr>
              <a:endParaRPr lang="en-US" altLang="zh-TW" sz="1600" b="1"/>
            </a:p>
            <a:p>
              <a:pPr>
                <a:lnSpc>
                  <a:spcPct val="150000"/>
                </a:lnSpc>
              </a:pPr>
              <a:r>
                <a:rPr lang="en-US" altLang="zh-TW" sz="1600" b="1"/>
                <a:t>3.</a:t>
              </a:r>
              <a:r>
                <a:rPr lang="zh-TW" altLang="en-US" sz="1600" b="1"/>
                <a:t> 城市維運</a:t>
              </a:r>
              <a:r>
                <a:rPr lang="en-US" altLang="zh-TW" sz="1600" b="1"/>
                <a:t>&amp;</a:t>
              </a:r>
              <a:r>
                <a:rPr lang="zh-TW" altLang="en-US" sz="1600" b="1"/>
                <a:t>安全</a:t>
              </a:r>
              <a:endParaRPr lang="en-US" altLang="zh-TW" sz="1600" b="1"/>
            </a:p>
            <a:p>
              <a:pPr>
                <a:lnSpc>
                  <a:spcPct val="150000"/>
                </a:lnSpc>
              </a:pPr>
              <a:endParaRPr lang="en-US" altLang="zh-TW" sz="1600" b="1"/>
            </a:p>
            <a:p>
              <a:pPr>
                <a:lnSpc>
                  <a:spcPct val="150000"/>
                </a:lnSpc>
              </a:pPr>
              <a:endParaRPr lang="en-US" altLang="zh-TW" sz="1600" b="1"/>
            </a:p>
            <a:p>
              <a:pPr>
                <a:lnSpc>
                  <a:spcPct val="150000"/>
                </a:lnSpc>
              </a:pPr>
              <a:endParaRPr lang="en-US" altLang="zh-TW" sz="1600" b="1"/>
            </a:p>
          </p:txBody>
        </p:sp>
        <p:pic>
          <p:nvPicPr>
            <p:cNvPr id="1026" name="Picture 2" descr="研華iEMS 解決方案助力產業輕鬆盤查溫室氣體">
              <a:extLst>
                <a:ext uri="{FF2B5EF4-FFF2-40B4-BE49-F238E27FC236}">
                  <a16:creationId xmlns:a16="http://schemas.microsoft.com/office/drawing/2014/main" id="{6DDAE7EA-08A2-1947-9DC1-4232E9925FA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000145" y="2108806"/>
              <a:ext cx="1726906" cy="9670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What are the intelligent transportation systems that are available in India  and which Cities are using ITS which technology is used for making them? -  Quora">
              <a:extLst>
                <a:ext uri="{FF2B5EF4-FFF2-40B4-BE49-F238E27FC236}">
                  <a16:creationId xmlns:a16="http://schemas.microsoft.com/office/drawing/2014/main" id="{F23A7D7A-C390-1BA4-B79C-0439984B946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111219" y="3546184"/>
              <a:ext cx="1571897" cy="11372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e China's Smart Cities Really Surveillance Cities?">
              <a:extLst>
                <a:ext uri="{FF2B5EF4-FFF2-40B4-BE49-F238E27FC236}">
                  <a16:creationId xmlns:a16="http://schemas.microsoft.com/office/drawing/2014/main" id="{EF2F1622-3EF9-2A5B-93B6-7477B1B5107F}"/>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081810" y="5326435"/>
              <a:ext cx="1556440" cy="10226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134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223731-2AC4-DADD-DD8B-B45D2955D880}"/>
              </a:ext>
            </a:extLst>
          </p:cNvPr>
          <p:cNvSpPr>
            <a:spLocks noGrp="1"/>
          </p:cNvSpPr>
          <p:nvPr>
            <p:ph idx="1"/>
          </p:nvPr>
        </p:nvSpPr>
        <p:spPr>
          <a:xfrm>
            <a:off x="669756" y="1266863"/>
            <a:ext cx="10515600" cy="667815"/>
          </a:xfrm>
        </p:spPr>
        <p:style>
          <a:lnRef idx="1">
            <a:schemeClr val="accent6"/>
          </a:lnRef>
          <a:fillRef idx="2">
            <a:schemeClr val="accent6"/>
          </a:fillRef>
          <a:effectRef idx="1">
            <a:schemeClr val="accent6"/>
          </a:effectRef>
          <a:fontRef idx="minor">
            <a:schemeClr val="dk1"/>
          </a:fontRef>
        </p:style>
        <p:txBody>
          <a:bodyPr/>
          <a:lstStyle/>
          <a:p>
            <a:pPr marL="0" indent="0">
              <a:lnSpc>
                <a:spcPct val="150000"/>
              </a:lnSpc>
              <a:buNone/>
            </a:pPr>
            <a:r>
              <a:rPr lang="zh-TW" altLang="en-US" sz="2400">
                <a:solidFill>
                  <a:srgbClr val="FF0000"/>
                </a:solidFill>
              </a:rPr>
              <a:t>高整合</a:t>
            </a:r>
            <a:r>
              <a:rPr lang="en-US" altLang="zh-TW" sz="2400">
                <a:solidFill>
                  <a:srgbClr val="FF0000"/>
                </a:solidFill>
              </a:rPr>
              <a:t>, </a:t>
            </a:r>
            <a:r>
              <a:rPr lang="zh-TW" altLang="en-US" sz="2400">
                <a:solidFill>
                  <a:srgbClr val="FF0000"/>
                </a:solidFill>
              </a:rPr>
              <a:t>低延遲</a:t>
            </a:r>
            <a:r>
              <a:rPr lang="en-US" altLang="zh-TW" sz="2400">
                <a:solidFill>
                  <a:srgbClr val="FF0000"/>
                </a:solidFill>
              </a:rPr>
              <a:t>, </a:t>
            </a:r>
            <a:r>
              <a:rPr lang="zh-TW" altLang="en-US" sz="2400">
                <a:solidFill>
                  <a:srgbClr val="FF0000"/>
                </a:solidFill>
              </a:rPr>
              <a:t>安裝簡單</a:t>
            </a:r>
            <a:r>
              <a:rPr lang="en-US" altLang="zh-TW" sz="2400">
                <a:solidFill>
                  <a:srgbClr val="FF0000"/>
                </a:solidFill>
              </a:rPr>
              <a:t>, </a:t>
            </a:r>
            <a:r>
              <a:rPr lang="zh-TW" altLang="en-US" sz="2400">
                <a:solidFill>
                  <a:srgbClr val="FF0000"/>
                </a:solidFill>
              </a:rPr>
              <a:t>成本優勢</a:t>
            </a:r>
            <a:r>
              <a:rPr lang="en-US" altLang="zh-TW" sz="2400">
                <a:solidFill>
                  <a:srgbClr val="FF0000"/>
                </a:solidFill>
              </a:rPr>
              <a:t>, </a:t>
            </a:r>
            <a:r>
              <a:rPr lang="zh-TW" altLang="en-US" sz="2400">
                <a:solidFill>
                  <a:srgbClr val="FF0000"/>
                </a:solidFill>
              </a:rPr>
              <a:t>美觀</a:t>
            </a:r>
            <a:r>
              <a:rPr lang="en-US" altLang="zh-TW" sz="2400">
                <a:solidFill>
                  <a:srgbClr val="FF0000"/>
                </a:solidFill>
              </a:rPr>
              <a:t>, </a:t>
            </a:r>
            <a:r>
              <a:rPr lang="zh-TW" altLang="en-US" sz="2400">
                <a:solidFill>
                  <a:srgbClr val="FF0000"/>
                </a:solidFill>
              </a:rPr>
              <a:t>結合交通號誌 </a:t>
            </a:r>
            <a:r>
              <a:rPr lang="en-US" altLang="zh-TW" sz="2400">
                <a:solidFill>
                  <a:srgbClr val="FF0000"/>
                </a:solidFill>
              </a:rPr>
              <a:t>V2I</a:t>
            </a:r>
            <a:r>
              <a:rPr lang="zh-TW" altLang="en-US" sz="2400">
                <a:solidFill>
                  <a:srgbClr val="FF0000"/>
                </a:solidFill>
              </a:rPr>
              <a:t> </a:t>
            </a:r>
            <a:r>
              <a:rPr lang="en-US" altLang="zh-TW" sz="2400">
                <a:solidFill>
                  <a:srgbClr val="FF0000"/>
                </a:solidFill>
              </a:rPr>
              <a:t>RSU</a:t>
            </a:r>
          </a:p>
        </p:txBody>
      </p:sp>
      <p:sp>
        <p:nvSpPr>
          <p:cNvPr id="3" name="標題 2">
            <a:extLst>
              <a:ext uri="{FF2B5EF4-FFF2-40B4-BE49-F238E27FC236}">
                <a16:creationId xmlns:a16="http://schemas.microsoft.com/office/drawing/2014/main" id="{1A1499B2-D57F-36A3-9FF1-0BB6446496CA}"/>
              </a:ext>
            </a:extLst>
          </p:cNvPr>
          <p:cNvSpPr>
            <a:spLocks noGrp="1"/>
          </p:cNvSpPr>
          <p:nvPr>
            <p:ph type="title"/>
          </p:nvPr>
        </p:nvSpPr>
        <p:spPr>
          <a:xfrm>
            <a:off x="669756" y="365125"/>
            <a:ext cx="10515600" cy="779463"/>
          </a:xfrm>
        </p:spPr>
        <p:txBody>
          <a:bodyPr>
            <a:normAutofit/>
          </a:bodyPr>
          <a:lstStyle/>
          <a:p>
            <a:r>
              <a:rPr lang="en-US" altLang="zh-TW">
                <a:solidFill>
                  <a:schemeClr val="tx1"/>
                </a:solidFill>
              </a:rPr>
              <a:t>H1+ </a:t>
            </a:r>
            <a:r>
              <a:rPr lang="en-US" altLang="zh-TW" err="1">
                <a:solidFill>
                  <a:schemeClr val="tx1"/>
                </a:solidFill>
              </a:rPr>
              <a:t>Interlux</a:t>
            </a:r>
            <a:r>
              <a:rPr lang="en-US" altLang="zh-TW">
                <a:solidFill>
                  <a:schemeClr val="tx1"/>
                </a:solidFill>
              </a:rPr>
              <a:t>:</a:t>
            </a:r>
            <a:r>
              <a:rPr lang="zh-TW" altLang="en-US">
                <a:solidFill>
                  <a:schemeClr val="tx1"/>
                </a:solidFill>
              </a:rPr>
              <a:t> </a:t>
            </a:r>
            <a:r>
              <a:rPr lang="en-US" altLang="zh-TW" err="1">
                <a:solidFill>
                  <a:schemeClr val="tx1"/>
                </a:solidFill>
              </a:rPr>
              <a:t>Leotek</a:t>
            </a:r>
            <a:r>
              <a:rPr lang="en-US" altLang="zh-TW">
                <a:solidFill>
                  <a:schemeClr val="tx1"/>
                </a:solidFill>
              </a:rPr>
              <a:t> 1</a:t>
            </a:r>
            <a:r>
              <a:rPr lang="en-US" altLang="zh-TW" baseline="30000">
                <a:solidFill>
                  <a:schemeClr val="tx1"/>
                </a:solidFill>
              </a:rPr>
              <a:t>st</a:t>
            </a:r>
            <a:r>
              <a:rPr lang="en-US" altLang="zh-TW">
                <a:solidFill>
                  <a:schemeClr val="tx1"/>
                </a:solidFill>
              </a:rPr>
              <a:t> Roadside Unit</a:t>
            </a:r>
            <a:endParaRPr lang="zh-TW" altLang="en-US">
              <a:solidFill>
                <a:srgbClr val="FF0000"/>
              </a:solidFill>
            </a:endParaRPr>
          </a:p>
        </p:txBody>
      </p:sp>
      <p:pic>
        <p:nvPicPr>
          <p:cNvPr id="6" name="圖片 5">
            <a:extLst>
              <a:ext uri="{FF2B5EF4-FFF2-40B4-BE49-F238E27FC236}">
                <a16:creationId xmlns:a16="http://schemas.microsoft.com/office/drawing/2014/main" id="{6E1938C5-D7A7-C9B5-DB89-59C35D44CF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16701" y="2056953"/>
            <a:ext cx="4635500" cy="4537943"/>
          </a:xfrm>
          <a:prstGeom prst="rect">
            <a:avLst/>
          </a:prstGeom>
        </p:spPr>
      </p:pic>
      <p:pic>
        <p:nvPicPr>
          <p:cNvPr id="8" name="圖片 7">
            <a:extLst>
              <a:ext uri="{FF2B5EF4-FFF2-40B4-BE49-F238E27FC236}">
                <a16:creationId xmlns:a16="http://schemas.microsoft.com/office/drawing/2014/main" id="{C8701333-AA31-4854-D92B-D3BE9993F2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8587" y="2056953"/>
            <a:ext cx="5559669" cy="2235151"/>
          </a:xfrm>
          <a:prstGeom prst="rect">
            <a:avLst/>
          </a:prstGeom>
        </p:spPr>
      </p:pic>
      <p:pic>
        <p:nvPicPr>
          <p:cNvPr id="13" name="圖片 12">
            <a:extLst>
              <a:ext uri="{FF2B5EF4-FFF2-40B4-BE49-F238E27FC236}">
                <a16:creationId xmlns:a16="http://schemas.microsoft.com/office/drawing/2014/main" id="{1AA89B09-5CCA-3255-A880-F34C9E60D31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8587" y="4355004"/>
            <a:ext cx="5559670" cy="2255026"/>
          </a:xfrm>
          <a:prstGeom prst="rect">
            <a:avLst/>
          </a:prstGeom>
        </p:spPr>
      </p:pic>
    </p:spTree>
    <p:extLst>
      <p:ext uri="{BB962C8B-B14F-4D97-AF65-F5344CB8AC3E}">
        <p14:creationId xmlns:p14="http://schemas.microsoft.com/office/powerpoint/2010/main" val="34921869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7364474-8230-BA14-3C96-5012CB09EB4E}"/>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4" name="內容版面配置區 3">
            <a:extLst>
              <a:ext uri="{FF2B5EF4-FFF2-40B4-BE49-F238E27FC236}">
                <a16:creationId xmlns:a16="http://schemas.microsoft.com/office/drawing/2014/main" id="{0E0F3ED6-2423-9E61-FA1A-26BB2E6307BB}"/>
              </a:ext>
            </a:extLst>
          </p:cNvPr>
          <p:cNvSpPr>
            <a:spLocks noGrp="1"/>
          </p:cNvSpPr>
          <p:nvPr>
            <p:ph idx="1"/>
          </p:nvPr>
        </p:nvSpPr>
        <p:spPr>
          <a:xfrm>
            <a:off x="900000" y="2829855"/>
            <a:ext cx="6186600" cy="1744920"/>
          </a:xfrm>
        </p:spPr>
        <p:txBody>
          <a:bodyPr/>
          <a:lstStyle/>
          <a:p>
            <a:r>
              <a:rPr lang="zh-TW" altLang="en-US"/>
              <a:t>執行計畫</a:t>
            </a:r>
          </a:p>
        </p:txBody>
      </p:sp>
    </p:spTree>
    <p:extLst>
      <p:ext uri="{BB962C8B-B14F-4D97-AF65-F5344CB8AC3E}">
        <p14:creationId xmlns:p14="http://schemas.microsoft.com/office/powerpoint/2010/main" val="18592678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13DB9A-95BD-6094-F94F-2E4A81DC7770}"/>
              </a:ext>
            </a:extLst>
          </p:cNvPr>
          <p:cNvSpPr>
            <a:spLocks noGrp="1"/>
          </p:cNvSpPr>
          <p:nvPr>
            <p:ph type="title"/>
          </p:nvPr>
        </p:nvSpPr>
        <p:spPr/>
        <p:txBody>
          <a:bodyPr/>
          <a:lstStyle/>
          <a:p>
            <a:r>
              <a:rPr lang="en-US" altLang="zh-TW" err="1">
                <a:solidFill>
                  <a:schemeClr val="tx1"/>
                </a:solidFill>
              </a:rPr>
              <a:t>Interlux</a:t>
            </a:r>
            <a:r>
              <a:rPr lang="en-US" altLang="zh-TW">
                <a:solidFill>
                  <a:schemeClr val="tx1"/>
                </a:solidFill>
              </a:rPr>
              <a:t> Product  – SW &amp; HW</a:t>
            </a:r>
            <a:endParaRPr lang="zh-TW" altLang="en-US">
              <a:solidFill>
                <a:schemeClr val="tx1"/>
              </a:solidFill>
            </a:endParaRPr>
          </a:p>
        </p:txBody>
      </p:sp>
      <p:sp>
        <p:nvSpPr>
          <p:cNvPr id="3" name="投影片編號版面配置區 2">
            <a:extLst>
              <a:ext uri="{FF2B5EF4-FFF2-40B4-BE49-F238E27FC236}">
                <a16:creationId xmlns:a16="http://schemas.microsoft.com/office/drawing/2014/main" id="{E764DC0B-25F1-0A02-93B8-978848FE1D4A}"/>
              </a:ext>
            </a:extLst>
          </p:cNvPr>
          <p:cNvSpPr>
            <a:spLocks noGrp="1"/>
          </p:cNvSpPr>
          <p:nvPr>
            <p:ph type="sldNum" sz="quarter" idx="12"/>
          </p:nvPr>
        </p:nvSpPr>
        <p:spPr/>
        <p:txBody>
          <a:bodyPr/>
          <a:lstStyle/>
          <a:p>
            <a:pPr algn="ctr"/>
            <a:fld id="{6E290225-7458-4E5F-AFE5-E142CAAEBF37}" type="slidenum">
              <a:rPr lang="en-US" smtClean="0"/>
              <a:pPr algn="ctr"/>
              <a:t>114</a:t>
            </a:fld>
            <a:endParaRPr lang="en-US"/>
          </a:p>
        </p:txBody>
      </p:sp>
      <p:sp>
        <p:nvSpPr>
          <p:cNvPr id="4" name="內容版面配置區 3">
            <a:extLst>
              <a:ext uri="{FF2B5EF4-FFF2-40B4-BE49-F238E27FC236}">
                <a16:creationId xmlns:a16="http://schemas.microsoft.com/office/drawing/2014/main" id="{61BD3040-3EAC-BD12-2665-E284D87E2B5A}"/>
              </a:ext>
            </a:extLst>
          </p:cNvPr>
          <p:cNvSpPr>
            <a:spLocks noGrp="1"/>
          </p:cNvSpPr>
          <p:nvPr>
            <p:ph idx="1"/>
          </p:nvPr>
        </p:nvSpPr>
        <p:spPr/>
        <p:txBody>
          <a:bodyPr>
            <a:normAutofit fontScale="85000" lnSpcReduction="20000"/>
          </a:bodyPr>
          <a:lstStyle/>
          <a:p>
            <a:r>
              <a:rPr lang="zh-TW" altLang="en-US">
                <a:solidFill>
                  <a:schemeClr val="tx1"/>
                </a:solidFill>
                <a:highlight>
                  <a:srgbClr val="FFFFFF"/>
                </a:highlight>
              </a:rPr>
              <a:t>硬體平台的 </a:t>
            </a:r>
            <a:r>
              <a:rPr lang="en-US" altLang="zh-TW">
                <a:solidFill>
                  <a:schemeClr val="tx1"/>
                </a:solidFill>
                <a:highlight>
                  <a:srgbClr val="FFFFFF"/>
                </a:highlight>
              </a:rPr>
              <a:t>roadmap</a:t>
            </a:r>
          </a:p>
          <a:p>
            <a:pPr lvl="1"/>
            <a:r>
              <a:rPr lang="zh-TW" altLang="en-US">
                <a:solidFill>
                  <a:schemeClr val="tx1"/>
                </a:solidFill>
                <a:highlight>
                  <a:srgbClr val="FFFFFF"/>
                </a:highlight>
              </a:rPr>
              <a:t>主機 </a:t>
            </a:r>
            <a:r>
              <a:rPr lang="en-US" altLang="zh-TW">
                <a:solidFill>
                  <a:schemeClr val="tx1"/>
                </a:solidFill>
                <a:highlight>
                  <a:srgbClr val="FFFFFF"/>
                </a:highlight>
              </a:rPr>
              <a:t>&gt; RSU &gt; </a:t>
            </a:r>
            <a:r>
              <a:rPr lang="zh-TW" altLang="en-US">
                <a:solidFill>
                  <a:schemeClr val="tx1"/>
                </a:solidFill>
                <a:highlight>
                  <a:srgbClr val="FFFFFF"/>
                </a:highlight>
              </a:rPr>
              <a:t>配件</a:t>
            </a:r>
            <a:endParaRPr lang="en-US" altLang="zh-TW">
              <a:solidFill>
                <a:schemeClr val="tx1"/>
              </a:solidFill>
              <a:highlight>
                <a:srgbClr val="FFFFFF"/>
              </a:highlight>
            </a:endParaRPr>
          </a:p>
          <a:p>
            <a:r>
              <a:rPr lang="zh-TW" altLang="en-US">
                <a:solidFill>
                  <a:schemeClr val="tx1"/>
                </a:solidFill>
                <a:highlight>
                  <a:srgbClr val="FFFFFF"/>
                </a:highlight>
              </a:rPr>
              <a:t>軟體平台</a:t>
            </a:r>
            <a:endParaRPr lang="en-US" altLang="zh-TW">
              <a:solidFill>
                <a:schemeClr val="tx1"/>
              </a:solidFill>
              <a:highlight>
                <a:srgbClr val="FFFFFF"/>
              </a:highlight>
            </a:endParaRPr>
          </a:p>
          <a:p>
            <a:pPr lvl="1"/>
            <a:r>
              <a:rPr lang="zh-TW" altLang="en-US">
                <a:solidFill>
                  <a:schemeClr val="tx1"/>
                </a:solidFill>
                <a:highlight>
                  <a:srgbClr val="FFFFFF"/>
                </a:highlight>
              </a:rPr>
              <a:t>前端 </a:t>
            </a:r>
            <a:r>
              <a:rPr lang="en-US" altLang="zh-TW">
                <a:solidFill>
                  <a:schemeClr val="tx1"/>
                </a:solidFill>
                <a:highlight>
                  <a:srgbClr val="FFFFFF"/>
                </a:highlight>
              </a:rPr>
              <a:t>– Edge </a:t>
            </a:r>
            <a:r>
              <a:rPr lang="zh-TW" altLang="en-US">
                <a:solidFill>
                  <a:schemeClr val="tx1"/>
                </a:solidFill>
                <a:highlight>
                  <a:srgbClr val="FFFFFF"/>
                </a:highlight>
              </a:rPr>
              <a:t>端 </a:t>
            </a:r>
            <a:r>
              <a:rPr lang="en-US" altLang="zh-TW">
                <a:solidFill>
                  <a:schemeClr val="tx1"/>
                </a:solidFill>
                <a:highlight>
                  <a:srgbClr val="FFFFFF"/>
                </a:highlight>
              </a:rPr>
              <a:t>(</a:t>
            </a:r>
            <a:r>
              <a:rPr lang="zh-TW" altLang="en-US">
                <a:solidFill>
                  <a:schemeClr val="tx1"/>
                </a:solidFill>
                <a:highlight>
                  <a:srgbClr val="FFFFFF"/>
                </a:highlight>
              </a:rPr>
              <a:t>進階 </a:t>
            </a:r>
            <a:r>
              <a:rPr lang="en-US" altLang="zh-TW">
                <a:solidFill>
                  <a:schemeClr val="tx1"/>
                </a:solidFill>
                <a:highlight>
                  <a:srgbClr val="FFFFFF"/>
                </a:highlight>
              </a:rPr>
              <a:t>VA</a:t>
            </a:r>
            <a:r>
              <a:rPr lang="zh-TW" altLang="en-US">
                <a:solidFill>
                  <a:schemeClr val="tx1"/>
                </a:solidFill>
                <a:highlight>
                  <a:srgbClr val="FFFFFF"/>
                </a:highlight>
              </a:rPr>
              <a:t> 資料</a:t>
            </a:r>
            <a:r>
              <a:rPr lang="en-US" altLang="zh-TW">
                <a:solidFill>
                  <a:schemeClr val="tx1"/>
                </a:solidFill>
                <a:highlight>
                  <a:srgbClr val="FFFFFF"/>
                </a:highlight>
              </a:rPr>
              <a:t>)</a:t>
            </a:r>
          </a:p>
          <a:p>
            <a:pPr lvl="1"/>
            <a:r>
              <a:rPr lang="zh-TW" altLang="en-US">
                <a:solidFill>
                  <a:schemeClr val="tx1"/>
                </a:solidFill>
                <a:highlight>
                  <a:srgbClr val="FFFFFF"/>
                </a:highlight>
              </a:rPr>
              <a:t>前端 </a:t>
            </a:r>
            <a:r>
              <a:rPr lang="en-US" altLang="zh-TW">
                <a:solidFill>
                  <a:schemeClr val="tx1"/>
                </a:solidFill>
                <a:highlight>
                  <a:srgbClr val="FFFFFF"/>
                </a:highlight>
              </a:rPr>
              <a:t>- </a:t>
            </a:r>
            <a:r>
              <a:rPr lang="zh-TW" altLang="en-US">
                <a:solidFill>
                  <a:schemeClr val="tx1"/>
                </a:solidFill>
                <a:highlight>
                  <a:srgbClr val="FFFFFF"/>
                </a:highlight>
              </a:rPr>
              <a:t>智能路口 </a:t>
            </a:r>
            <a:r>
              <a:rPr lang="en-US" altLang="zh-TW">
                <a:solidFill>
                  <a:schemeClr val="tx1"/>
                </a:solidFill>
                <a:highlight>
                  <a:srgbClr val="FFFFFF"/>
                </a:highlight>
              </a:rPr>
              <a:t>(AI)</a:t>
            </a:r>
          </a:p>
          <a:p>
            <a:pPr lvl="1"/>
            <a:r>
              <a:rPr lang="zh-TW" altLang="en-US">
                <a:solidFill>
                  <a:schemeClr val="tx1"/>
                </a:solidFill>
                <a:highlight>
                  <a:srgbClr val="FFFFFF"/>
                </a:highlight>
              </a:rPr>
              <a:t>後端 </a:t>
            </a:r>
            <a:r>
              <a:rPr lang="en-US" altLang="zh-TW">
                <a:solidFill>
                  <a:schemeClr val="tx1"/>
                </a:solidFill>
                <a:highlight>
                  <a:srgbClr val="FFFFFF"/>
                </a:highlight>
              </a:rPr>
              <a:t>– DMS </a:t>
            </a:r>
          </a:p>
          <a:p>
            <a:pPr marL="0" indent="0" rtl="0">
              <a:buNone/>
            </a:pPr>
            <a:r>
              <a:rPr lang="en-US" altLang="zh-TW">
                <a:solidFill>
                  <a:schemeClr val="tx1"/>
                </a:solidFill>
                <a:highlight>
                  <a:srgbClr val="FFFFFF"/>
                </a:highlight>
              </a:rPr>
              <a:t>Key Milestone </a:t>
            </a:r>
          </a:p>
          <a:p>
            <a:pPr marL="0" indent="0" rtl="0">
              <a:buNone/>
            </a:pPr>
            <a:r>
              <a:rPr lang="en-US" altLang="zh-TW">
                <a:solidFill>
                  <a:schemeClr val="tx1"/>
                </a:solidFill>
                <a:highlight>
                  <a:srgbClr val="FFFFFF"/>
                </a:highlight>
                <a:latin typeface="-apple-system"/>
              </a:rPr>
              <a:t> ---------------------</a:t>
            </a:r>
          </a:p>
          <a:p>
            <a:pPr marL="0" indent="0" rtl="0">
              <a:buNone/>
            </a:pPr>
            <a:r>
              <a:rPr lang="en-US" altLang="zh-TW">
                <a:solidFill>
                  <a:schemeClr val="tx1"/>
                </a:solidFill>
                <a:effectLst/>
                <a:highlight>
                  <a:srgbClr val="FFFFFF"/>
                </a:highlight>
                <a:latin typeface="-apple-system"/>
              </a:rPr>
              <a:t>1. </a:t>
            </a:r>
            <a:r>
              <a:rPr lang="zh-TW" altLang="en-US">
                <a:solidFill>
                  <a:schemeClr val="tx1"/>
                </a:solidFill>
                <a:highlight>
                  <a:srgbClr val="FFFFFF"/>
                </a:highlight>
                <a:latin typeface="-apple-system"/>
              </a:rPr>
              <a:t>路口交通</a:t>
            </a:r>
            <a:r>
              <a:rPr lang="zh-TW" altLang="en-US">
                <a:solidFill>
                  <a:schemeClr val="tx1"/>
                </a:solidFill>
                <a:effectLst/>
                <a:highlight>
                  <a:srgbClr val="FFFFFF"/>
                </a:highlight>
                <a:latin typeface="-apple-system"/>
              </a:rPr>
              <a:t>數據功能開發 </a:t>
            </a:r>
            <a:r>
              <a:rPr lang="en-US" altLang="zh-TW">
                <a:solidFill>
                  <a:schemeClr val="tx1"/>
                </a:solidFill>
                <a:effectLst/>
                <a:highlight>
                  <a:srgbClr val="FFFFFF"/>
                </a:highlight>
                <a:latin typeface="-apple-system"/>
              </a:rPr>
              <a:t>(3/1-4/30)</a:t>
            </a:r>
            <a:r>
              <a:rPr lang="zh-TW" altLang="en-US">
                <a:solidFill>
                  <a:schemeClr val="tx1"/>
                </a:solidFill>
                <a:effectLst/>
                <a:highlight>
                  <a:srgbClr val="FFFFFF"/>
                </a:highlight>
                <a:latin typeface="-apple-system"/>
              </a:rPr>
              <a:t> </a:t>
            </a:r>
            <a:endParaRPr lang="en-US" altLang="zh-TW">
              <a:solidFill>
                <a:schemeClr val="tx1"/>
              </a:solidFill>
              <a:effectLst/>
              <a:highlight>
                <a:srgbClr val="FFFFFF"/>
              </a:highlight>
              <a:latin typeface="-apple-system"/>
            </a:endParaRPr>
          </a:p>
          <a:p>
            <a:pPr marL="0" indent="0">
              <a:buNone/>
            </a:pPr>
            <a:r>
              <a:rPr lang="zh-TW" altLang="en-US">
                <a:solidFill>
                  <a:schemeClr val="tx1"/>
                </a:solidFill>
                <a:effectLst/>
                <a:highlight>
                  <a:srgbClr val="FFFFFF"/>
                </a:highlight>
                <a:latin typeface="-apple-system"/>
              </a:rPr>
              <a:t>   </a:t>
            </a:r>
            <a:r>
              <a:rPr lang="en-US" altLang="zh-TW" err="1">
                <a:solidFill>
                  <a:schemeClr val="tx1"/>
                </a:solidFill>
                <a:effectLst/>
                <a:highlight>
                  <a:srgbClr val="FFFFFF"/>
                </a:highlight>
                <a:latin typeface="-apple-system"/>
              </a:rPr>
              <a:t>Interlux</a:t>
            </a:r>
            <a:r>
              <a:rPr lang="en-US" altLang="zh-TW">
                <a:solidFill>
                  <a:schemeClr val="tx1"/>
                </a:solidFill>
                <a:effectLst/>
                <a:highlight>
                  <a:srgbClr val="FFFFFF"/>
                </a:highlight>
                <a:latin typeface="-apple-system"/>
              </a:rPr>
              <a:t> +</a:t>
            </a:r>
            <a:r>
              <a:rPr lang="zh-TW" altLang="en-US">
                <a:solidFill>
                  <a:schemeClr val="tx1"/>
                </a:solidFill>
                <a:highlight>
                  <a:srgbClr val="FFFFFF"/>
                </a:highlight>
                <a:latin typeface="-apple-system"/>
              </a:rPr>
              <a:t> </a:t>
            </a:r>
            <a:r>
              <a:rPr lang="en-US" altLang="zh-TW">
                <a:solidFill>
                  <a:schemeClr val="tx1"/>
                </a:solidFill>
                <a:highlight>
                  <a:srgbClr val="FFFFFF"/>
                </a:highlight>
                <a:latin typeface="-apple-system"/>
              </a:rPr>
              <a:t>Flow </a:t>
            </a:r>
            <a:r>
              <a:rPr lang="zh-TW" altLang="en-US">
                <a:solidFill>
                  <a:schemeClr val="tx1"/>
                </a:solidFill>
                <a:highlight>
                  <a:srgbClr val="FFFFFF"/>
                </a:highlight>
                <a:latin typeface="-apple-system"/>
              </a:rPr>
              <a:t>功能管理系統  </a:t>
            </a:r>
            <a:r>
              <a:rPr lang="en-US" altLang="zh-TW">
                <a:solidFill>
                  <a:schemeClr val="tx1"/>
                </a:solidFill>
                <a:highlight>
                  <a:srgbClr val="FFFFFF"/>
                </a:highlight>
                <a:latin typeface="-apple-system"/>
              </a:rPr>
              <a:t>+</a:t>
            </a:r>
            <a:r>
              <a:rPr lang="zh-TW" altLang="en-US">
                <a:solidFill>
                  <a:schemeClr val="tx1"/>
                </a:solidFill>
                <a:highlight>
                  <a:srgbClr val="FFFFFF"/>
                </a:highlight>
                <a:latin typeface="-apple-system"/>
              </a:rPr>
              <a:t> </a:t>
            </a:r>
            <a:r>
              <a:rPr lang="en-US" altLang="zh-TW">
                <a:solidFill>
                  <a:schemeClr val="tx1"/>
                </a:solidFill>
                <a:highlight>
                  <a:srgbClr val="FFFFFF"/>
                </a:highlight>
                <a:latin typeface="-apple-system"/>
              </a:rPr>
              <a:t>DMS</a:t>
            </a:r>
            <a:r>
              <a:rPr lang="zh-TW" altLang="en-US">
                <a:solidFill>
                  <a:schemeClr val="tx1"/>
                </a:solidFill>
                <a:highlight>
                  <a:srgbClr val="FFFFFF"/>
                </a:highlight>
                <a:latin typeface="-apple-system"/>
              </a:rPr>
              <a:t> 後臺交通數據</a:t>
            </a:r>
            <a:r>
              <a:rPr lang="en-US" altLang="zh-TW">
                <a:solidFill>
                  <a:schemeClr val="tx1"/>
                </a:solidFill>
                <a:highlight>
                  <a:srgbClr val="FFFFFF"/>
                </a:highlight>
                <a:latin typeface="-apple-system"/>
              </a:rPr>
              <a:t>API</a:t>
            </a:r>
            <a:r>
              <a:rPr lang="zh-TW" altLang="en-US">
                <a:solidFill>
                  <a:schemeClr val="tx1"/>
                </a:solidFill>
                <a:highlight>
                  <a:srgbClr val="FFFFFF"/>
                </a:highlight>
                <a:latin typeface="-apple-system"/>
              </a:rPr>
              <a:t> 開發 </a:t>
            </a:r>
            <a:endParaRPr lang="en-US" altLang="zh-TW">
              <a:solidFill>
                <a:schemeClr val="tx1"/>
              </a:solidFill>
              <a:highlight>
                <a:srgbClr val="FFFFFF"/>
              </a:highlight>
              <a:latin typeface="-apple-system"/>
            </a:endParaRPr>
          </a:p>
          <a:p>
            <a:pPr marL="0" indent="0" rtl="0">
              <a:buNone/>
            </a:pPr>
            <a:r>
              <a:rPr lang="en-US" altLang="zh-TW">
                <a:solidFill>
                  <a:schemeClr val="tx1"/>
                </a:solidFill>
                <a:effectLst/>
                <a:highlight>
                  <a:srgbClr val="FFFFFF"/>
                </a:highlight>
                <a:latin typeface="-apple-system"/>
              </a:rPr>
              <a:t>2.</a:t>
            </a:r>
            <a:r>
              <a:rPr lang="zh-TW" altLang="en-US">
                <a:solidFill>
                  <a:schemeClr val="tx1"/>
                </a:solidFill>
                <a:effectLst/>
                <a:highlight>
                  <a:srgbClr val="FFFFFF"/>
                </a:highlight>
                <a:latin typeface="-apple-system"/>
              </a:rPr>
              <a:t> 路口安</a:t>
            </a:r>
            <a:r>
              <a:rPr lang="zh-TW" altLang="en-US">
                <a:solidFill>
                  <a:schemeClr val="tx1"/>
                </a:solidFill>
                <a:highlight>
                  <a:srgbClr val="FFFFFF"/>
                </a:highlight>
                <a:latin typeface="-apple-system"/>
              </a:rPr>
              <a:t>全應用</a:t>
            </a:r>
            <a:r>
              <a:rPr lang="en-US" altLang="zh-TW">
                <a:solidFill>
                  <a:schemeClr val="tx1"/>
                </a:solidFill>
                <a:highlight>
                  <a:srgbClr val="FFFFFF"/>
                </a:highlight>
                <a:latin typeface="-apple-system"/>
              </a:rPr>
              <a:t>+</a:t>
            </a:r>
            <a:r>
              <a:rPr lang="zh-TW" altLang="en-US">
                <a:solidFill>
                  <a:schemeClr val="tx1"/>
                </a:solidFill>
                <a:highlight>
                  <a:srgbClr val="FFFFFF"/>
                </a:highlight>
                <a:latin typeface="-apple-system"/>
              </a:rPr>
              <a:t> </a:t>
            </a:r>
            <a:r>
              <a:rPr lang="en-US" altLang="zh-TW">
                <a:solidFill>
                  <a:schemeClr val="tx1"/>
                </a:solidFill>
                <a:highlight>
                  <a:srgbClr val="FFFFFF"/>
                </a:highlight>
                <a:latin typeface="-apple-system"/>
              </a:rPr>
              <a:t>LED</a:t>
            </a:r>
            <a:r>
              <a:rPr lang="zh-TW" altLang="en-US">
                <a:solidFill>
                  <a:schemeClr val="tx1"/>
                </a:solidFill>
                <a:highlight>
                  <a:srgbClr val="FFFFFF"/>
                </a:highlight>
                <a:latin typeface="-apple-system"/>
              </a:rPr>
              <a:t>功能整合</a:t>
            </a:r>
            <a:r>
              <a:rPr lang="en-US" altLang="zh-TW">
                <a:solidFill>
                  <a:schemeClr val="tx1"/>
                </a:solidFill>
                <a:effectLst/>
                <a:highlight>
                  <a:srgbClr val="FFFFFF"/>
                </a:highlight>
                <a:latin typeface="-apple-system"/>
              </a:rPr>
              <a:t>  (2024/</a:t>
            </a:r>
            <a:r>
              <a:rPr lang="en-US" altLang="zh-TW">
                <a:solidFill>
                  <a:schemeClr val="tx1"/>
                </a:solidFill>
                <a:highlight>
                  <a:srgbClr val="FFFFFF"/>
                </a:highlight>
                <a:latin typeface="-apple-system"/>
              </a:rPr>
              <a:t>6</a:t>
            </a:r>
            <a:r>
              <a:rPr lang="en-US" altLang="zh-TW">
                <a:solidFill>
                  <a:schemeClr val="tx1"/>
                </a:solidFill>
                <a:effectLst/>
                <a:highlight>
                  <a:srgbClr val="FFFFFF"/>
                </a:highlight>
                <a:latin typeface="-apple-system"/>
              </a:rPr>
              <a:t>/30)</a:t>
            </a:r>
          </a:p>
          <a:p>
            <a:pPr marL="0" indent="0">
              <a:buNone/>
            </a:pPr>
            <a:r>
              <a:rPr lang="en-US" altLang="zh-TW">
                <a:solidFill>
                  <a:schemeClr val="tx1"/>
                </a:solidFill>
                <a:highlight>
                  <a:srgbClr val="FFFFFF"/>
                </a:highlight>
                <a:latin typeface="-apple-system"/>
              </a:rPr>
              <a:t>3. </a:t>
            </a:r>
            <a:r>
              <a:rPr lang="zh-TW" altLang="en-US">
                <a:solidFill>
                  <a:schemeClr val="tx1"/>
                </a:solidFill>
                <a:highlight>
                  <a:srgbClr val="FFFFFF"/>
                </a:highlight>
                <a:latin typeface="-apple-system"/>
              </a:rPr>
              <a:t>成大路口控制系統</a:t>
            </a:r>
            <a:r>
              <a:rPr lang="en-US" altLang="zh-TW">
                <a:solidFill>
                  <a:schemeClr val="tx1"/>
                </a:solidFill>
                <a:highlight>
                  <a:srgbClr val="FFFFFF"/>
                </a:highlight>
                <a:latin typeface="-apple-system"/>
              </a:rPr>
              <a:t>(4/1-7/30)</a:t>
            </a:r>
            <a:endParaRPr lang="en-US" altLang="zh-TW">
              <a:solidFill>
                <a:schemeClr val="tx1"/>
              </a:solidFill>
              <a:effectLst/>
              <a:highlight>
                <a:srgbClr val="FFFFFF"/>
              </a:highlight>
              <a:latin typeface="-apple-system"/>
            </a:endParaRPr>
          </a:p>
          <a:p>
            <a:pPr marL="0" indent="0">
              <a:buNone/>
            </a:pPr>
            <a:r>
              <a:rPr lang="en-US" altLang="zh-TW">
                <a:solidFill>
                  <a:schemeClr val="tx1"/>
                </a:solidFill>
                <a:effectLst/>
                <a:highlight>
                  <a:srgbClr val="FFFFFF"/>
                </a:highlight>
                <a:latin typeface="-apple-system"/>
              </a:rPr>
              <a:t>4. </a:t>
            </a:r>
            <a:r>
              <a:rPr lang="zh-TW" altLang="en-US">
                <a:solidFill>
                  <a:schemeClr val="tx1"/>
                </a:solidFill>
                <a:highlight>
                  <a:srgbClr val="FFFFFF"/>
                </a:highlight>
                <a:latin typeface="-apple-system"/>
              </a:rPr>
              <a:t>科技執法功能應用</a:t>
            </a:r>
            <a:r>
              <a:rPr lang="en-US" altLang="zh-TW">
                <a:solidFill>
                  <a:schemeClr val="tx1"/>
                </a:solidFill>
                <a:effectLst/>
                <a:highlight>
                  <a:srgbClr val="FFFFFF"/>
                </a:highlight>
                <a:latin typeface="-apple-system"/>
              </a:rPr>
              <a:t>  (2024/8/30)</a:t>
            </a:r>
          </a:p>
          <a:p>
            <a:pPr marL="0" indent="0">
              <a:buNone/>
            </a:pPr>
            <a:r>
              <a:rPr lang="en-US" altLang="zh-TW">
                <a:solidFill>
                  <a:schemeClr val="tx1"/>
                </a:solidFill>
                <a:highlight>
                  <a:srgbClr val="FFFFFF"/>
                </a:highlight>
                <a:latin typeface="-apple-system"/>
              </a:rPr>
              <a:t>5. DMS</a:t>
            </a:r>
            <a:r>
              <a:rPr lang="zh-TW" altLang="en-US">
                <a:solidFill>
                  <a:schemeClr val="tx1"/>
                </a:solidFill>
                <a:highlight>
                  <a:srgbClr val="FFFFFF"/>
                </a:highlight>
                <a:latin typeface="-apple-system"/>
              </a:rPr>
              <a:t>功能開發</a:t>
            </a:r>
            <a:r>
              <a:rPr lang="en-US" altLang="zh-TW">
                <a:solidFill>
                  <a:schemeClr val="tx1"/>
                </a:solidFill>
                <a:highlight>
                  <a:srgbClr val="FFFFFF"/>
                </a:highlight>
                <a:latin typeface="-apple-system"/>
              </a:rPr>
              <a:t>(</a:t>
            </a:r>
            <a:r>
              <a:rPr lang="en-US" altLang="zh-TW">
                <a:solidFill>
                  <a:schemeClr val="tx1"/>
                </a:solidFill>
                <a:effectLst/>
                <a:highlight>
                  <a:srgbClr val="FFFFFF"/>
                </a:highlight>
                <a:latin typeface="-apple-system"/>
              </a:rPr>
              <a:t>2024/10/30)</a:t>
            </a:r>
            <a:endParaRPr lang="en-US" altLang="zh-TW">
              <a:solidFill>
                <a:schemeClr val="tx1"/>
              </a:solidFill>
              <a:highlight>
                <a:srgbClr val="FFFFFF"/>
              </a:highlight>
              <a:latin typeface="-apple-system"/>
            </a:endParaRPr>
          </a:p>
          <a:p>
            <a:pPr marL="0" indent="0">
              <a:buNone/>
            </a:pPr>
            <a:r>
              <a:rPr lang="en-US" altLang="zh-TW">
                <a:solidFill>
                  <a:schemeClr val="tx1"/>
                </a:solidFill>
                <a:highlight>
                  <a:srgbClr val="FFFFFF"/>
                </a:highlight>
                <a:latin typeface="-apple-system"/>
              </a:rPr>
              <a:t>     </a:t>
            </a:r>
            <a:r>
              <a:rPr lang="zh-TW" altLang="en-US">
                <a:solidFill>
                  <a:schemeClr val="tx1"/>
                </a:solidFill>
                <a:highlight>
                  <a:srgbClr val="FFFFFF"/>
                </a:highlight>
                <a:latin typeface="-apple-system"/>
              </a:rPr>
              <a:t>資產管理，路口即時路況 </a:t>
            </a:r>
            <a:endParaRPr lang="en-US" altLang="zh-TW">
              <a:solidFill>
                <a:schemeClr val="tx1"/>
              </a:solidFill>
              <a:highlight>
                <a:srgbClr val="FFFFFF"/>
              </a:highlight>
              <a:latin typeface="-apple-system"/>
            </a:endParaRPr>
          </a:p>
          <a:p>
            <a:pPr marL="0" indent="0">
              <a:buNone/>
            </a:pPr>
            <a:r>
              <a:rPr lang="en-US" altLang="zh-TW">
                <a:solidFill>
                  <a:schemeClr val="tx1"/>
                </a:solidFill>
                <a:highlight>
                  <a:srgbClr val="FFFFFF"/>
                </a:highlight>
                <a:latin typeface="-apple-system"/>
              </a:rPr>
              <a:t>6. LEOTEK </a:t>
            </a:r>
            <a:r>
              <a:rPr lang="zh-TW" altLang="en-US">
                <a:solidFill>
                  <a:schemeClr val="tx1"/>
                </a:solidFill>
                <a:highlight>
                  <a:srgbClr val="FFFFFF"/>
                </a:highlight>
              </a:rPr>
              <a:t>智能交警應用</a:t>
            </a:r>
            <a:r>
              <a:rPr lang="en-US" altLang="zh-TW">
                <a:solidFill>
                  <a:schemeClr val="tx1"/>
                </a:solidFill>
                <a:highlight>
                  <a:srgbClr val="FFFFFF"/>
                </a:highlight>
                <a:latin typeface="-apple-system"/>
              </a:rPr>
              <a:t>(2024/12/30)</a:t>
            </a:r>
          </a:p>
          <a:p>
            <a:pPr lvl="1"/>
            <a:endParaRPr lang="en-US" altLang="zh-TW">
              <a:solidFill>
                <a:schemeClr val="tx1"/>
              </a:solidFill>
            </a:endParaRPr>
          </a:p>
        </p:txBody>
      </p:sp>
    </p:spTree>
    <p:extLst>
      <p:ext uri="{BB962C8B-B14F-4D97-AF65-F5344CB8AC3E}">
        <p14:creationId xmlns:p14="http://schemas.microsoft.com/office/powerpoint/2010/main" val="3921737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7EC81DA3-0DD4-F47F-1797-CD9E98E412DA}"/>
              </a:ext>
            </a:extLst>
          </p:cNvPr>
          <p:cNvPicPr>
            <a:picLocks noChangeAspect="1"/>
          </p:cNvPicPr>
          <p:nvPr/>
        </p:nvPicPr>
        <p:blipFill>
          <a:blip r:embed="rId3"/>
          <a:stretch>
            <a:fillRect/>
          </a:stretch>
        </p:blipFill>
        <p:spPr>
          <a:xfrm>
            <a:off x="790222" y="643467"/>
            <a:ext cx="10611555" cy="5571066"/>
          </a:xfrm>
          <a:prstGeom prst="rect">
            <a:avLst/>
          </a:prstGeom>
        </p:spPr>
      </p:pic>
      <p:sp>
        <p:nvSpPr>
          <p:cNvPr id="3" name="投影片編號版面配置區 2">
            <a:extLst>
              <a:ext uri="{FF2B5EF4-FFF2-40B4-BE49-F238E27FC236}">
                <a16:creationId xmlns:a16="http://schemas.microsoft.com/office/drawing/2014/main" id="{2C290A8F-7995-6BC1-DA20-67043A77298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E290225-7458-4E5F-AFE5-E142CAAEBF37}" type="slidenum">
              <a:rPr lang="en-US">
                <a:solidFill>
                  <a:srgbClr val="FFFFFF"/>
                </a:solidFill>
                <a:latin typeface="+mn-lt"/>
                <a:ea typeface="+mn-ea"/>
              </a:rPr>
              <a:pPr>
                <a:spcAft>
                  <a:spcPts val="600"/>
                </a:spcAft>
                <a:defRPr/>
              </a:pPr>
              <a:t>115</a:t>
            </a:fld>
            <a:endParaRPr lang="en-US">
              <a:solidFill>
                <a:srgbClr val="FFFFFF"/>
              </a:solidFill>
              <a:latin typeface="+mn-lt"/>
              <a:ea typeface="+mn-ea"/>
            </a:endParaRPr>
          </a:p>
        </p:txBody>
      </p:sp>
    </p:spTree>
    <p:extLst>
      <p:ext uri="{BB962C8B-B14F-4D97-AF65-F5344CB8AC3E}">
        <p14:creationId xmlns:p14="http://schemas.microsoft.com/office/powerpoint/2010/main" val="28642583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B302A769-73EF-386E-610E-F770FB48ACCA}"/>
              </a:ext>
            </a:extLst>
          </p:cNvPr>
          <p:cNvSpPr txBox="1"/>
          <p:nvPr/>
        </p:nvSpPr>
        <p:spPr>
          <a:xfrm>
            <a:off x="2533650" y="254425"/>
            <a:ext cx="7772400" cy="584775"/>
          </a:xfrm>
          <a:prstGeom prst="rect">
            <a:avLst/>
          </a:prstGeom>
          <a:noFill/>
        </p:spPr>
        <p:txBody>
          <a:bodyPr wrap="square">
            <a:spAutoFit/>
          </a:bodyPr>
          <a:lstStyle/>
          <a:p>
            <a:r>
              <a:rPr lang="it-IT" altLang="zh-TW" sz="3200"/>
              <a:t>InterLux </a:t>
            </a:r>
            <a:r>
              <a:rPr lang="zh-TW" altLang="it-IT" sz="3200"/>
              <a:t>路口智能 </a:t>
            </a:r>
            <a:r>
              <a:rPr lang="it-IT" altLang="zh-TW" sz="3200"/>
              <a:t>Edge AI</a:t>
            </a:r>
            <a:r>
              <a:rPr lang="zh-TW" altLang="it-IT" sz="3200"/>
              <a:t>平台</a:t>
            </a:r>
            <a:r>
              <a:rPr lang="zh-TW" altLang="en-US" sz="3200"/>
              <a:t>功能</a:t>
            </a:r>
            <a:endParaRPr lang="zh-TW" altLang="en-US" sz="3200" b="1">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B5E7307E-4405-EA05-C53F-B0F754B5067E}"/>
              </a:ext>
            </a:extLst>
          </p:cNvPr>
          <p:cNvSpPr txBox="1"/>
          <p:nvPr/>
        </p:nvSpPr>
        <p:spPr>
          <a:xfrm>
            <a:off x="4505327" y="1065453"/>
            <a:ext cx="7219950" cy="3170099"/>
          </a:xfrm>
          <a:prstGeom prst="rect">
            <a:avLst/>
          </a:prstGeom>
          <a:noFill/>
        </p:spPr>
        <p:txBody>
          <a:bodyPr wrap="square">
            <a:spAutoFit/>
          </a:bodyPr>
          <a:lstStyle/>
          <a:p>
            <a:pPr marL="342900" indent="-342900">
              <a:buFont typeface="Wingdings" panose="05000000000000000000" pitchFamily="2" charset="2"/>
              <a:buChar char="l"/>
            </a:pPr>
            <a:r>
              <a:rPr lang="zh-TW" altLang="en-US" sz="2000" b="1">
                <a:solidFill>
                  <a:schemeClr val="tx1"/>
                </a:solidFill>
                <a:latin typeface="微軟正黑體" panose="020B0604030504040204" pitchFamily="34" charset="-120"/>
                <a:ea typeface="微軟正黑體" panose="020B0604030504040204" pitchFamily="34" charset="-120"/>
              </a:rPr>
              <a:t>路口資料收集</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十字路口</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，路口異常事件偵測</a:t>
            </a:r>
            <a:r>
              <a:rPr lang="en-US" altLang="zh-TW" sz="2000" b="1">
                <a:solidFill>
                  <a:schemeClr val="tx1"/>
                </a:solidFill>
                <a:latin typeface="微軟正黑體" panose="020B0604030504040204" pitchFamily="34" charset="-120"/>
                <a:ea typeface="微軟正黑體" panose="020B0604030504040204" pitchFamily="34" charset="-120"/>
              </a:rPr>
              <a:t>:</a:t>
            </a:r>
          </a:p>
          <a:p>
            <a:pPr marL="742950" lvl="1" indent="-285750">
              <a:buFont typeface="Wingdings" panose="05000000000000000000" pitchFamily="2" charset="2"/>
              <a:buChar char="n"/>
            </a:pPr>
            <a:r>
              <a:rPr lang="zh-TW" altLang="en-US" sz="2000" b="1">
                <a:solidFill>
                  <a:schemeClr val="tx1"/>
                </a:solidFill>
                <a:latin typeface="微軟正黑體" panose="020B0604030504040204" pitchFamily="34" charset="-120"/>
                <a:ea typeface="微軟正黑體" panose="020B0604030504040204" pitchFamily="34" charset="-120"/>
              </a:rPr>
              <a:t>車流人流，車輛行人軌跡，塞車</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車禍</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道路障礙物</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道路施工等</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車禍通報</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路燈</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號誌資訊，串聯人車互動資訊。</a:t>
            </a:r>
            <a:endParaRPr lang="en-US" altLang="zh-TW" sz="2000" b="1">
              <a:solidFill>
                <a:schemeClr val="tx1"/>
              </a:solidFill>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l"/>
            </a:pPr>
            <a:r>
              <a:rPr lang="zh-TW" altLang="en-US" sz="2000" b="1">
                <a:solidFill>
                  <a:schemeClr val="tx1"/>
                </a:solidFill>
                <a:latin typeface="微軟正黑體" panose="020B0604030504040204" pitchFamily="34" charset="-120"/>
                <a:ea typeface="微軟正黑體" panose="020B0604030504040204" pitchFamily="34" charset="-120"/>
              </a:rPr>
              <a:t>行人安全</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智慧</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動態</a:t>
            </a:r>
            <a:r>
              <a:rPr lang="en-US" altLang="zh-TW" sz="2000" b="1">
                <a:solidFill>
                  <a:schemeClr val="tx1"/>
                </a:solidFill>
                <a:latin typeface="微軟正黑體" panose="020B0604030504040204" pitchFamily="34" charset="-120"/>
                <a:ea typeface="微軟正黑體" panose="020B0604030504040204" pitchFamily="34" charset="-120"/>
              </a:rPr>
              <a:t>)</a:t>
            </a:r>
            <a:r>
              <a:rPr lang="zh-TW" altLang="en-US" sz="2000" b="1">
                <a:solidFill>
                  <a:schemeClr val="tx1"/>
                </a:solidFill>
                <a:latin typeface="微軟正黑體" panose="020B0604030504040204" pitchFamily="34" charset="-120"/>
                <a:ea typeface="微軟正黑體" panose="020B0604030504040204" pitchFamily="34" charset="-120"/>
              </a:rPr>
              <a:t>號誌</a:t>
            </a:r>
            <a:r>
              <a:rPr lang="en-US" altLang="zh-TW" sz="2000" b="1">
                <a:solidFill>
                  <a:schemeClr val="tx1"/>
                </a:solidFill>
                <a:latin typeface="微軟正黑體" panose="020B0604030504040204" pitchFamily="34" charset="-120"/>
                <a:ea typeface="微軟正黑體" panose="020B0604030504040204" pitchFamily="34" charset="-120"/>
              </a:rPr>
              <a:t>:</a:t>
            </a:r>
          </a:p>
          <a:p>
            <a:pPr marL="800100" lvl="1" indent="-342900">
              <a:buFont typeface="Wingdings" panose="05000000000000000000" pitchFamily="2" charset="2"/>
              <a:buChar char="n"/>
            </a:pPr>
            <a:r>
              <a:rPr lang="zh-TW" altLang="en-US" sz="2000" b="1">
                <a:solidFill>
                  <a:schemeClr val="tx1"/>
                </a:solidFill>
                <a:latin typeface="微軟正黑體" panose="020B0604030504040204" pitchFamily="34" charset="-120"/>
                <a:ea typeface="微軟正黑體" panose="020B0604030504040204" pitchFamily="34" charset="-120"/>
              </a:rPr>
              <a:t>行人安全警示，智能啟動號誌，友善行仁路口安全機制。</a:t>
            </a:r>
            <a:endParaRPr lang="en-US" altLang="zh-TW" sz="2000" b="1">
              <a:solidFill>
                <a:schemeClr val="tx1"/>
              </a:solidFill>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l"/>
            </a:pPr>
            <a:r>
              <a:rPr lang="zh-TW" altLang="en-US" sz="2000" b="1">
                <a:solidFill>
                  <a:schemeClr val="tx1"/>
                </a:solidFill>
                <a:latin typeface="微軟正黑體" panose="020B0604030504040204" pitchFamily="34" charset="-120"/>
                <a:ea typeface="微軟正黑體" panose="020B0604030504040204" pitchFamily="34" charset="-120"/>
              </a:rPr>
              <a:t>科技執法</a:t>
            </a:r>
            <a:r>
              <a:rPr lang="en-US" altLang="zh-TW" sz="2000" b="1">
                <a:solidFill>
                  <a:schemeClr val="tx1"/>
                </a:solidFill>
                <a:latin typeface="微軟正黑體" panose="020B0604030504040204" pitchFamily="34" charset="-120"/>
                <a:ea typeface="微軟正黑體" panose="020B0604030504040204" pitchFamily="34" charset="-120"/>
              </a:rPr>
              <a:t>: </a:t>
            </a:r>
          </a:p>
          <a:p>
            <a:pPr marL="742950" lvl="1" indent="-285750">
              <a:buFont typeface="Wingdings" panose="05000000000000000000" pitchFamily="2" charset="2"/>
              <a:buChar char="n"/>
            </a:pPr>
            <a:r>
              <a:rPr lang="zh-TW" altLang="en-US" sz="2000" b="1">
                <a:solidFill>
                  <a:schemeClr val="tx1"/>
                </a:solidFill>
                <a:latin typeface="微軟正黑體" panose="020B0604030504040204" pitchFamily="34" charset="-120"/>
                <a:ea typeface="微軟正黑體" panose="020B0604030504040204" pitchFamily="34" charset="-120"/>
              </a:rPr>
              <a:t>提供智能高效率，便利執法系統，改善違規發生率，增進路口行人安全。</a:t>
            </a:r>
            <a:endParaRPr lang="en-US" altLang="zh-TW" sz="2000" b="1">
              <a:solidFill>
                <a:schemeClr val="tx1"/>
              </a:solidFill>
              <a:latin typeface="微軟正黑體" panose="020B0604030504040204" pitchFamily="34" charset="-120"/>
              <a:ea typeface="微軟正黑體" panose="020B0604030504040204" pitchFamily="34" charset="-120"/>
            </a:endParaRPr>
          </a:p>
          <a:p>
            <a:pPr marL="342900" indent="-342900">
              <a:buFont typeface="Wingdings" panose="05000000000000000000" pitchFamily="2" charset="2"/>
              <a:buChar char="l"/>
            </a:pPr>
            <a:r>
              <a:rPr lang="zh-TW" altLang="en-US" sz="2000" b="1">
                <a:solidFill>
                  <a:schemeClr val="tx1"/>
                </a:solidFill>
                <a:latin typeface="微軟正黑體" panose="020B0604030504040204" pitchFamily="34" charset="-120"/>
                <a:ea typeface="微軟正黑體" panose="020B0604030504040204" pitchFamily="34" charset="-120"/>
              </a:rPr>
              <a:t>智能交警</a:t>
            </a:r>
            <a:r>
              <a:rPr lang="en-US" altLang="zh-TW" sz="2000" b="1">
                <a:solidFill>
                  <a:schemeClr val="tx1"/>
                </a:solidFill>
                <a:latin typeface="微軟正黑體" panose="020B0604030504040204" pitchFamily="34" charset="-120"/>
                <a:ea typeface="微軟正黑體" panose="020B0604030504040204" pitchFamily="34" charset="-120"/>
              </a:rPr>
              <a:t>/ </a:t>
            </a:r>
            <a:r>
              <a:rPr lang="zh-TW" altLang="en-US" sz="2000" b="1">
                <a:solidFill>
                  <a:schemeClr val="tx1"/>
                </a:solidFill>
                <a:latin typeface="微軟正黑體" panose="020B0604030504040204" pitchFamily="34" charset="-120"/>
                <a:ea typeface="微軟正黑體" panose="020B0604030504040204" pitchFamily="34" charset="-120"/>
              </a:rPr>
              <a:t>自適應交通</a:t>
            </a:r>
            <a:r>
              <a:rPr lang="en-US" altLang="zh-TW" sz="2000" b="1">
                <a:solidFill>
                  <a:schemeClr val="tx1"/>
                </a:solidFill>
                <a:latin typeface="微軟正黑體" panose="020B0604030504040204" pitchFamily="34" charset="-120"/>
                <a:ea typeface="微軟正黑體" panose="020B0604030504040204" pitchFamily="34" charset="-120"/>
              </a:rPr>
              <a:t>:</a:t>
            </a:r>
          </a:p>
          <a:p>
            <a:pPr marL="800100" lvl="1" indent="-342900">
              <a:buFont typeface="Wingdings" panose="05000000000000000000" pitchFamily="2" charset="2"/>
              <a:buChar char="n"/>
            </a:pPr>
            <a:r>
              <a:rPr lang="zh-TW" altLang="en-US" sz="2000" b="1">
                <a:latin typeface="微軟正黑體" panose="020B0604030504040204" pitchFamily="34" charset="-120"/>
                <a:ea typeface="微軟正黑體" panose="020B0604030504040204" pitchFamily="34" charset="-120"/>
              </a:rPr>
              <a:t>上下班擁塞路口控制，城市交通智能化。</a:t>
            </a:r>
            <a:endParaRPr lang="en-US" altLang="zh-TW" sz="2000" b="1">
              <a:solidFill>
                <a:schemeClr val="tx1"/>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F853ED38-6079-520E-54E5-4095DAE67660}"/>
              </a:ext>
            </a:extLst>
          </p:cNvPr>
          <p:cNvPicPr>
            <a:picLocks noChangeAspect="1"/>
          </p:cNvPicPr>
          <p:nvPr/>
        </p:nvPicPr>
        <p:blipFill>
          <a:blip r:embed="rId2"/>
          <a:stretch>
            <a:fillRect/>
          </a:stretch>
        </p:blipFill>
        <p:spPr>
          <a:xfrm>
            <a:off x="0" y="1160546"/>
            <a:ext cx="4076700" cy="3352919"/>
          </a:xfrm>
          <a:prstGeom prst="rect">
            <a:avLst/>
          </a:prstGeom>
        </p:spPr>
      </p:pic>
      <p:pic>
        <p:nvPicPr>
          <p:cNvPr id="11" name="圖片 10">
            <a:extLst>
              <a:ext uri="{FF2B5EF4-FFF2-40B4-BE49-F238E27FC236}">
                <a16:creationId xmlns:a16="http://schemas.microsoft.com/office/drawing/2014/main" id="{DCB0B75D-F666-35EA-EFDB-D6582C0E33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963" y="5026823"/>
            <a:ext cx="3560773" cy="1476376"/>
          </a:xfrm>
          <a:prstGeom prst="rect">
            <a:avLst/>
          </a:prstGeom>
        </p:spPr>
      </p:pic>
      <p:sp>
        <p:nvSpPr>
          <p:cNvPr id="15" name="文字方塊 14">
            <a:extLst>
              <a:ext uri="{FF2B5EF4-FFF2-40B4-BE49-F238E27FC236}">
                <a16:creationId xmlns:a16="http://schemas.microsoft.com/office/drawing/2014/main" id="{A3A28DDF-96FD-19FB-488D-9816F0EE1A56}"/>
              </a:ext>
            </a:extLst>
          </p:cNvPr>
          <p:cNvSpPr txBox="1"/>
          <p:nvPr/>
        </p:nvSpPr>
        <p:spPr>
          <a:xfrm>
            <a:off x="704850" y="4585478"/>
            <a:ext cx="6096000" cy="369332"/>
          </a:xfrm>
          <a:prstGeom prst="rect">
            <a:avLst/>
          </a:prstGeom>
          <a:noFill/>
        </p:spPr>
        <p:txBody>
          <a:bodyPr wrap="square">
            <a:spAutoFit/>
          </a:bodyPr>
          <a:lstStyle/>
          <a:p>
            <a:r>
              <a:rPr lang="it-IT" altLang="zh-TW" sz="1800"/>
              <a:t>InterLux </a:t>
            </a:r>
            <a:r>
              <a:rPr lang="zh-TW" altLang="it-IT" sz="1800"/>
              <a:t>路口智能 </a:t>
            </a:r>
            <a:r>
              <a:rPr lang="it-IT" altLang="zh-TW" sz="1800"/>
              <a:t>Edge AI </a:t>
            </a:r>
            <a:endParaRPr lang="zh-TW" altLang="en-US"/>
          </a:p>
        </p:txBody>
      </p:sp>
      <p:pic>
        <p:nvPicPr>
          <p:cNvPr id="18" name="圖片 17">
            <a:extLst>
              <a:ext uri="{FF2B5EF4-FFF2-40B4-BE49-F238E27FC236}">
                <a16:creationId xmlns:a16="http://schemas.microsoft.com/office/drawing/2014/main" id="{95222D95-F8F3-46EE-BA7E-9E854CE817C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52900" y="4954810"/>
            <a:ext cx="3028950" cy="190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506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BD57F5F-FD90-D9FD-3FF9-964A9ADEDF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0"/>
            <a:ext cx="7379368" cy="6857990"/>
          </a:xfrm>
          <a:prstGeom prst="rect">
            <a:avLst/>
          </a:prstGeom>
        </p:spPr>
      </p:pic>
      <p:sp>
        <p:nvSpPr>
          <p:cNvPr id="3" name="標題 1">
            <a:extLst>
              <a:ext uri="{FF2B5EF4-FFF2-40B4-BE49-F238E27FC236}">
                <a16:creationId xmlns:a16="http://schemas.microsoft.com/office/drawing/2014/main" id="{2C46882D-6F82-4499-B6AF-9DC5D7C35476}"/>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r>
              <a:rPr lang="zh-TW" altLang="en-US" sz="4000"/>
              <a:t>智能交警應用</a:t>
            </a:r>
          </a:p>
        </p:txBody>
      </p:sp>
      <p:sp>
        <p:nvSpPr>
          <p:cNvPr id="2" name="文字方塊 1">
            <a:extLst>
              <a:ext uri="{FF2B5EF4-FFF2-40B4-BE49-F238E27FC236}">
                <a16:creationId xmlns:a16="http://schemas.microsoft.com/office/drawing/2014/main" id="{F592D9E6-E95F-41D4-B357-88A8F417B4FB}"/>
              </a:ext>
            </a:extLst>
          </p:cNvPr>
          <p:cNvSpPr txBox="1"/>
          <p:nvPr/>
        </p:nvSpPr>
        <p:spPr>
          <a:xfrm>
            <a:off x="7531610" y="1758633"/>
            <a:ext cx="4660390" cy="3139321"/>
          </a:xfrm>
          <a:prstGeom prst="rect">
            <a:avLst/>
          </a:prstGeom>
          <a:noFill/>
        </p:spPr>
        <p:txBody>
          <a:bodyPr wrap="square">
            <a:spAutoFit/>
          </a:bodyPr>
          <a:lstStyle/>
          <a:p>
            <a:pPr rtl="0"/>
            <a:r>
              <a:rPr lang="zh-TW" altLang="en-US" sz="2000">
                <a:latin typeface="微軟正黑體" panose="020B0604030504040204" pitchFamily="34" charset="-120"/>
                <a:ea typeface="微軟正黑體" panose="020B0604030504040204" pitchFamily="34" charset="-120"/>
              </a:rPr>
              <a:t>● 應用場景</a:t>
            </a:r>
            <a:endParaRPr lang="en-US" altLang="zh-TW" sz="2000">
              <a:latin typeface="微軟正黑體" panose="020B0604030504040204" pitchFamily="34" charset="-120"/>
              <a:ea typeface="微軟正黑體" panose="020B0604030504040204" pitchFamily="34" charset="-120"/>
            </a:endParaRPr>
          </a:p>
          <a:p>
            <a:pPr rtl="0"/>
            <a:r>
              <a:rPr lang="en-US" altLang="zh-TW" sz="2000">
                <a:latin typeface="微軟正黑體" panose="020B0604030504040204" pitchFamily="34" charset="-120"/>
                <a:ea typeface="微軟正黑體" panose="020B0604030504040204" pitchFamily="34" charset="-120"/>
              </a:rPr>
              <a:t>1.</a:t>
            </a:r>
            <a:r>
              <a:rPr lang="zh-TW" altLang="en-US" sz="2000">
                <a:latin typeface="微軟正黑體" panose="020B0604030504040204" pitchFamily="34" charset="-120"/>
                <a:ea typeface="微軟正黑體" panose="020B0604030504040204" pitchFamily="34" charset="-120"/>
              </a:rPr>
              <a:t>利用 </a:t>
            </a:r>
            <a:r>
              <a:rPr lang="en-US" altLang="zh-TW" sz="2000" err="1">
                <a:latin typeface="微軟正黑體" panose="020B0604030504040204" pitchFamily="34" charset="-120"/>
                <a:ea typeface="微軟正黑體" panose="020B0604030504040204" pitchFamily="34" charset="-120"/>
              </a:rPr>
              <a:t>Interlux</a:t>
            </a:r>
            <a:r>
              <a:rPr lang="en-US" altLang="zh-TW" sz="2000">
                <a:latin typeface="微軟正黑體" panose="020B0604030504040204" pitchFamily="34" charset="-120"/>
                <a:ea typeface="微軟正黑體" panose="020B0604030504040204" pitchFamily="34" charset="-120"/>
              </a:rPr>
              <a:t> </a:t>
            </a:r>
            <a:r>
              <a:rPr lang="zh-TW" altLang="en-US" sz="2000">
                <a:latin typeface="微軟正黑體" panose="020B0604030504040204" pitchFamily="34" charset="-120"/>
                <a:ea typeface="微軟正黑體" panose="020B0604030504040204" pitchFamily="34" charset="-120"/>
              </a:rPr>
              <a:t>路口兩端對應設置，取代現有交警管控，節省人力</a:t>
            </a:r>
            <a:endParaRPr lang="en-US" altLang="zh-TW" sz="2000">
              <a:latin typeface="微軟正黑體" panose="020B0604030504040204" pitchFamily="34" charset="-120"/>
              <a:ea typeface="微軟正黑體" panose="020B0604030504040204" pitchFamily="34" charset="-120"/>
            </a:endParaRPr>
          </a:p>
          <a:p>
            <a:pPr rtl="0"/>
            <a:r>
              <a:rPr lang="en-US" altLang="zh-TW" sz="2000">
                <a:latin typeface="微軟正黑體" panose="020B0604030504040204" pitchFamily="34" charset="-120"/>
                <a:ea typeface="微軟正黑體" panose="020B0604030504040204" pitchFamily="34" charset="-120"/>
              </a:rPr>
              <a:t>2.</a:t>
            </a:r>
            <a:r>
              <a:rPr lang="zh-TW" altLang="en-US" sz="2000">
                <a:latin typeface="微軟正黑體" panose="020B0604030504040204" pitchFamily="34" charset="-120"/>
                <a:ea typeface="微軟正黑體" panose="020B0604030504040204" pitchFamily="34" charset="-120"/>
              </a:rPr>
              <a:t>前後路口數據共享串接</a:t>
            </a:r>
            <a:endParaRPr lang="en-US" altLang="zh-TW" sz="2000">
              <a:latin typeface="微軟正黑體" panose="020B0604030504040204" pitchFamily="34" charset="-120"/>
              <a:ea typeface="微軟正黑體" panose="020B0604030504040204" pitchFamily="34" charset="-120"/>
            </a:endParaRPr>
          </a:p>
          <a:p>
            <a:pPr rtl="0"/>
            <a:endParaRPr lang="en-US" altLang="zh-TW" sz="2000">
              <a:latin typeface="微軟正黑體" panose="020B0604030504040204" pitchFamily="34" charset="-120"/>
              <a:ea typeface="微軟正黑體" panose="020B0604030504040204" pitchFamily="34" charset="-120"/>
            </a:endParaRPr>
          </a:p>
          <a:p>
            <a:pPr rtl="0"/>
            <a:r>
              <a:rPr lang="zh-TW" altLang="en-US" sz="2000">
                <a:latin typeface="微軟正黑體" panose="020B0604030504040204" pitchFamily="34" charset="-120"/>
                <a:ea typeface="微軟正黑體" panose="020B0604030504040204" pitchFamily="34" charset="-120"/>
              </a:rPr>
              <a:t>● 研究方向</a:t>
            </a:r>
            <a:endParaRPr lang="en-US" altLang="zh-TW" sz="2000">
              <a:latin typeface="微軟正黑體" panose="020B0604030504040204" pitchFamily="34" charset="-120"/>
              <a:ea typeface="微軟正黑體" panose="020B0604030504040204" pitchFamily="34" charset="-120"/>
            </a:endParaRPr>
          </a:p>
          <a:p>
            <a:pPr rtl="0"/>
            <a:r>
              <a:rPr lang="en-US" altLang="zh-TW" sz="2000">
                <a:latin typeface="微軟正黑體" panose="020B0604030504040204" pitchFamily="34" charset="-120"/>
                <a:ea typeface="微軟正黑體" panose="020B0604030504040204" pitchFamily="34" charset="-120"/>
              </a:rPr>
              <a:t>1.</a:t>
            </a:r>
            <a:r>
              <a:rPr lang="zh-TW" altLang="en-US" sz="2000">
                <a:latin typeface="微軟正黑體" panose="020B0604030504040204" pitchFamily="34" charset="-120"/>
                <a:ea typeface="微軟正黑體" panose="020B0604030504040204" pitchFamily="34" charset="-120"/>
              </a:rPr>
              <a:t>管控邏輯</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 收集那些資料</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  </a:t>
            </a:r>
            <a:r>
              <a:rPr lang="en-US" altLang="zh-TW" sz="2000">
                <a:latin typeface="微軟正黑體" panose="020B0604030504040204" pitchFamily="34" charset="-120"/>
                <a:ea typeface="微軟正黑體" panose="020B0604030504040204" pitchFamily="34" charset="-120"/>
              </a:rPr>
              <a:t>&gt;</a:t>
            </a:r>
            <a:r>
              <a:rPr lang="zh-TW" altLang="en-US" sz="2000">
                <a:latin typeface="微軟正黑體" panose="020B0604030504040204" pitchFamily="34" charset="-120"/>
                <a:ea typeface="微軟正黑體" panose="020B0604030504040204" pitchFamily="34" charset="-120"/>
              </a:rPr>
              <a:t> 交警訪談</a:t>
            </a:r>
          </a:p>
          <a:p>
            <a:pPr rtl="0"/>
            <a:r>
              <a:rPr lang="en-US" altLang="zh-TW" sz="2000">
                <a:latin typeface="微軟正黑體" panose="020B0604030504040204" pitchFamily="34" charset="-120"/>
                <a:ea typeface="微軟正黑體" panose="020B0604030504040204" pitchFamily="34" charset="-120"/>
              </a:rPr>
              <a:t>2.</a:t>
            </a:r>
            <a:r>
              <a:rPr lang="zh-TW" altLang="en-US" sz="2000">
                <a:latin typeface="微軟正黑體" panose="020B0604030504040204" pitchFamily="34" charset="-120"/>
                <a:ea typeface="微軟正黑體" panose="020B0604030504040204" pitchFamily="34" charset="-120"/>
              </a:rPr>
              <a:t>數據收集，四個路口資訊整合，後台開發</a:t>
            </a:r>
          </a:p>
          <a:p>
            <a:pPr rtl="0"/>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4510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6CB66-BB6F-78F7-2E59-8B5AED0EE338}"/>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98EEDDB-FD5B-5B35-382A-09BBF10237FE}"/>
              </a:ext>
            </a:extLst>
          </p:cNvPr>
          <p:cNvSpPr>
            <a:spLocks noGrp="1"/>
          </p:cNvSpPr>
          <p:nvPr>
            <p:ph type="sldNum" sz="quarter" idx="12"/>
          </p:nvPr>
        </p:nvSpPr>
        <p:spPr/>
        <p:txBody>
          <a:bodyPr/>
          <a:lstStyle/>
          <a:p>
            <a:pPr algn="ctr"/>
            <a:fld id="{6E290225-7458-4E5F-AFE5-E142CAAEBF37}" type="slidenum">
              <a:rPr lang="en-US" smtClean="0"/>
              <a:pPr algn="ctr"/>
              <a:t>118</a:t>
            </a:fld>
            <a:endParaRPr lang="en-US"/>
          </a:p>
        </p:txBody>
      </p:sp>
      <p:sp>
        <p:nvSpPr>
          <p:cNvPr id="6" name="文字方塊 5">
            <a:extLst>
              <a:ext uri="{FF2B5EF4-FFF2-40B4-BE49-F238E27FC236}">
                <a16:creationId xmlns:a16="http://schemas.microsoft.com/office/drawing/2014/main" id="{33FBF1C7-9FFB-275E-B65A-39775F64B9B2}"/>
              </a:ext>
            </a:extLst>
          </p:cNvPr>
          <p:cNvSpPr txBox="1"/>
          <p:nvPr/>
        </p:nvSpPr>
        <p:spPr>
          <a:xfrm>
            <a:off x="537328" y="537328"/>
            <a:ext cx="7315200" cy="584775"/>
          </a:xfrm>
          <a:prstGeom prst="rect">
            <a:avLst/>
          </a:prstGeom>
          <a:noFill/>
        </p:spPr>
        <p:txBody>
          <a:bodyPr wrap="square" rtlCol="0">
            <a:spAutoFit/>
          </a:bodyPr>
          <a:lstStyle/>
          <a:p>
            <a:r>
              <a:rPr lang="zh-TW" altLang="en-US" sz="3200"/>
              <a:t>自適應交通產學合作案</a:t>
            </a:r>
            <a:r>
              <a:rPr lang="en-US" altLang="zh-TW" sz="3200"/>
              <a:t>-</a:t>
            </a:r>
            <a:r>
              <a:rPr lang="zh-TW" altLang="en-US" sz="3200"/>
              <a:t>研究方向</a:t>
            </a:r>
          </a:p>
        </p:txBody>
      </p:sp>
      <p:sp>
        <p:nvSpPr>
          <p:cNvPr id="2" name="文字方塊 1">
            <a:extLst>
              <a:ext uri="{FF2B5EF4-FFF2-40B4-BE49-F238E27FC236}">
                <a16:creationId xmlns:a16="http://schemas.microsoft.com/office/drawing/2014/main" id="{B548D683-DF7D-A6E7-02CD-7F459044E375}"/>
              </a:ext>
            </a:extLst>
          </p:cNvPr>
          <p:cNvSpPr txBox="1"/>
          <p:nvPr/>
        </p:nvSpPr>
        <p:spPr>
          <a:xfrm>
            <a:off x="610653" y="1182139"/>
            <a:ext cx="5833734" cy="4801314"/>
          </a:xfrm>
          <a:prstGeom prst="rect">
            <a:avLst/>
          </a:prstGeom>
          <a:noFill/>
        </p:spPr>
        <p:txBody>
          <a:bodyPr wrap="square" rtlCol="0">
            <a:spAutoFit/>
          </a:bodyPr>
          <a:lstStyle/>
          <a:p>
            <a:r>
              <a:rPr lang="zh-TW" altLang="en-US"/>
              <a:t>一、研究方向</a:t>
            </a:r>
            <a:r>
              <a:rPr lang="en-US" altLang="zh-TW"/>
              <a:t>:</a:t>
            </a:r>
          </a:p>
          <a:p>
            <a:pPr marL="342900" indent="-342900">
              <a:buAutoNum type="arabicPeriod"/>
            </a:pPr>
            <a:r>
              <a:rPr lang="zh-TW" altLang="en-US"/>
              <a:t>新硬體架構對自適應交通的改善狀況</a:t>
            </a:r>
            <a:r>
              <a:rPr lang="en-US" altLang="zh-TW"/>
              <a:t>(</a:t>
            </a:r>
            <a:r>
              <a:rPr lang="zh-TW" altLang="en-US"/>
              <a:t>車輛停等、行人停等、平均車速等</a:t>
            </a:r>
            <a:r>
              <a:rPr lang="en-US" altLang="zh-TW"/>
              <a:t>)</a:t>
            </a:r>
          </a:p>
          <a:p>
            <a:pPr marL="342900" indent="-342900">
              <a:buAutoNum type="arabicPeriod"/>
            </a:pPr>
            <a:endParaRPr lang="en-US" altLang="zh-TW"/>
          </a:p>
          <a:p>
            <a:r>
              <a:rPr lang="zh-TW" altLang="en-US"/>
              <a:t>二、實施方式</a:t>
            </a:r>
            <a:r>
              <a:rPr lang="en-US" altLang="zh-TW"/>
              <a:t>:</a:t>
            </a:r>
          </a:p>
          <a:p>
            <a:pPr marL="342900" indent="-342900">
              <a:buAutoNum type="arabicPeriod"/>
            </a:pPr>
            <a:r>
              <a:rPr lang="zh-TW" altLang="en-US"/>
              <a:t>於路口裝設</a:t>
            </a:r>
            <a:r>
              <a:rPr lang="en-US" altLang="zh-TW" err="1"/>
              <a:t>Leotek</a:t>
            </a:r>
            <a:r>
              <a:rPr lang="zh-TW" altLang="en-US"/>
              <a:t>新硬體，</a:t>
            </a:r>
            <a:r>
              <a:rPr lang="en-US" altLang="zh-TW" err="1"/>
              <a:t>Leotek</a:t>
            </a:r>
            <a:r>
              <a:rPr lang="zh-TW" altLang="en-US"/>
              <a:t>新硬體會收集現場車流</a:t>
            </a:r>
            <a:r>
              <a:rPr lang="en-US" altLang="zh-TW"/>
              <a:t>/</a:t>
            </a:r>
            <a:r>
              <a:rPr lang="zh-TW" altLang="en-US"/>
              <a:t>人流狀況，以每五分鐘為單位去統計，並追蹤車輛移動方向。</a:t>
            </a:r>
            <a:endParaRPr lang="en-US" altLang="zh-TW"/>
          </a:p>
          <a:p>
            <a:pPr marL="342900" indent="-342900">
              <a:buAutoNum type="arabicPeriod"/>
            </a:pPr>
            <a:r>
              <a:rPr lang="zh-TW" altLang="en-US"/>
              <a:t>硬體將車流</a:t>
            </a:r>
            <a:r>
              <a:rPr lang="en-US" altLang="zh-TW"/>
              <a:t>/</a:t>
            </a:r>
            <a:r>
              <a:rPr lang="zh-TW" altLang="en-US"/>
              <a:t>人流</a:t>
            </a:r>
            <a:r>
              <a:rPr lang="en-US" altLang="zh-TW"/>
              <a:t>/</a:t>
            </a:r>
            <a:r>
              <a:rPr lang="zh-TW" altLang="en-US"/>
              <a:t>移動方向等數據進行累積，並計算出各時段的統計表及車輛轉向估計表。</a:t>
            </a:r>
            <a:endParaRPr lang="en-US" altLang="zh-TW"/>
          </a:p>
          <a:p>
            <a:pPr marL="342900" indent="-342900">
              <a:buAutoNum type="arabicPeriod"/>
            </a:pPr>
            <a:r>
              <a:rPr lang="en-US" altLang="zh-TW" err="1"/>
              <a:t>Leotek</a:t>
            </a:r>
            <a:r>
              <a:rPr lang="zh-TW" altLang="en-US"/>
              <a:t>新硬體將辨識結果上傳至成大雲端管理平台，並由平台收集長時間的車輛運行狀況，建立作為骨幹的各時段秒數調整基礎。</a:t>
            </a:r>
            <a:endParaRPr lang="en-US" altLang="zh-TW"/>
          </a:p>
          <a:p>
            <a:pPr marL="342900" indent="-342900">
              <a:buAutoNum type="arabicPeriod"/>
            </a:pPr>
            <a:r>
              <a:rPr lang="zh-TW" altLang="en-US"/>
              <a:t>新硬體也會將數據提供給成大</a:t>
            </a:r>
            <a:r>
              <a:rPr lang="en-US" altLang="zh-TW"/>
              <a:t>RSU</a:t>
            </a:r>
            <a:r>
              <a:rPr lang="zh-TW" altLang="en-US"/>
              <a:t>，由成大依據提供的數據建立新的</a:t>
            </a:r>
            <a:r>
              <a:rPr lang="en-US" altLang="zh-TW"/>
              <a:t>RSU</a:t>
            </a:r>
            <a:r>
              <a:rPr lang="zh-TW" altLang="en-US"/>
              <a:t>秒數調整邏輯，</a:t>
            </a:r>
            <a:r>
              <a:rPr lang="en-US" altLang="zh-TW"/>
              <a:t>RSU</a:t>
            </a:r>
            <a:r>
              <a:rPr lang="zh-TW" altLang="en-US"/>
              <a:t>收到數據後及時的在秒數調整基礎上去細調現場號誌，藉以達到最優化的自適應交通。</a:t>
            </a:r>
            <a:endParaRPr lang="en-US" altLang="zh-TW"/>
          </a:p>
        </p:txBody>
      </p:sp>
      <p:pic>
        <p:nvPicPr>
          <p:cNvPr id="8" name="圖片 7">
            <a:extLst>
              <a:ext uri="{FF2B5EF4-FFF2-40B4-BE49-F238E27FC236}">
                <a16:creationId xmlns:a16="http://schemas.microsoft.com/office/drawing/2014/main" id="{C0306719-F3C6-07CC-6323-089DF20548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13817" y="5290287"/>
            <a:ext cx="1795169" cy="1388451"/>
          </a:xfrm>
          <a:prstGeom prst="rect">
            <a:avLst/>
          </a:prstGeom>
        </p:spPr>
      </p:pic>
      <p:pic>
        <p:nvPicPr>
          <p:cNvPr id="10" name="圖片 9">
            <a:extLst>
              <a:ext uri="{FF2B5EF4-FFF2-40B4-BE49-F238E27FC236}">
                <a16:creationId xmlns:a16="http://schemas.microsoft.com/office/drawing/2014/main" id="{12B500EA-4942-CBD6-4BCC-5EA27A6D0C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5517" y="3236443"/>
            <a:ext cx="899877" cy="1610137"/>
          </a:xfrm>
          <a:prstGeom prst="rect">
            <a:avLst/>
          </a:prstGeom>
        </p:spPr>
      </p:pic>
      <p:sp>
        <p:nvSpPr>
          <p:cNvPr id="11" name="雲朵形 10">
            <a:extLst>
              <a:ext uri="{FF2B5EF4-FFF2-40B4-BE49-F238E27FC236}">
                <a16:creationId xmlns:a16="http://schemas.microsoft.com/office/drawing/2014/main" id="{39B10A99-C5FE-0BFB-C7A8-A3967C1F0E54}"/>
              </a:ext>
            </a:extLst>
          </p:cNvPr>
          <p:cNvSpPr/>
          <p:nvPr/>
        </p:nvSpPr>
        <p:spPr>
          <a:xfrm>
            <a:off x="9040304" y="3523038"/>
            <a:ext cx="1566534" cy="103694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雲端平台</a:t>
            </a:r>
          </a:p>
        </p:txBody>
      </p:sp>
      <p:sp>
        <p:nvSpPr>
          <p:cNvPr id="13" name="箭號: 向右 12">
            <a:extLst>
              <a:ext uri="{FF2B5EF4-FFF2-40B4-BE49-F238E27FC236}">
                <a16:creationId xmlns:a16="http://schemas.microsoft.com/office/drawing/2014/main" id="{666A68AB-FFFA-D05E-0AB9-08E10E60BE90}"/>
              </a:ext>
            </a:extLst>
          </p:cNvPr>
          <p:cNvSpPr/>
          <p:nvPr/>
        </p:nvSpPr>
        <p:spPr>
          <a:xfrm rot="13380007">
            <a:off x="7833290" y="4750620"/>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18FE66DA-58AD-34D5-393E-53E6EBA9578E}"/>
              </a:ext>
            </a:extLst>
          </p:cNvPr>
          <p:cNvSpPr/>
          <p:nvPr/>
        </p:nvSpPr>
        <p:spPr>
          <a:xfrm rot="18170949">
            <a:off x="9344832" y="4792789"/>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EAF033AB-CEFC-F6C2-4D4D-C539A6034C95}"/>
              </a:ext>
            </a:extLst>
          </p:cNvPr>
          <p:cNvSpPr/>
          <p:nvPr/>
        </p:nvSpPr>
        <p:spPr>
          <a:xfrm>
            <a:off x="9040304" y="2212712"/>
            <a:ext cx="1640264" cy="73529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a:t>基礎號誌計畫</a:t>
            </a:r>
          </a:p>
        </p:txBody>
      </p:sp>
      <p:sp>
        <p:nvSpPr>
          <p:cNvPr id="19" name="箭號: 向右 18">
            <a:extLst>
              <a:ext uri="{FF2B5EF4-FFF2-40B4-BE49-F238E27FC236}">
                <a16:creationId xmlns:a16="http://schemas.microsoft.com/office/drawing/2014/main" id="{A1725966-6238-751A-35C8-21D6761FB1EF}"/>
              </a:ext>
            </a:extLst>
          </p:cNvPr>
          <p:cNvSpPr/>
          <p:nvPr/>
        </p:nvSpPr>
        <p:spPr>
          <a:xfrm rot="16200000">
            <a:off x="9611468" y="3093319"/>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1A0FCEC9-BCD8-8586-E3D9-56F6F54ABA89}"/>
              </a:ext>
            </a:extLst>
          </p:cNvPr>
          <p:cNvSpPr/>
          <p:nvPr/>
        </p:nvSpPr>
        <p:spPr>
          <a:xfrm rot="8041872">
            <a:off x="8011079" y="3241493"/>
            <a:ext cx="1082863"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6EBBD93B-912F-3ADE-48D0-4A6F5B241E4F}"/>
              </a:ext>
            </a:extLst>
          </p:cNvPr>
          <p:cNvSpPr/>
          <p:nvPr/>
        </p:nvSpPr>
        <p:spPr>
          <a:xfrm rot="16200000">
            <a:off x="7356161" y="2739599"/>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DB656480-4112-5858-64EB-C5408BDAD682}"/>
              </a:ext>
            </a:extLst>
          </p:cNvPr>
          <p:cNvSpPr/>
          <p:nvPr/>
        </p:nvSpPr>
        <p:spPr>
          <a:xfrm>
            <a:off x="6608189" y="1754123"/>
            <a:ext cx="2111604" cy="846656"/>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a:t>在基礎號誌計畫上依據現場即時數據，進行細部調整</a:t>
            </a:r>
          </a:p>
        </p:txBody>
      </p:sp>
      <p:pic>
        <p:nvPicPr>
          <p:cNvPr id="24" name="圖片 23">
            <a:extLst>
              <a:ext uri="{FF2B5EF4-FFF2-40B4-BE49-F238E27FC236}">
                <a16:creationId xmlns:a16="http://schemas.microsoft.com/office/drawing/2014/main" id="{93E8D608-5A0D-9539-ED91-E0CB5E7CE5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22060" y="397525"/>
            <a:ext cx="1064586" cy="1569228"/>
          </a:xfrm>
          <a:prstGeom prst="rect">
            <a:avLst/>
          </a:prstGeom>
        </p:spPr>
      </p:pic>
      <p:sp>
        <p:nvSpPr>
          <p:cNvPr id="25" name="箭號: 向右 24">
            <a:extLst>
              <a:ext uri="{FF2B5EF4-FFF2-40B4-BE49-F238E27FC236}">
                <a16:creationId xmlns:a16="http://schemas.microsoft.com/office/drawing/2014/main" id="{0A97A2D8-3851-920D-435F-EFFEB6A304F4}"/>
              </a:ext>
            </a:extLst>
          </p:cNvPr>
          <p:cNvSpPr/>
          <p:nvPr/>
        </p:nvSpPr>
        <p:spPr>
          <a:xfrm rot="19815192">
            <a:off x="8262704" y="1178057"/>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箭號: 向右 25">
            <a:extLst>
              <a:ext uri="{FF2B5EF4-FFF2-40B4-BE49-F238E27FC236}">
                <a16:creationId xmlns:a16="http://schemas.microsoft.com/office/drawing/2014/main" id="{96397E7A-A8CF-0B63-F098-320D15C6F68A}"/>
              </a:ext>
            </a:extLst>
          </p:cNvPr>
          <p:cNvSpPr/>
          <p:nvPr/>
        </p:nvSpPr>
        <p:spPr>
          <a:xfrm>
            <a:off x="10118097" y="1094306"/>
            <a:ext cx="424207" cy="326148"/>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卡通红色的小汽车车辆矢量图png图片免费下载-素材tjhjlj-88ICON">
            <a:extLst>
              <a:ext uri="{FF2B5EF4-FFF2-40B4-BE49-F238E27FC236}">
                <a16:creationId xmlns:a16="http://schemas.microsoft.com/office/drawing/2014/main" id="{F8B0FAB3-D7C4-52A6-FA34-1BF5DC81A275}"/>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778" b="89778" l="5778" r="92889">
                        <a14:foregroundMark x1="6222" y1="57333" x2="8889" y2="57333"/>
                        <a14:foregroundMark x1="90667" y1="54222" x2="92889" y2="55111"/>
                      </a14:backgroundRemoval>
                    </a14:imgEffect>
                  </a14:imgLayer>
                </a14:imgProps>
              </a:ext>
              <a:ext uri="{28A0092B-C50C-407E-A947-70E740481C1C}">
                <a14:useLocalDpi xmlns:a14="http://schemas.microsoft.com/office/drawing/2010/main"/>
              </a:ext>
            </a:extLst>
          </a:blip>
          <a:srcRect/>
          <a:stretch>
            <a:fillRect/>
          </a:stretch>
        </p:blipFill>
        <p:spPr bwMode="auto">
          <a:xfrm>
            <a:off x="10606838" y="653971"/>
            <a:ext cx="1212536" cy="121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271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7364474-8230-BA14-3C96-5012CB09EB4E}"/>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4" name="內容版面配置區 3">
            <a:extLst>
              <a:ext uri="{FF2B5EF4-FFF2-40B4-BE49-F238E27FC236}">
                <a16:creationId xmlns:a16="http://schemas.microsoft.com/office/drawing/2014/main" id="{0E0F3ED6-2423-9E61-FA1A-26BB2E6307BB}"/>
              </a:ext>
            </a:extLst>
          </p:cNvPr>
          <p:cNvSpPr>
            <a:spLocks noGrp="1"/>
          </p:cNvSpPr>
          <p:nvPr>
            <p:ph idx="1"/>
          </p:nvPr>
        </p:nvSpPr>
        <p:spPr>
          <a:xfrm>
            <a:off x="900000" y="2829855"/>
            <a:ext cx="6186600" cy="1744920"/>
          </a:xfrm>
        </p:spPr>
        <p:txBody>
          <a:bodyPr/>
          <a:lstStyle/>
          <a:p>
            <a:r>
              <a:rPr lang="en-US" altLang="zh-TW"/>
              <a:t>END</a:t>
            </a:r>
            <a:endParaRPr lang="zh-TW" altLang="en-US"/>
          </a:p>
        </p:txBody>
      </p:sp>
    </p:spTree>
    <p:extLst>
      <p:ext uri="{BB962C8B-B14F-4D97-AF65-F5344CB8AC3E}">
        <p14:creationId xmlns:p14="http://schemas.microsoft.com/office/powerpoint/2010/main" val="308775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C48E6F-4C94-8184-42F7-0392811EC765}"/>
              </a:ext>
            </a:extLst>
          </p:cNvPr>
          <p:cNvSpPr>
            <a:spLocks noGrp="1"/>
          </p:cNvSpPr>
          <p:nvPr>
            <p:ph type="title"/>
          </p:nvPr>
        </p:nvSpPr>
        <p:spPr/>
        <p:txBody>
          <a:bodyPr/>
          <a:lstStyle/>
          <a:p>
            <a:r>
              <a:rPr lang="en-US" altLang="zh-TW"/>
              <a:t>US Market Potential – Statistics</a:t>
            </a:r>
            <a:endParaRPr lang="zh-TW" altLang="en-US"/>
          </a:p>
        </p:txBody>
      </p:sp>
      <p:sp>
        <p:nvSpPr>
          <p:cNvPr id="3" name="投影片編號版面配置區 2">
            <a:extLst>
              <a:ext uri="{FF2B5EF4-FFF2-40B4-BE49-F238E27FC236}">
                <a16:creationId xmlns:a16="http://schemas.microsoft.com/office/drawing/2014/main" id="{9337C1CA-797D-591E-3FBD-676FF8A7A046}"/>
              </a:ext>
            </a:extLst>
          </p:cNvPr>
          <p:cNvSpPr>
            <a:spLocks noGrp="1"/>
          </p:cNvSpPr>
          <p:nvPr>
            <p:ph type="sldNum" sz="quarter" idx="12"/>
          </p:nvPr>
        </p:nvSpPr>
        <p:spPr/>
        <p:txBody>
          <a:bodyPr/>
          <a:lstStyle/>
          <a:p>
            <a:pPr algn="ctr"/>
            <a:fld id="{6E290225-7458-4E5F-AFE5-E142CAAEBF37}" type="slidenum">
              <a:rPr lang="en-US" smtClean="0"/>
              <a:pPr algn="ctr"/>
              <a:t>12</a:t>
            </a:fld>
            <a:endParaRPr lang="en-US"/>
          </a:p>
        </p:txBody>
      </p:sp>
      <p:sp>
        <p:nvSpPr>
          <p:cNvPr id="5" name="文字方塊 4">
            <a:extLst>
              <a:ext uri="{FF2B5EF4-FFF2-40B4-BE49-F238E27FC236}">
                <a16:creationId xmlns:a16="http://schemas.microsoft.com/office/drawing/2014/main" id="{471842B9-D396-CEF9-A0ED-01BD555755D0}"/>
              </a:ext>
            </a:extLst>
          </p:cNvPr>
          <p:cNvSpPr txBox="1"/>
          <p:nvPr/>
        </p:nvSpPr>
        <p:spPr>
          <a:xfrm>
            <a:off x="838200" y="6492875"/>
            <a:ext cx="1278492" cy="307777"/>
          </a:xfrm>
          <a:prstGeom prst="rect">
            <a:avLst/>
          </a:prstGeom>
          <a:noFill/>
        </p:spPr>
        <p:txBody>
          <a:bodyPr wrap="none" rtlCol="0">
            <a:spAutoFit/>
          </a:bodyPr>
          <a:lstStyle/>
          <a:p>
            <a:r>
              <a:rPr lang="en-US" altLang="zh-TW" sz="1400"/>
              <a:t>Source: USDOT</a:t>
            </a:r>
            <a:endParaRPr lang="zh-TW" altLang="en-US" sz="1400"/>
          </a:p>
        </p:txBody>
      </p:sp>
      <p:sp>
        <p:nvSpPr>
          <p:cNvPr id="6" name="矩形 5">
            <a:extLst>
              <a:ext uri="{FF2B5EF4-FFF2-40B4-BE49-F238E27FC236}">
                <a16:creationId xmlns:a16="http://schemas.microsoft.com/office/drawing/2014/main" id="{32A3A334-7A4E-C5F9-C476-191CAF67EE50}"/>
              </a:ext>
            </a:extLst>
          </p:cNvPr>
          <p:cNvSpPr/>
          <p:nvPr/>
        </p:nvSpPr>
        <p:spPr>
          <a:xfrm>
            <a:off x="838199" y="1141191"/>
            <a:ext cx="4926979"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a:solidFill>
                  <a:prstClr val="black"/>
                </a:solidFill>
                <a:latin typeface="Calibri"/>
                <a:ea typeface="微軟正黑體"/>
              </a:rPr>
              <a:t>美國運輸部</a:t>
            </a:r>
            <a:r>
              <a:rPr lang="en-US" altLang="zh-TW" b="1">
                <a:solidFill>
                  <a:prstClr val="black"/>
                </a:solidFill>
                <a:latin typeface="Calibri"/>
                <a:ea typeface="微軟正黑體"/>
              </a:rPr>
              <a:t>ITS</a:t>
            </a:r>
            <a:r>
              <a:rPr lang="zh-TW" altLang="en-US" b="1">
                <a:solidFill>
                  <a:prstClr val="black"/>
                </a:solidFill>
                <a:latin typeface="Calibri"/>
                <a:ea typeface="微軟正黑體"/>
              </a:rPr>
              <a:t>布署調查</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8" name="矩形 7">
            <a:extLst>
              <a:ext uri="{FF2B5EF4-FFF2-40B4-BE49-F238E27FC236}">
                <a16:creationId xmlns:a16="http://schemas.microsoft.com/office/drawing/2014/main" id="{969C5B5D-C7CF-D560-8C3E-D8FC421B5E24}"/>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美國多數主管機關導入攝影機進行路口資料蒐集；行人預警、適應性號控及車輛優先通行應用加速成長</a:t>
            </a:r>
          </a:p>
        </p:txBody>
      </p:sp>
      <p:sp>
        <p:nvSpPr>
          <p:cNvPr id="9" name="文字方塊 8">
            <a:extLst>
              <a:ext uri="{FF2B5EF4-FFF2-40B4-BE49-F238E27FC236}">
                <a16:creationId xmlns:a16="http://schemas.microsoft.com/office/drawing/2014/main" id="{36B13610-EEE1-E2B8-46B7-ACDA215E4F05}"/>
              </a:ext>
            </a:extLst>
          </p:cNvPr>
          <p:cNvSpPr txBox="1"/>
          <p:nvPr/>
        </p:nvSpPr>
        <p:spPr>
          <a:xfrm>
            <a:off x="838200" y="1584020"/>
            <a:ext cx="4926980"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美國運輸部</a:t>
            </a:r>
            <a:r>
              <a:rPr lang="en-US" altLang="zh-TW" sz="1600">
                <a:solidFill>
                  <a:prstClr val="black"/>
                </a:solidFill>
                <a:latin typeface="Arial" panose="020B0604020202020204" pitchFamily="34" charset="0"/>
                <a:ea typeface="微軟正黑體"/>
                <a:cs typeface="Arial" panose="020B0604020202020204" pitchFamily="34" charset="0"/>
              </a:rPr>
              <a:t>2020</a:t>
            </a:r>
            <a:r>
              <a:rPr lang="zh-TW" altLang="en-US" sz="1600">
                <a:solidFill>
                  <a:prstClr val="black"/>
                </a:solidFill>
                <a:latin typeface="Arial" panose="020B0604020202020204" pitchFamily="34" charset="0"/>
                <a:ea typeface="微軟正黑體"/>
                <a:cs typeface="Arial" panose="020B0604020202020204" pitchFamily="34" charset="0"/>
              </a:rPr>
              <a:t>年調查</a:t>
            </a:r>
            <a:r>
              <a:rPr lang="en-US" altLang="zh-TW" sz="1600">
                <a:solidFill>
                  <a:srgbClr val="FF0000"/>
                </a:solidFill>
                <a:latin typeface="Arial" panose="020B0604020202020204" pitchFamily="34" charset="0"/>
                <a:ea typeface="微軟正黑體"/>
                <a:cs typeface="Arial" panose="020B0604020202020204" pitchFamily="34" charset="0"/>
              </a:rPr>
              <a:t>ITS</a:t>
            </a:r>
            <a:r>
              <a:rPr lang="zh-TW" altLang="en-US" sz="1600">
                <a:solidFill>
                  <a:srgbClr val="FF0000"/>
                </a:solidFill>
                <a:latin typeface="Arial" panose="020B0604020202020204" pitchFamily="34" charset="0"/>
                <a:ea typeface="微軟正黑體"/>
                <a:cs typeface="Arial" panose="020B0604020202020204" pitchFamily="34" charset="0"/>
              </a:rPr>
              <a:t>相關設施</a:t>
            </a:r>
            <a:r>
              <a:rPr lang="zh-TW" altLang="en-US" sz="1600">
                <a:solidFill>
                  <a:prstClr val="black"/>
                </a:solidFill>
                <a:latin typeface="Arial" panose="020B0604020202020204" pitchFamily="34" charset="0"/>
                <a:ea typeface="微軟正黑體"/>
                <a:cs typeface="Arial" panose="020B0604020202020204" pitchFamily="34" charset="0"/>
              </a:rPr>
              <a:t>布建狀況</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Arial" panose="020B0604020202020204" pitchFamily="34" charset="0"/>
                <a:ea typeface="微軟正黑體"/>
                <a:cs typeface="Arial" panose="020B0604020202020204" pitchFamily="34" charset="0"/>
              </a:rPr>
              <a:t>針對</a:t>
            </a:r>
            <a:r>
              <a:rPr lang="zh-TW" altLang="en-US" sz="1600">
                <a:solidFill>
                  <a:srgbClr val="FF0000"/>
                </a:solidFill>
                <a:latin typeface="Arial" panose="020B0604020202020204" pitchFamily="34" charset="0"/>
                <a:ea typeface="微軟正黑體"/>
                <a:cs typeface="Arial" panose="020B0604020202020204" pitchFamily="34" charset="0"/>
              </a:rPr>
              <a:t>主管單位</a:t>
            </a:r>
            <a:r>
              <a:rPr lang="zh-TW" altLang="en-US" sz="1600">
                <a:solidFill>
                  <a:prstClr val="black"/>
                </a:solidFill>
                <a:latin typeface="Arial" panose="020B0604020202020204" pitchFamily="34" charset="0"/>
                <a:ea typeface="微軟正黑體"/>
                <a:cs typeface="Arial" panose="020B0604020202020204" pitchFamily="34" charset="0"/>
              </a:rPr>
              <a:t>進行問券調查</a:t>
            </a:r>
            <a:endParaRPr lang="en-US" altLang="zh-TW" sz="1600">
              <a:solidFill>
                <a:prstClr val="black"/>
              </a:solidFill>
              <a:latin typeface="Arial" panose="020B0604020202020204" pitchFamily="34" charset="0"/>
              <a:ea typeface="微軟正黑體"/>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調查主要區分為高速公路、幹道及公共運輸</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pic>
        <p:nvPicPr>
          <p:cNvPr id="11" name="圖片 10">
            <a:extLst>
              <a:ext uri="{FF2B5EF4-FFF2-40B4-BE49-F238E27FC236}">
                <a16:creationId xmlns:a16="http://schemas.microsoft.com/office/drawing/2014/main" id="{A8C435F4-18FC-6CB4-4752-4170E618AA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33071" y="1758892"/>
            <a:ext cx="2664940" cy="1427289"/>
          </a:xfrm>
          <a:prstGeom prst="rect">
            <a:avLst/>
          </a:prstGeom>
        </p:spPr>
      </p:pic>
      <p:pic>
        <p:nvPicPr>
          <p:cNvPr id="13" name="圖片 12">
            <a:extLst>
              <a:ext uri="{FF2B5EF4-FFF2-40B4-BE49-F238E27FC236}">
                <a16:creationId xmlns:a16="http://schemas.microsoft.com/office/drawing/2014/main" id="{60CF442A-8F1C-2B8E-927D-6C4C2E3605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1" y="3830241"/>
            <a:ext cx="4290618" cy="1806886"/>
          </a:xfrm>
          <a:prstGeom prst="rect">
            <a:avLst/>
          </a:prstGeom>
        </p:spPr>
      </p:pic>
      <p:sp>
        <p:nvSpPr>
          <p:cNvPr id="14" name="矩形 13">
            <a:extLst>
              <a:ext uri="{FF2B5EF4-FFF2-40B4-BE49-F238E27FC236}">
                <a16:creationId xmlns:a16="http://schemas.microsoft.com/office/drawing/2014/main" id="{207DB766-6B1C-2EE6-C22B-8CA8942FCBD6}"/>
              </a:ext>
            </a:extLst>
          </p:cNvPr>
          <p:cNvSpPr/>
          <p:nvPr/>
        </p:nvSpPr>
        <p:spPr>
          <a:xfrm>
            <a:off x="6809049" y="5684484"/>
            <a:ext cx="5192893" cy="4777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更多幹道主管機關導入</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適應性號控</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(Adaptive Signal Control Technology, ASCT)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p>
        </p:txBody>
      </p:sp>
      <p:sp>
        <p:nvSpPr>
          <p:cNvPr id="15" name="箭號: 向右 14">
            <a:extLst>
              <a:ext uri="{FF2B5EF4-FFF2-40B4-BE49-F238E27FC236}">
                <a16:creationId xmlns:a16="http://schemas.microsoft.com/office/drawing/2014/main" id="{21AE0B3B-5178-8522-1353-750661743030}"/>
              </a:ext>
            </a:extLst>
          </p:cNvPr>
          <p:cNvSpPr/>
          <p:nvPr/>
        </p:nvSpPr>
        <p:spPr>
          <a:xfrm>
            <a:off x="6203573" y="573129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CC4BE04-AC50-7FD8-95C3-29AE6B069E15}"/>
              </a:ext>
            </a:extLst>
          </p:cNvPr>
          <p:cNvSpPr/>
          <p:nvPr/>
        </p:nvSpPr>
        <p:spPr>
          <a:xfrm>
            <a:off x="6565072"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a:solidFill>
                  <a:srgbClr val="FF0000"/>
                </a:solidFill>
                <a:latin typeface="Calibri"/>
                <a:ea typeface="微軟正黑體"/>
              </a:rPr>
              <a:t>行人預警</a:t>
            </a:r>
            <a:r>
              <a:rPr lang="zh-TW" altLang="en-US" sz="1600">
                <a:solidFill>
                  <a:prstClr val="black"/>
                </a:solidFill>
                <a:latin typeface="Calibri"/>
                <a:ea typeface="微軟正黑體"/>
              </a:rPr>
              <a:t> </a:t>
            </a:r>
            <a:r>
              <a:rPr lang="en-US" altLang="zh-TW" sz="1600">
                <a:solidFill>
                  <a:prstClr val="black"/>
                </a:solidFill>
                <a:latin typeface="Calibri"/>
                <a:ea typeface="微軟正黑體"/>
              </a:rPr>
              <a:t>(Pedestrian Warning)</a:t>
            </a:r>
            <a:r>
              <a:rPr lang="zh-TW" altLang="en-US" sz="1600">
                <a:solidFill>
                  <a:prstClr val="black"/>
                </a:solidFill>
                <a:latin typeface="Calibri"/>
                <a:ea typeface="微軟正黑體"/>
              </a:rPr>
              <a:t>系統受到重視</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17" name="箭號: 向右 16">
            <a:extLst>
              <a:ext uri="{FF2B5EF4-FFF2-40B4-BE49-F238E27FC236}">
                <a16:creationId xmlns:a16="http://schemas.microsoft.com/office/drawing/2014/main" id="{202C173C-939D-C55C-0050-7264C0322BB0}"/>
              </a:ext>
            </a:extLst>
          </p:cNvPr>
          <p:cNvSpPr/>
          <p:nvPr/>
        </p:nvSpPr>
        <p:spPr>
          <a:xfrm>
            <a:off x="6133071"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19BC9ECE-D4FB-C7E6-13D3-8419BB42EA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199" y="3032018"/>
            <a:ext cx="4290618" cy="915635"/>
          </a:xfrm>
          <a:prstGeom prst="rect">
            <a:avLst/>
          </a:prstGeom>
        </p:spPr>
      </p:pic>
      <p:sp>
        <p:nvSpPr>
          <p:cNvPr id="20" name="矩形 19">
            <a:extLst>
              <a:ext uri="{FF2B5EF4-FFF2-40B4-BE49-F238E27FC236}">
                <a16:creationId xmlns:a16="http://schemas.microsoft.com/office/drawing/2014/main" id="{176A6AF5-1846-95C4-927B-F3DD34A76E9B}"/>
              </a:ext>
            </a:extLst>
          </p:cNvPr>
          <p:cNvSpPr/>
          <p:nvPr/>
        </p:nvSpPr>
        <p:spPr>
          <a:xfrm>
            <a:off x="1270200" y="3871205"/>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車輛偵測設備多設置於</a:t>
            </a:r>
            <a:r>
              <a:rPr kumimoji="0" lang="zh-TW" altLang="en-US" sz="1600" i="0" strike="noStrike" kern="1200" cap="none" spc="0" normalizeH="0" baseline="0" noProof="0">
                <a:ln>
                  <a:noFill/>
                </a:ln>
                <a:solidFill>
                  <a:srgbClr val="FF0000"/>
                </a:solidFill>
                <a:effectLst/>
                <a:uLnTx/>
                <a:uFillTx/>
                <a:latin typeface="Calibri"/>
                <a:ea typeface="微軟正黑體"/>
                <a:cs typeface="+mn-cs"/>
              </a:rPr>
              <a:t>路口</a:t>
            </a:r>
          </a:p>
        </p:txBody>
      </p:sp>
      <p:sp>
        <p:nvSpPr>
          <p:cNvPr id="21" name="箭號: 向右 20">
            <a:extLst>
              <a:ext uri="{FF2B5EF4-FFF2-40B4-BE49-F238E27FC236}">
                <a16:creationId xmlns:a16="http://schemas.microsoft.com/office/drawing/2014/main" id="{19B3EB0E-8AD4-F250-698B-B47E3C61B868}"/>
              </a:ext>
            </a:extLst>
          </p:cNvPr>
          <p:cNvSpPr/>
          <p:nvPr/>
        </p:nvSpPr>
        <p:spPr>
          <a:xfrm>
            <a:off x="838199" y="3998641"/>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CCC27936-4045-2FF6-3FBC-4887A1AE78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59744" y="1033497"/>
            <a:ext cx="976356" cy="1957129"/>
          </a:xfrm>
          <a:prstGeom prst="rect">
            <a:avLst/>
          </a:prstGeom>
        </p:spPr>
      </p:pic>
      <p:pic>
        <p:nvPicPr>
          <p:cNvPr id="25" name="圖片 24">
            <a:extLst>
              <a:ext uri="{FF2B5EF4-FFF2-40B4-BE49-F238E27FC236}">
                <a16:creationId xmlns:a16="http://schemas.microsoft.com/office/drawing/2014/main" id="{0AEE808E-33A1-467F-3460-4671BF605F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4412416"/>
            <a:ext cx="4290618" cy="874713"/>
          </a:xfrm>
          <a:prstGeom prst="rect">
            <a:avLst/>
          </a:prstGeom>
        </p:spPr>
      </p:pic>
      <p:sp>
        <p:nvSpPr>
          <p:cNvPr id="26" name="矩形: 圓角 25">
            <a:extLst>
              <a:ext uri="{FF2B5EF4-FFF2-40B4-BE49-F238E27FC236}">
                <a16:creationId xmlns:a16="http://schemas.microsoft.com/office/drawing/2014/main" id="{E819D3D1-B039-49F0-F73E-6063EC7F317C}"/>
              </a:ext>
            </a:extLst>
          </p:cNvPr>
          <p:cNvSpPr/>
          <p:nvPr/>
        </p:nvSpPr>
        <p:spPr>
          <a:xfrm>
            <a:off x="838199" y="2549030"/>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資料蒐集</a:t>
            </a:r>
          </a:p>
        </p:txBody>
      </p:sp>
      <p:sp>
        <p:nvSpPr>
          <p:cNvPr id="27" name="矩形 26">
            <a:extLst>
              <a:ext uri="{FF2B5EF4-FFF2-40B4-BE49-F238E27FC236}">
                <a16:creationId xmlns:a16="http://schemas.microsoft.com/office/drawing/2014/main" id="{CE41BCBA-2EAA-F26D-495A-3D7516B7896D}"/>
              </a:ext>
            </a:extLst>
          </p:cNvPr>
          <p:cNvSpPr/>
          <p:nvPr/>
        </p:nvSpPr>
        <p:spPr>
          <a:xfrm>
            <a:off x="1270200" y="5305953"/>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1600" i="0" strike="noStrike" kern="1200" cap="none" spc="0" normalizeH="0" baseline="0" noProof="0">
                <a:ln>
                  <a:noFill/>
                </a:ln>
                <a:solidFill>
                  <a:prstClr val="black"/>
                </a:solidFill>
                <a:effectLst/>
                <a:uLnTx/>
                <a:uFillTx/>
                <a:latin typeface="Calibri"/>
                <a:ea typeface="微軟正黑體"/>
                <a:cs typeface="+mn-cs"/>
              </a:rPr>
              <a:t>偵測設備</a:t>
            </a:r>
            <a:r>
              <a:rPr lang="zh-TW" altLang="en-US" sz="1600">
                <a:solidFill>
                  <a:prstClr val="black"/>
                </a:solidFill>
                <a:latin typeface="Calibri"/>
                <a:ea typeface="微軟正黑體"/>
              </a:rPr>
              <a:t>以</a:t>
            </a:r>
            <a:r>
              <a:rPr lang="zh-TW" altLang="en-US" sz="1600">
                <a:solidFill>
                  <a:srgbClr val="FF0000"/>
                </a:solidFill>
                <a:latin typeface="Calibri"/>
                <a:ea typeface="微軟正黑體"/>
              </a:rPr>
              <a:t>環型線圈</a:t>
            </a:r>
            <a:r>
              <a:rPr lang="zh-TW" altLang="en-US" sz="1600">
                <a:solidFill>
                  <a:prstClr val="black"/>
                </a:solidFill>
                <a:latin typeface="Calibri"/>
                <a:ea typeface="微軟正黑體"/>
              </a:rPr>
              <a:t>利用最多，其次為</a:t>
            </a:r>
            <a:r>
              <a:rPr lang="zh-TW" altLang="en-US" sz="1600">
                <a:solidFill>
                  <a:srgbClr val="FF0000"/>
                </a:solidFill>
                <a:latin typeface="Calibri"/>
                <a:ea typeface="微軟正黑體"/>
              </a:rPr>
              <a:t>攝影影像</a:t>
            </a:r>
            <a:endParaRPr kumimoji="0" lang="zh-TW" altLang="en-US" sz="1600" i="0" strike="noStrike" kern="1200" cap="none" spc="0" normalizeH="0" baseline="0" noProof="0">
              <a:ln>
                <a:noFill/>
              </a:ln>
              <a:solidFill>
                <a:srgbClr val="FF0000"/>
              </a:solidFill>
              <a:effectLst/>
              <a:uLnTx/>
              <a:uFillTx/>
              <a:latin typeface="Calibri"/>
              <a:ea typeface="微軟正黑體"/>
              <a:cs typeface="+mn-cs"/>
            </a:endParaRPr>
          </a:p>
        </p:txBody>
      </p:sp>
      <p:sp>
        <p:nvSpPr>
          <p:cNvPr id="28" name="箭號: 向右 27">
            <a:extLst>
              <a:ext uri="{FF2B5EF4-FFF2-40B4-BE49-F238E27FC236}">
                <a16:creationId xmlns:a16="http://schemas.microsoft.com/office/drawing/2014/main" id="{A6B3BDD7-51A0-7FC7-540B-710A750AC730}"/>
              </a:ext>
            </a:extLst>
          </p:cNvPr>
          <p:cNvSpPr/>
          <p:nvPr/>
        </p:nvSpPr>
        <p:spPr>
          <a:xfrm>
            <a:off x="838199" y="5433389"/>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圓角 28">
            <a:extLst>
              <a:ext uri="{FF2B5EF4-FFF2-40B4-BE49-F238E27FC236}">
                <a16:creationId xmlns:a16="http://schemas.microsoft.com/office/drawing/2014/main" id="{C6AE32F7-88AE-1146-265D-BC94400B5864}"/>
              </a:ext>
            </a:extLst>
          </p:cNvPr>
          <p:cNvSpPr/>
          <p:nvPr/>
        </p:nvSpPr>
        <p:spPr>
          <a:xfrm>
            <a:off x="6133071" y="1240947"/>
            <a:ext cx="1188000" cy="432000"/>
          </a:xfrm>
          <a:prstGeom prst="round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u="sng">
                <a:solidFill>
                  <a:prstClr val="black"/>
                </a:solidFill>
                <a:latin typeface="Calibri"/>
                <a:ea typeface="微軟正黑體"/>
              </a:rPr>
              <a:t>系統應用</a:t>
            </a:r>
            <a:endParaRPr kumimoji="0" lang="zh-TW" altLang="en-US" b="1" i="0" u="sng" strike="noStrike" kern="1200" cap="none" spc="0" normalizeH="0" baseline="0" noProof="0">
              <a:ln>
                <a:noFill/>
              </a:ln>
              <a:solidFill>
                <a:prstClr val="black"/>
              </a:solidFill>
              <a:effectLst/>
              <a:uLnTx/>
              <a:uFillTx/>
              <a:latin typeface="Calibri"/>
              <a:ea typeface="微軟正黑體"/>
              <a:cs typeface="+mn-cs"/>
            </a:endParaRPr>
          </a:p>
        </p:txBody>
      </p:sp>
      <p:sp>
        <p:nvSpPr>
          <p:cNvPr id="30" name="矩形 29">
            <a:extLst>
              <a:ext uri="{FF2B5EF4-FFF2-40B4-BE49-F238E27FC236}">
                <a16:creationId xmlns:a16="http://schemas.microsoft.com/office/drawing/2014/main" id="{96001319-A3C2-981F-FFC2-0D1A26572796}"/>
              </a:ext>
            </a:extLst>
          </p:cNvPr>
          <p:cNvSpPr/>
          <p:nvPr/>
        </p:nvSpPr>
        <p:spPr>
          <a:xfrm>
            <a:off x="9709563" y="3140729"/>
            <a:ext cx="2232940"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srgbClr val="FF0000"/>
                </a:solidFill>
                <a:latin typeface="Calibri"/>
                <a:ea typeface="微軟正黑體"/>
              </a:rPr>
              <a:t>緊急車輛優先通行</a:t>
            </a:r>
            <a:r>
              <a:rPr lang="zh-TW" altLang="en-US" sz="1600">
                <a:solidFill>
                  <a:prstClr val="black"/>
                </a:solidFill>
              </a:rPr>
              <a:t>導入普遍、</a:t>
            </a:r>
            <a:r>
              <a:rPr lang="zh-TW" altLang="en-US" sz="1600">
                <a:solidFill>
                  <a:srgbClr val="FF0000"/>
                </a:solidFill>
                <a:latin typeface="Calibri"/>
                <a:ea typeface="微軟正黑體"/>
              </a:rPr>
              <a:t>大眾運輸優先通行</a:t>
            </a:r>
            <a:r>
              <a:rPr lang="zh-TW" altLang="en-US" sz="1600">
                <a:solidFill>
                  <a:prstClr val="black"/>
                </a:solidFill>
              </a:rPr>
              <a:t>導入漸多</a:t>
            </a:r>
            <a:endParaRPr kumimoji="0" lang="zh-TW" altLang="en-US" sz="1600" i="0" strike="noStrike" kern="1200" cap="none" spc="0" normalizeH="0" baseline="0" noProof="0">
              <a:ln>
                <a:noFill/>
              </a:ln>
              <a:solidFill>
                <a:prstClr val="black"/>
              </a:solidFill>
              <a:effectLst/>
              <a:uLnTx/>
              <a:uFillTx/>
              <a:latin typeface="Calibri"/>
              <a:ea typeface="微軟正黑體"/>
              <a:cs typeface="+mn-cs"/>
            </a:endParaRPr>
          </a:p>
        </p:txBody>
      </p:sp>
      <p:sp>
        <p:nvSpPr>
          <p:cNvPr id="31" name="箭號: 向右 30">
            <a:extLst>
              <a:ext uri="{FF2B5EF4-FFF2-40B4-BE49-F238E27FC236}">
                <a16:creationId xmlns:a16="http://schemas.microsoft.com/office/drawing/2014/main" id="{FA3FCD01-C721-FA30-D252-DFFB5E903C8E}"/>
              </a:ext>
            </a:extLst>
          </p:cNvPr>
          <p:cNvSpPr/>
          <p:nvPr/>
        </p:nvSpPr>
        <p:spPr>
          <a:xfrm>
            <a:off x="9277562" y="3321242"/>
            <a:ext cx="432000" cy="324000"/>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圖片 32">
            <a:extLst>
              <a:ext uri="{FF2B5EF4-FFF2-40B4-BE49-F238E27FC236}">
                <a16:creationId xmlns:a16="http://schemas.microsoft.com/office/drawing/2014/main" id="{AC6C7278-FF11-D28D-03E0-1AF273881F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8541" y="2107632"/>
            <a:ext cx="1114743" cy="877984"/>
          </a:xfrm>
          <a:prstGeom prst="rect">
            <a:avLst/>
          </a:prstGeom>
        </p:spPr>
      </p:pic>
    </p:spTree>
    <p:extLst>
      <p:ext uri="{BB962C8B-B14F-4D97-AF65-F5344CB8AC3E}">
        <p14:creationId xmlns:p14="http://schemas.microsoft.com/office/powerpoint/2010/main" val="1277547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875154-2B43-7FB3-652C-23050CEAC743}"/>
              </a:ext>
            </a:extLst>
          </p:cNvPr>
          <p:cNvSpPr>
            <a:spLocks noGrp="1"/>
          </p:cNvSpPr>
          <p:nvPr>
            <p:ph type="title"/>
          </p:nvPr>
        </p:nvSpPr>
        <p:spPr/>
        <p:txBody>
          <a:bodyPr/>
          <a:lstStyle/>
          <a:p>
            <a:r>
              <a:rPr lang="en-US" altLang="zh-TW"/>
              <a:t>Data From Sky 1/5</a:t>
            </a:r>
            <a:endParaRPr lang="zh-TW" altLang="en-US"/>
          </a:p>
        </p:txBody>
      </p:sp>
      <p:sp>
        <p:nvSpPr>
          <p:cNvPr id="3" name="投影片編號版面配置區 2">
            <a:extLst>
              <a:ext uri="{FF2B5EF4-FFF2-40B4-BE49-F238E27FC236}">
                <a16:creationId xmlns:a16="http://schemas.microsoft.com/office/drawing/2014/main" id="{2D4019F3-E82A-35E2-A696-99431E21A586}"/>
              </a:ext>
            </a:extLst>
          </p:cNvPr>
          <p:cNvSpPr>
            <a:spLocks noGrp="1"/>
          </p:cNvSpPr>
          <p:nvPr>
            <p:ph type="sldNum" sz="quarter" idx="12"/>
          </p:nvPr>
        </p:nvSpPr>
        <p:spPr/>
        <p:txBody>
          <a:bodyPr/>
          <a:lstStyle/>
          <a:p>
            <a:pPr algn="ctr"/>
            <a:fld id="{6E290225-7458-4E5F-AFE5-E142CAAEBF37}" type="slidenum">
              <a:rPr lang="en-US" smtClean="0"/>
              <a:pPr algn="ctr"/>
              <a:t>120</a:t>
            </a:fld>
            <a:endParaRPr lang="en-US"/>
          </a:p>
        </p:txBody>
      </p:sp>
      <p:pic>
        <p:nvPicPr>
          <p:cNvPr id="6" name="內容版面配置區 5">
            <a:extLst>
              <a:ext uri="{FF2B5EF4-FFF2-40B4-BE49-F238E27FC236}">
                <a16:creationId xmlns:a16="http://schemas.microsoft.com/office/drawing/2014/main" id="{1704670D-9CC4-423C-ABC5-B3B1BA7D278C}"/>
              </a:ext>
            </a:extLst>
          </p:cNvPr>
          <p:cNvPicPr>
            <a:picLocks noGrp="1" noChangeAspect="1"/>
          </p:cNvPicPr>
          <p:nvPr>
            <p:ph idx="1"/>
          </p:nvPr>
        </p:nvPicPr>
        <p:blipFill>
          <a:blip r:embed="rId2"/>
          <a:stretch>
            <a:fillRect/>
          </a:stretch>
        </p:blipFill>
        <p:spPr>
          <a:xfrm>
            <a:off x="1106198" y="1557736"/>
            <a:ext cx="1663133" cy="776129"/>
          </a:xfrm>
        </p:spPr>
      </p:pic>
      <p:pic>
        <p:nvPicPr>
          <p:cNvPr id="8" name="圖片 7">
            <a:extLst>
              <a:ext uri="{FF2B5EF4-FFF2-40B4-BE49-F238E27FC236}">
                <a16:creationId xmlns:a16="http://schemas.microsoft.com/office/drawing/2014/main" id="{2284FAA0-21E7-2299-AD4F-914A55616BCE}"/>
              </a:ext>
            </a:extLst>
          </p:cNvPr>
          <p:cNvPicPr>
            <a:picLocks noChangeAspect="1"/>
          </p:cNvPicPr>
          <p:nvPr/>
        </p:nvPicPr>
        <p:blipFill>
          <a:blip r:embed="rId3"/>
          <a:stretch>
            <a:fillRect/>
          </a:stretch>
        </p:blipFill>
        <p:spPr>
          <a:xfrm>
            <a:off x="666367" y="1044843"/>
            <a:ext cx="2542794" cy="640079"/>
          </a:xfrm>
          <a:prstGeom prst="rect">
            <a:avLst/>
          </a:prstGeom>
        </p:spPr>
      </p:pic>
      <p:sp>
        <p:nvSpPr>
          <p:cNvPr id="9" name="文字方塊 8">
            <a:extLst>
              <a:ext uri="{FF2B5EF4-FFF2-40B4-BE49-F238E27FC236}">
                <a16:creationId xmlns:a16="http://schemas.microsoft.com/office/drawing/2014/main" id="{D1D136AF-F3E7-05F0-1A54-502E98F45FEE}"/>
              </a:ext>
            </a:extLst>
          </p:cNvPr>
          <p:cNvSpPr txBox="1"/>
          <p:nvPr/>
        </p:nvSpPr>
        <p:spPr>
          <a:xfrm>
            <a:off x="2992486" y="1214998"/>
            <a:ext cx="7643439" cy="584775"/>
          </a:xfrm>
          <a:prstGeom prst="rect">
            <a:avLst/>
          </a:prstGeom>
          <a:noFill/>
        </p:spPr>
        <p:txBody>
          <a:bodyPr wrap="none" rtlCol="0">
            <a:spAutoFit/>
          </a:bodyPr>
          <a:lstStyle/>
          <a:p>
            <a:r>
              <a:rPr lang="zh-TW" altLang="en-US" sz="1600">
                <a:latin typeface="+mj-ea"/>
                <a:ea typeface="+mj-ea"/>
              </a:rPr>
              <a:t>位於捷克的</a:t>
            </a:r>
            <a:r>
              <a:rPr lang="en-US" altLang="zh-TW" sz="1600">
                <a:latin typeface="+mj-ea"/>
                <a:ea typeface="+mj-ea"/>
              </a:rPr>
              <a:t>AI</a:t>
            </a:r>
            <a:r>
              <a:rPr lang="zh-TW" altLang="en-US" sz="1600">
                <a:latin typeface="+mj-ea"/>
                <a:ea typeface="+mj-ea"/>
              </a:rPr>
              <a:t>軟體公司，</a:t>
            </a:r>
            <a:r>
              <a:rPr lang="en-US" altLang="zh-TW" sz="1600" err="1">
                <a:latin typeface="+mj-ea"/>
                <a:ea typeface="+mj-ea"/>
              </a:rPr>
              <a:t>Datafromsky</a:t>
            </a:r>
            <a:r>
              <a:rPr lang="zh-TW" altLang="en-US" sz="1600">
                <a:latin typeface="+mj-ea"/>
                <a:ea typeface="+mj-ea"/>
              </a:rPr>
              <a:t>為 </a:t>
            </a:r>
            <a:r>
              <a:rPr lang="en-US" altLang="zh-TW" sz="1600">
                <a:latin typeface="+mj-ea"/>
                <a:ea typeface="+mj-ea"/>
              </a:rPr>
              <a:t>RCE</a:t>
            </a:r>
            <a:r>
              <a:rPr lang="zh-TW" altLang="en-US" sz="1600">
                <a:latin typeface="+mj-ea"/>
                <a:ea typeface="+mj-ea"/>
              </a:rPr>
              <a:t> </a:t>
            </a:r>
            <a:r>
              <a:rPr lang="en-US" altLang="zh-TW" sz="1600">
                <a:latin typeface="+mj-ea"/>
                <a:ea typeface="+mj-ea"/>
              </a:rPr>
              <a:t>Systems </a:t>
            </a:r>
            <a:r>
              <a:rPr lang="zh-TW" altLang="en-US" sz="1600">
                <a:latin typeface="+mj-ea"/>
                <a:ea typeface="+mj-ea"/>
              </a:rPr>
              <a:t>公司旗下解決交通的產品，</a:t>
            </a:r>
            <a:endParaRPr lang="en-US" altLang="zh-TW" sz="1600">
              <a:latin typeface="+mj-ea"/>
              <a:ea typeface="+mj-ea"/>
            </a:endParaRPr>
          </a:p>
          <a:p>
            <a:r>
              <a:rPr lang="en-US" altLang="zh-TW" sz="1600" b="0" i="0">
                <a:solidFill>
                  <a:srgbClr val="040C28"/>
                </a:solidFill>
                <a:effectLst/>
                <a:latin typeface="+mj-ea"/>
                <a:ea typeface="+mj-ea"/>
              </a:rPr>
              <a:t>2013</a:t>
            </a:r>
            <a:r>
              <a:rPr lang="zh-TW" altLang="en-US" sz="1600" b="0" i="0">
                <a:solidFill>
                  <a:srgbClr val="040C28"/>
                </a:solidFill>
                <a:effectLst/>
                <a:latin typeface="+mj-ea"/>
                <a:ea typeface="+mj-ea"/>
              </a:rPr>
              <a:t>年成立，藉由</a:t>
            </a:r>
            <a:r>
              <a:rPr lang="en-US" altLang="zh-TW" sz="1600" b="0" i="0">
                <a:solidFill>
                  <a:srgbClr val="040C28"/>
                </a:solidFill>
                <a:effectLst/>
                <a:latin typeface="+mj-ea"/>
                <a:ea typeface="+mj-ea"/>
              </a:rPr>
              <a:t>#AI</a:t>
            </a:r>
            <a:r>
              <a:rPr lang="zh-TW" altLang="en-US" sz="1600" b="0" i="0">
                <a:solidFill>
                  <a:srgbClr val="040C28"/>
                </a:solidFill>
                <a:effectLst/>
                <a:latin typeface="+mj-ea"/>
                <a:ea typeface="+mj-ea"/>
              </a:rPr>
              <a:t>影像辨識技術，用於道路車流狀況的</a:t>
            </a:r>
            <a:r>
              <a:rPr lang="en-US" altLang="zh-TW" sz="1600" b="0" i="0">
                <a:solidFill>
                  <a:srgbClr val="040C28"/>
                </a:solidFill>
                <a:effectLst/>
                <a:latin typeface="+mj-ea"/>
                <a:ea typeface="+mj-ea"/>
              </a:rPr>
              <a:t>#</a:t>
            </a:r>
            <a:r>
              <a:rPr lang="zh-TW" altLang="en-US" sz="1600" b="0" i="0">
                <a:solidFill>
                  <a:srgbClr val="040C28"/>
                </a:solidFill>
                <a:effectLst/>
                <a:latin typeface="+mj-ea"/>
                <a:ea typeface="+mj-ea"/>
              </a:rPr>
              <a:t>即時分析 和監控記錄</a:t>
            </a:r>
            <a:endParaRPr lang="en-US" altLang="zh-TW" sz="1600">
              <a:latin typeface="+mj-ea"/>
              <a:ea typeface="+mj-ea"/>
            </a:endParaRPr>
          </a:p>
        </p:txBody>
      </p:sp>
      <p:pic>
        <p:nvPicPr>
          <p:cNvPr id="11" name="圖片 10">
            <a:extLst>
              <a:ext uri="{FF2B5EF4-FFF2-40B4-BE49-F238E27FC236}">
                <a16:creationId xmlns:a16="http://schemas.microsoft.com/office/drawing/2014/main" id="{6C68D857-A362-0280-A620-40973CCAACDC}"/>
              </a:ext>
            </a:extLst>
          </p:cNvPr>
          <p:cNvPicPr>
            <a:picLocks noChangeAspect="1"/>
          </p:cNvPicPr>
          <p:nvPr/>
        </p:nvPicPr>
        <p:blipFill>
          <a:blip r:embed="rId4"/>
          <a:stretch>
            <a:fillRect/>
          </a:stretch>
        </p:blipFill>
        <p:spPr>
          <a:xfrm>
            <a:off x="5951052" y="2404549"/>
            <a:ext cx="6197406" cy="4088325"/>
          </a:xfrm>
          <a:prstGeom prst="rect">
            <a:avLst/>
          </a:prstGeom>
        </p:spPr>
      </p:pic>
      <p:sp>
        <p:nvSpPr>
          <p:cNvPr id="13" name="文字方塊 12">
            <a:extLst>
              <a:ext uri="{FF2B5EF4-FFF2-40B4-BE49-F238E27FC236}">
                <a16:creationId xmlns:a16="http://schemas.microsoft.com/office/drawing/2014/main" id="{619D6BAF-DB4C-BA9B-2A3A-1F10C4470B75}"/>
              </a:ext>
            </a:extLst>
          </p:cNvPr>
          <p:cNvSpPr txBox="1"/>
          <p:nvPr/>
        </p:nvSpPr>
        <p:spPr>
          <a:xfrm>
            <a:off x="838200" y="2404549"/>
            <a:ext cx="4434548" cy="400110"/>
          </a:xfrm>
          <a:prstGeom prst="rect">
            <a:avLst/>
          </a:prstGeom>
          <a:noFill/>
        </p:spPr>
        <p:txBody>
          <a:bodyPr wrap="square" rtlCol="0">
            <a:spAutoFit/>
          </a:bodyPr>
          <a:lstStyle/>
          <a:p>
            <a:r>
              <a:rPr lang="zh-TW" altLang="en-US" sz="2000" b="1"/>
              <a:t>優點</a:t>
            </a:r>
            <a:r>
              <a:rPr lang="en-US" altLang="zh-TW" sz="2000" b="1"/>
              <a:t>: 1. </a:t>
            </a:r>
            <a:r>
              <a:rPr lang="zh-TW" altLang="en-US" sz="2000" b="1"/>
              <a:t>最強大的交通影像辨識與應用</a:t>
            </a:r>
          </a:p>
        </p:txBody>
      </p:sp>
      <p:graphicFrame>
        <p:nvGraphicFramePr>
          <p:cNvPr id="16" name="表格 15">
            <a:extLst>
              <a:ext uri="{FF2B5EF4-FFF2-40B4-BE49-F238E27FC236}">
                <a16:creationId xmlns:a16="http://schemas.microsoft.com/office/drawing/2014/main" id="{C3BE695D-03FF-94F2-5955-E778733D5D12}"/>
              </a:ext>
            </a:extLst>
          </p:cNvPr>
          <p:cNvGraphicFramePr>
            <a:graphicFrameLocks noGrp="1"/>
          </p:cNvGraphicFramePr>
          <p:nvPr/>
        </p:nvGraphicFramePr>
        <p:xfrm>
          <a:off x="467269" y="2886765"/>
          <a:ext cx="5483783" cy="3371287"/>
        </p:xfrm>
        <a:graphic>
          <a:graphicData uri="http://schemas.openxmlformats.org/drawingml/2006/table">
            <a:tbl>
              <a:tblPr/>
              <a:tblGrid>
                <a:gridCol w="981893">
                  <a:extLst>
                    <a:ext uri="{9D8B030D-6E8A-4147-A177-3AD203B41FA5}">
                      <a16:colId xmlns:a16="http://schemas.microsoft.com/office/drawing/2014/main" val="2799107588"/>
                    </a:ext>
                  </a:extLst>
                </a:gridCol>
                <a:gridCol w="750315">
                  <a:extLst>
                    <a:ext uri="{9D8B030D-6E8A-4147-A177-3AD203B41FA5}">
                      <a16:colId xmlns:a16="http://schemas.microsoft.com/office/drawing/2014/main" val="3897153337"/>
                    </a:ext>
                  </a:extLst>
                </a:gridCol>
                <a:gridCol w="750315">
                  <a:extLst>
                    <a:ext uri="{9D8B030D-6E8A-4147-A177-3AD203B41FA5}">
                      <a16:colId xmlns:a16="http://schemas.microsoft.com/office/drawing/2014/main" val="471582000"/>
                    </a:ext>
                  </a:extLst>
                </a:gridCol>
                <a:gridCol w="750315">
                  <a:extLst>
                    <a:ext uri="{9D8B030D-6E8A-4147-A177-3AD203B41FA5}">
                      <a16:colId xmlns:a16="http://schemas.microsoft.com/office/drawing/2014/main" val="3392054180"/>
                    </a:ext>
                  </a:extLst>
                </a:gridCol>
                <a:gridCol w="750315">
                  <a:extLst>
                    <a:ext uri="{9D8B030D-6E8A-4147-A177-3AD203B41FA5}">
                      <a16:colId xmlns:a16="http://schemas.microsoft.com/office/drawing/2014/main" val="2548386330"/>
                    </a:ext>
                  </a:extLst>
                </a:gridCol>
                <a:gridCol w="750315">
                  <a:extLst>
                    <a:ext uri="{9D8B030D-6E8A-4147-A177-3AD203B41FA5}">
                      <a16:colId xmlns:a16="http://schemas.microsoft.com/office/drawing/2014/main" val="549420385"/>
                    </a:ext>
                  </a:extLst>
                </a:gridCol>
                <a:gridCol w="750315">
                  <a:extLst>
                    <a:ext uri="{9D8B030D-6E8A-4147-A177-3AD203B41FA5}">
                      <a16:colId xmlns:a16="http://schemas.microsoft.com/office/drawing/2014/main" val="813093702"/>
                    </a:ext>
                  </a:extLst>
                </a:gridCol>
              </a:tblGrid>
              <a:tr h="444592">
                <a:tc>
                  <a:txBody>
                    <a:bodyPr/>
                    <a:lstStyle/>
                    <a:p>
                      <a:pPr algn="ctr" fontAlgn="ctr"/>
                      <a:r>
                        <a:rPr lang="zh-TW" altLang="en-US" sz="1200" b="1" i="0" u="none" strike="noStrike">
                          <a:solidFill>
                            <a:srgbClr val="FFFFFF"/>
                          </a:solidFill>
                          <a:effectLst/>
                          <a:latin typeface="+mj-ea"/>
                          <a:ea typeface="+mj-ea"/>
                        </a:rPr>
                        <a:t>項目</a:t>
                      </a:r>
                      <a:r>
                        <a:rPr lang="en-US" altLang="zh-TW" sz="1200" b="1" i="0" u="none" strike="noStrike">
                          <a:solidFill>
                            <a:srgbClr val="FFFFFF"/>
                          </a:solidFill>
                          <a:effectLst/>
                          <a:latin typeface="+mj-ea"/>
                          <a:ea typeface="+mj-ea"/>
                        </a:rPr>
                        <a:t>\</a:t>
                      </a:r>
                      <a:r>
                        <a:rPr lang="zh-TW" altLang="en-US" sz="1200" b="1" i="0" u="none" strike="noStrike">
                          <a:solidFill>
                            <a:srgbClr val="FFFFFF"/>
                          </a:solidFill>
                          <a:effectLst/>
                          <a:latin typeface="+mj-ea"/>
                          <a:ea typeface="+mj-ea"/>
                        </a:rPr>
                        <a:t>公司</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1. DFS</a:t>
                      </a:r>
                      <a:endParaRPr lang="zh-TW" altLang="en-US" sz="1200" b="1" i="0" u="none" strike="noStrike">
                        <a:solidFill>
                          <a:srgbClr val="FFFFFF"/>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2. </a:t>
                      </a:r>
                      <a:r>
                        <a:rPr lang="zh-TW" altLang="en-US" sz="1200" b="1" i="0" u="none" strike="noStrike">
                          <a:solidFill>
                            <a:srgbClr val="FFFFFF"/>
                          </a:solidFill>
                          <a:effectLst/>
                          <a:latin typeface="+mj-ea"/>
                          <a:ea typeface="+mj-ea"/>
                        </a:rPr>
                        <a:t>英研</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3. </a:t>
                      </a:r>
                      <a:r>
                        <a:rPr lang="zh-TW" altLang="en-US" sz="1200" b="1" i="0" u="none" strike="noStrike">
                          <a:solidFill>
                            <a:srgbClr val="FFFFFF"/>
                          </a:solidFill>
                          <a:effectLst/>
                          <a:latin typeface="+mj-ea"/>
                          <a:ea typeface="+mj-ea"/>
                        </a:rPr>
                        <a:t>艾陽</a:t>
                      </a:r>
                      <a:endParaRPr lang="en-US" altLang="zh-TW" sz="1200" b="1" i="0" u="none" strike="noStrike">
                        <a:solidFill>
                          <a:srgbClr val="FFFFFF"/>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4. </a:t>
                      </a:r>
                      <a:r>
                        <a:rPr lang="zh-TW" altLang="en-US" sz="1200" b="1" i="0" u="none" strike="noStrike">
                          <a:solidFill>
                            <a:srgbClr val="FFFFFF"/>
                          </a:solidFill>
                          <a:effectLst/>
                          <a:latin typeface="+mj-ea"/>
                          <a:ea typeface="+mj-ea"/>
                        </a:rPr>
                        <a:t>鐵雲</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5. </a:t>
                      </a:r>
                      <a:r>
                        <a:rPr lang="zh-TW" altLang="en-US" sz="1200" b="1" i="0" u="none" strike="noStrike">
                          <a:solidFill>
                            <a:srgbClr val="FFFFFF"/>
                          </a:solidFill>
                          <a:effectLst/>
                          <a:latin typeface="+mj-ea"/>
                          <a:ea typeface="+mj-ea"/>
                        </a:rPr>
                        <a:t>聰泰</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altLang="zh-TW" sz="1200" b="1" i="0" u="none" strike="noStrike">
                          <a:solidFill>
                            <a:srgbClr val="FFFFFF"/>
                          </a:solidFill>
                          <a:effectLst/>
                          <a:latin typeface="+mj-ea"/>
                          <a:ea typeface="+mj-ea"/>
                        </a:rPr>
                        <a:t>6. </a:t>
                      </a:r>
                      <a:r>
                        <a:rPr lang="zh-TW" altLang="en-US" sz="1200" b="1" i="0" u="none" strike="noStrike">
                          <a:solidFill>
                            <a:srgbClr val="FFFFFF"/>
                          </a:solidFill>
                          <a:effectLst/>
                          <a:latin typeface="+mj-ea"/>
                          <a:ea typeface="+mj-ea"/>
                        </a:rPr>
                        <a:t>工研院</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4114834189"/>
                  </a:ext>
                </a:extLst>
              </a:tr>
              <a:tr h="444592">
                <a:tc>
                  <a:txBody>
                    <a:bodyPr/>
                    <a:lstStyle/>
                    <a:p>
                      <a:pPr algn="ctr" fontAlgn="ctr"/>
                      <a:r>
                        <a:rPr lang="zh-TW" altLang="en-US" sz="1200" b="0" i="0" u="none" strike="noStrike">
                          <a:solidFill>
                            <a:srgbClr val="000000"/>
                          </a:solidFill>
                          <a:effectLst/>
                          <a:latin typeface="+mj-ea"/>
                          <a:ea typeface="+mj-ea"/>
                        </a:rPr>
                        <a:t>智慧交通</a:t>
                      </a:r>
                      <a:r>
                        <a:rPr lang="en-US" altLang="zh-TW" sz="1200" b="0" i="0" u="none" strike="noStrike">
                          <a:solidFill>
                            <a:srgbClr val="000000"/>
                          </a:solidFill>
                          <a:effectLst/>
                          <a:latin typeface="+mj-ea"/>
                          <a:ea typeface="+mj-ea"/>
                        </a:rPr>
                        <a:t>(</a:t>
                      </a:r>
                      <a:r>
                        <a:rPr lang="zh-TW" altLang="en-US" sz="1200" b="0" i="0" u="none" strike="noStrike">
                          <a:solidFill>
                            <a:srgbClr val="000000"/>
                          </a:solidFill>
                          <a:effectLst/>
                          <a:latin typeface="+mj-ea"/>
                          <a:ea typeface="+mj-ea"/>
                        </a:rPr>
                        <a:t>成熟度</a:t>
                      </a:r>
                      <a:r>
                        <a:rPr lang="en-US" altLang="zh-TW" sz="1200" b="0" i="0" u="none" strike="noStrike">
                          <a:solidFill>
                            <a:srgbClr val="000000"/>
                          </a:solidFill>
                          <a:effectLst/>
                          <a:latin typeface="+mj-ea"/>
                          <a:ea typeface="+mj-ea"/>
                        </a:rPr>
                        <a:t>)</a:t>
                      </a:r>
                      <a:endParaRPr lang="zh-TW" alt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highlight>
                            <a:srgbClr val="FF0000"/>
                          </a:highlight>
                          <a:latin typeface="+mj-ea"/>
                          <a:ea typeface="+mj-ea"/>
                          <a:cs typeface="+mn-cs"/>
                        </a:rPr>
                        <a:t>★★★★★</a:t>
                      </a:r>
                      <a:endParaRPr lang="en-US" sz="1200" b="0" i="0" u="none" strike="noStrike">
                        <a:solidFill>
                          <a:srgbClr val="000000"/>
                        </a:solidFill>
                        <a:effectLst/>
                        <a:highlight>
                          <a:srgbClr val="FF0000"/>
                        </a:highligh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latin typeface="+mj-ea"/>
                          <a:ea typeface="+mj-ea"/>
                          <a:cs typeface="+mn-cs"/>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latin typeface="+mj-ea"/>
                          <a:ea typeface="+mj-ea"/>
                          <a:cs typeface="+mn-cs"/>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latin typeface="+mj-ea"/>
                          <a:ea typeface="+mj-ea"/>
                          <a:cs typeface="+mn-cs"/>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latin typeface="+mj-ea"/>
                          <a:ea typeface="+mj-ea"/>
                          <a:cs typeface="+mn-cs"/>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kern="1200">
                          <a:solidFill>
                            <a:schemeClr val="tx1"/>
                          </a:solidFill>
                          <a:effectLst/>
                          <a:latin typeface="+mj-ea"/>
                          <a:ea typeface="+mj-ea"/>
                          <a:cs typeface="+mn-cs"/>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10991661"/>
                  </a:ext>
                </a:extLst>
              </a:tr>
              <a:tr h="444592">
                <a:tc>
                  <a:txBody>
                    <a:bodyPr/>
                    <a:lstStyle/>
                    <a:p>
                      <a:pPr algn="ctr" fontAlgn="ctr"/>
                      <a:r>
                        <a:rPr lang="en-US" sz="1200" b="0" i="0" u="none" strike="noStrike">
                          <a:solidFill>
                            <a:srgbClr val="000000"/>
                          </a:solidFill>
                          <a:effectLst/>
                          <a:latin typeface="+mj-ea"/>
                          <a:ea typeface="+mj-ea"/>
                        </a:rPr>
                        <a:t>SDK </a:t>
                      </a:r>
                      <a:r>
                        <a:rPr lang="zh-TW" altLang="en-US" sz="1200" b="0" i="0" u="none" strike="noStrike">
                          <a:solidFill>
                            <a:srgbClr val="000000"/>
                          </a:solidFill>
                          <a:effectLst/>
                          <a:latin typeface="+mj-ea"/>
                          <a:ea typeface="+mj-ea"/>
                        </a:rPr>
                        <a:t>是否提供</a:t>
                      </a:r>
                      <a:r>
                        <a:rPr lang="en-US" altLang="zh-TW" sz="1200" b="0" i="0" u="none" strike="noStrike">
                          <a:solidFill>
                            <a:srgbClr val="000000"/>
                          </a:solidFill>
                          <a:effectLst/>
                          <a:latin typeface="+mj-ea"/>
                          <a:ea typeface="+mj-ea"/>
                        </a:rPr>
                        <a:t>?</a:t>
                      </a:r>
                      <a:endParaRPr lang="zh-TW" alt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mj-ea"/>
                          <a:ea typeface="+mj-ea"/>
                        </a:rPr>
                        <a: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1200" b="0" i="0" u="none" strike="noStrike">
                          <a:solidFill>
                            <a:srgbClr val="000000"/>
                          </a:solidFill>
                          <a:effectLst/>
                          <a:latin typeface="+mj-ea"/>
                          <a:ea typeface="+mj-ea"/>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mj-ea"/>
                          <a:ea typeface="+mj-ea"/>
                        </a:rPr>
                        <a: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mj-ea"/>
                          <a:ea typeface="+mj-ea"/>
                        </a:rPr>
                        <a: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mj-ea"/>
                          <a:ea typeface="+mj-ea"/>
                        </a:rPr>
                        <a: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mj-ea"/>
                          <a:ea typeface="+mj-ea"/>
                        </a:rPr>
                        <a: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385509"/>
                  </a:ext>
                </a:extLst>
              </a:tr>
              <a:tr h="379612">
                <a:tc>
                  <a:txBody>
                    <a:bodyPr/>
                    <a:lstStyle/>
                    <a:p>
                      <a:pPr algn="ctr" fontAlgn="ctr"/>
                      <a:r>
                        <a:rPr lang="zh-TW" altLang="en-US" sz="1200" b="0" i="0" u="none" strike="noStrike">
                          <a:solidFill>
                            <a:srgbClr val="000000"/>
                          </a:solidFill>
                          <a:effectLst/>
                          <a:latin typeface="+mj-ea"/>
                          <a:ea typeface="+mj-ea"/>
                        </a:rPr>
                        <a:t>只提供軟體</a:t>
                      </a:r>
                      <a:r>
                        <a:rPr lang="en-US" altLang="zh-TW" sz="1200" b="0" i="0" u="none" strike="noStrike">
                          <a:solidFill>
                            <a:srgbClr val="000000"/>
                          </a:solidFill>
                          <a:effectLst/>
                          <a:latin typeface="+mj-ea"/>
                          <a:ea typeface="+mj-ea"/>
                        </a:rPr>
                        <a:t>?</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altLang="zh-TW" sz="1200" b="0" i="0" u="none" strike="noStrike">
                          <a:solidFill>
                            <a:srgbClr val="000000"/>
                          </a:solidFill>
                          <a:effectLst/>
                          <a:latin typeface="+mj-ea"/>
                          <a:ea typeface="+mj-ea"/>
                        </a:rPr>
                        <a:t>O</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mj-ea"/>
                          <a:ea typeface="+mj-ea"/>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mj-ea"/>
                          <a:ea typeface="+mj-ea"/>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mj-ea"/>
                          <a:ea typeface="+mj-ea"/>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mj-ea"/>
                          <a:ea typeface="+mj-ea"/>
                        </a:rPr>
                        <a:t>X</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altLang="zh-TW" sz="1200" b="0" i="0" u="none" strike="noStrike">
                          <a:solidFill>
                            <a:srgbClr val="000000"/>
                          </a:solidFill>
                          <a:effectLst/>
                          <a:latin typeface="+mj-ea"/>
                          <a:ea typeface="+mj-ea"/>
                        </a:rPr>
                        <a:t>O</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231502367"/>
                  </a:ext>
                </a:extLst>
              </a:tr>
              <a:tr h="440173">
                <a:tc>
                  <a:txBody>
                    <a:bodyPr/>
                    <a:lstStyle/>
                    <a:p>
                      <a:pPr algn="ctr" fontAlgn="ctr"/>
                      <a:r>
                        <a:rPr lang="zh-TW" altLang="en-US" sz="1200" b="0" i="0" u="none" strike="noStrike">
                          <a:solidFill>
                            <a:srgbClr val="000000"/>
                          </a:solidFill>
                          <a:effectLst/>
                          <a:latin typeface="+mj-ea"/>
                          <a:ea typeface="+mj-ea"/>
                        </a:rPr>
                        <a:t>技術支援度</a:t>
                      </a:r>
                      <a:endParaRPr lang="en-US" altLang="zh-TW"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前後台方案最完整</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低</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中</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監控應用較專長</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提供</a:t>
                      </a:r>
                      <a:r>
                        <a:rPr lang="en-US" altLang="zh-TW" sz="1200" b="0" i="0" u="none" strike="noStrike">
                          <a:solidFill>
                            <a:srgbClr val="000000"/>
                          </a:solidFill>
                          <a:effectLst/>
                          <a:latin typeface="+mj-ea"/>
                          <a:ea typeface="+mj-ea"/>
                        </a:rPr>
                        <a:t>SDK</a:t>
                      </a:r>
                      <a:r>
                        <a:rPr lang="zh-TW" altLang="en-US" sz="1200" b="0" i="0" u="none" strike="noStrike">
                          <a:solidFill>
                            <a:srgbClr val="000000"/>
                          </a:solidFill>
                          <a:effectLst/>
                          <a:latin typeface="+mj-ea"/>
                          <a:ea typeface="+mj-ea"/>
                        </a:rPr>
                        <a:t> 高，無成熟後台</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TW" altLang="en-US" sz="1200" b="0" i="0" u="none" strike="noStrike">
                          <a:solidFill>
                            <a:srgbClr val="000000"/>
                          </a:solidFill>
                          <a:effectLst/>
                          <a:latin typeface="+mj-ea"/>
                          <a:ea typeface="+mj-ea"/>
                        </a:rPr>
                        <a:t>交通應用領域技術較少</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6714561"/>
                  </a:ext>
                </a:extLst>
              </a:tr>
              <a:tr h="1102909">
                <a:tc>
                  <a:txBody>
                    <a:bodyPr/>
                    <a:lstStyle/>
                    <a:p>
                      <a:pPr algn="ctr" fontAlgn="ctr"/>
                      <a:r>
                        <a:rPr lang="zh-TW" altLang="en-US" sz="1200" b="0" i="0" u="none" strike="noStrike">
                          <a:solidFill>
                            <a:srgbClr val="000000"/>
                          </a:solidFill>
                          <a:effectLst/>
                          <a:latin typeface="+mj-ea"/>
                          <a:ea typeface="+mj-ea"/>
                        </a:rPr>
                        <a:t>初評</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可接 </a:t>
                      </a:r>
                      <a:r>
                        <a:rPr lang="en-US" sz="1200" b="0" i="0" u="none" strike="noStrike">
                          <a:solidFill>
                            <a:srgbClr val="000000"/>
                          </a:solidFill>
                          <a:effectLst/>
                          <a:latin typeface="+mj-ea"/>
                          <a:ea typeface="+mj-ea"/>
                        </a:rPr>
                        <a:t>IP Cam</a:t>
                      </a:r>
                      <a:r>
                        <a:rPr lang="zh-TW" altLang="en-US" sz="1200" b="0" i="0" u="none" strike="noStrike">
                          <a:solidFill>
                            <a:srgbClr val="000000"/>
                          </a:solidFill>
                          <a:effectLst/>
                          <a:latin typeface="+mj-ea"/>
                          <a:ea typeface="+mj-ea"/>
                        </a:rPr>
                        <a:t>，安裝方便，軟體授權費較貴</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不開放技術</a:t>
                      </a:r>
                      <a:endParaRPr lang="en-US" altLang="zh-TW" sz="1200" b="0" i="0" u="none" strike="noStrike">
                        <a:solidFill>
                          <a:srgbClr val="000000"/>
                        </a:solidFill>
                        <a:effectLst/>
                        <a:latin typeface="+mj-ea"/>
                        <a:ea typeface="+mj-ea"/>
                      </a:endParaRPr>
                    </a:p>
                    <a:p>
                      <a:pPr algn="ctr" fontAlgn="ctr"/>
                      <a:r>
                        <a:rPr lang="zh-TW" altLang="en-US" sz="1200" b="0" i="0" u="none" strike="noStrike">
                          <a:solidFill>
                            <a:srgbClr val="000000"/>
                          </a:solidFill>
                          <a:effectLst/>
                          <a:latin typeface="+mj-ea"/>
                          <a:ea typeface="+mj-ea"/>
                        </a:rPr>
                        <a:t>只能從網頁操作</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有量</a:t>
                      </a:r>
                      <a:r>
                        <a:rPr lang="en-US" altLang="zh-TW" sz="1200" b="0" i="0" u="none" strike="noStrike">
                          <a:solidFill>
                            <a:srgbClr val="000000"/>
                          </a:solidFill>
                          <a:effectLst/>
                          <a:latin typeface="+mj-ea"/>
                          <a:ea typeface="+mj-ea"/>
                        </a:rPr>
                        <a:t>, </a:t>
                      </a:r>
                      <a:r>
                        <a:rPr lang="zh-TW" altLang="en-US" sz="1200" b="0" i="0" u="none" strike="noStrike">
                          <a:solidFill>
                            <a:srgbClr val="000000"/>
                          </a:solidFill>
                          <a:effectLst/>
                          <a:latin typeface="+mj-ea"/>
                          <a:ea typeface="+mj-ea"/>
                        </a:rPr>
                        <a:t>才願合作</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偏向安控</a:t>
                      </a:r>
                      <a:endParaRPr lang="en-US" altLang="zh-TW" sz="1200" b="0" i="0" u="none" strike="noStrike">
                        <a:solidFill>
                          <a:srgbClr val="000000"/>
                        </a:solidFill>
                        <a:effectLst/>
                        <a:latin typeface="+mj-ea"/>
                        <a:ea typeface="+mj-ea"/>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200" b="0" i="0" u="none" strike="noStrike">
                          <a:solidFill>
                            <a:srgbClr val="000000"/>
                          </a:solidFill>
                          <a:effectLst/>
                          <a:latin typeface="+mj-ea"/>
                          <a:ea typeface="+mj-ea"/>
                        </a:rPr>
                        <a:t>車牌辨識為主</a:t>
                      </a:r>
                      <a:endParaRPr lang="en-US" altLang="zh-TW"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不單獨提供軟體</a:t>
                      </a:r>
                      <a:endParaRPr lang="en-US" altLang="zh-TW" sz="1200" b="0" i="0" u="none" strike="noStrike">
                        <a:solidFill>
                          <a:srgbClr val="000000"/>
                        </a:solidFill>
                        <a:effectLst/>
                        <a:latin typeface="+mj-ea"/>
                        <a:ea typeface="+mj-ea"/>
                      </a:endParaRPr>
                    </a:p>
                    <a:p>
                      <a:pPr algn="ctr" fontAlgn="ctr"/>
                      <a:r>
                        <a:rPr lang="zh-TW" altLang="en-US" sz="1200" b="0" i="0" u="none" strike="noStrike">
                          <a:solidFill>
                            <a:srgbClr val="000000"/>
                          </a:solidFill>
                          <a:effectLst/>
                          <a:latin typeface="+mj-ea"/>
                          <a:ea typeface="+mj-ea"/>
                        </a:rPr>
                        <a:t>另外找</a:t>
                      </a:r>
                      <a:r>
                        <a:rPr lang="en-US" altLang="zh-TW" sz="1200" b="0" i="0" u="none" strike="noStrike">
                          <a:solidFill>
                            <a:srgbClr val="000000"/>
                          </a:solidFill>
                          <a:effectLst/>
                          <a:latin typeface="+mj-ea"/>
                          <a:ea typeface="+mj-ea"/>
                        </a:rPr>
                        <a:t> Camera</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zh-TW" altLang="en-US" sz="1200" b="0" i="0" u="none" strike="noStrike">
                          <a:solidFill>
                            <a:srgbClr val="000000"/>
                          </a:solidFill>
                          <a:effectLst/>
                          <a:latin typeface="+mj-ea"/>
                          <a:ea typeface="+mj-ea"/>
                        </a:rPr>
                        <a:t>影像辨識為主</a:t>
                      </a:r>
                      <a:endParaRPr lang="en-US" sz="12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557863276"/>
                  </a:ext>
                </a:extLst>
              </a:tr>
            </a:tbl>
          </a:graphicData>
        </a:graphic>
      </p:graphicFrame>
      <p:sp>
        <p:nvSpPr>
          <p:cNvPr id="18" name="文字方塊 17">
            <a:extLst>
              <a:ext uri="{FF2B5EF4-FFF2-40B4-BE49-F238E27FC236}">
                <a16:creationId xmlns:a16="http://schemas.microsoft.com/office/drawing/2014/main" id="{36EC754B-3420-AAD6-0790-3839AC09746B}"/>
              </a:ext>
            </a:extLst>
          </p:cNvPr>
          <p:cNvSpPr txBox="1"/>
          <p:nvPr/>
        </p:nvSpPr>
        <p:spPr>
          <a:xfrm>
            <a:off x="7901413" y="2035217"/>
            <a:ext cx="3145013" cy="369332"/>
          </a:xfrm>
          <a:prstGeom prst="rect">
            <a:avLst/>
          </a:prstGeom>
          <a:noFill/>
        </p:spPr>
        <p:txBody>
          <a:bodyPr wrap="square">
            <a:spAutoFit/>
          </a:bodyPr>
          <a:lstStyle/>
          <a:p>
            <a:r>
              <a:rPr lang="zh-TW" altLang="en-US" sz="1800" b="1"/>
              <a:t>交通數據與應用方案</a:t>
            </a:r>
            <a:endParaRPr lang="zh-TW" altLang="en-US"/>
          </a:p>
        </p:txBody>
      </p:sp>
    </p:spTree>
    <p:extLst>
      <p:ext uri="{BB962C8B-B14F-4D97-AF65-F5344CB8AC3E}">
        <p14:creationId xmlns:p14="http://schemas.microsoft.com/office/powerpoint/2010/main" val="12724380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24E47D7-335F-841C-AB0E-9345F4767FF7}"/>
              </a:ext>
            </a:extLst>
          </p:cNvPr>
          <p:cNvSpPr>
            <a:spLocks noGrp="1"/>
          </p:cNvSpPr>
          <p:nvPr>
            <p:ph type="sldNum" sz="quarter" idx="12"/>
          </p:nvPr>
        </p:nvSpPr>
        <p:spPr/>
        <p:txBody>
          <a:bodyPr/>
          <a:lstStyle/>
          <a:p>
            <a:pPr algn="ctr"/>
            <a:fld id="{6E290225-7458-4E5F-AFE5-E142CAAEBF37}" type="slidenum">
              <a:rPr lang="en-US" smtClean="0"/>
              <a:pPr algn="ctr"/>
              <a:t>121</a:t>
            </a:fld>
            <a:endParaRPr lang="en-US"/>
          </a:p>
        </p:txBody>
      </p:sp>
      <p:pic>
        <p:nvPicPr>
          <p:cNvPr id="9" name="圖片 8">
            <a:extLst>
              <a:ext uri="{FF2B5EF4-FFF2-40B4-BE49-F238E27FC236}">
                <a16:creationId xmlns:a16="http://schemas.microsoft.com/office/drawing/2014/main" id="{C77D37F8-AA68-8955-A705-BE29C0DED62D}"/>
              </a:ext>
            </a:extLst>
          </p:cNvPr>
          <p:cNvPicPr>
            <a:picLocks noChangeAspect="1"/>
          </p:cNvPicPr>
          <p:nvPr/>
        </p:nvPicPr>
        <p:blipFill>
          <a:blip r:embed="rId2"/>
          <a:stretch>
            <a:fillRect/>
          </a:stretch>
        </p:blipFill>
        <p:spPr>
          <a:xfrm>
            <a:off x="7306056" y="2235789"/>
            <a:ext cx="2615183" cy="3707715"/>
          </a:xfrm>
          <a:prstGeom prst="rect">
            <a:avLst/>
          </a:prstGeom>
        </p:spPr>
      </p:pic>
      <p:pic>
        <p:nvPicPr>
          <p:cNvPr id="11" name="圖片 10">
            <a:extLst>
              <a:ext uri="{FF2B5EF4-FFF2-40B4-BE49-F238E27FC236}">
                <a16:creationId xmlns:a16="http://schemas.microsoft.com/office/drawing/2014/main" id="{860FF474-3B9E-D3C8-B3A3-601D52D479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3146" y="2811439"/>
            <a:ext cx="1723427" cy="2598666"/>
          </a:xfrm>
          <a:prstGeom prst="rect">
            <a:avLst/>
          </a:prstGeom>
        </p:spPr>
      </p:pic>
      <p:sp>
        <p:nvSpPr>
          <p:cNvPr id="12" name="文字方塊 11">
            <a:extLst>
              <a:ext uri="{FF2B5EF4-FFF2-40B4-BE49-F238E27FC236}">
                <a16:creationId xmlns:a16="http://schemas.microsoft.com/office/drawing/2014/main" id="{0DD16D8A-C419-1DFE-043D-5CEA2BF17B84}"/>
              </a:ext>
            </a:extLst>
          </p:cNvPr>
          <p:cNvSpPr txBox="1"/>
          <p:nvPr/>
        </p:nvSpPr>
        <p:spPr>
          <a:xfrm>
            <a:off x="468619" y="1066573"/>
            <a:ext cx="4160113" cy="400110"/>
          </a:xfrm>
          <a:prstGeom prst="rect">
            <a:avLst/>
          </a:prstGeom>
          <a:noFill/>
        </p:spPr>
        <p:txBody>
          <a:bodyPr wrap="none" rtlCol="0">
            <a:spAutoFit/>
          </a:bodyPr>
          <a:lstStyle/>
          <a:p>
            <a:r>
              <a:rPr lang="zh-TW" altLang="en-US" sz="2000" b="1"/>
              <a:t>優點</a:t>
            </a:r>
            <a:r>
              <a:rPr lang="en-US" altLang="zh-TW" sz="2000" b="1"/>
              <a:t>: 2. </a:t>
            </a:r>
            <a:r>
              <a:rPr lang="zh-TW" altLang="en-US" sz="2000" b="1"/>
              <a:t>彈性，簡單，省預算的架構</a:t>
            </a:r>
            <a:endParaRPr lang="en-US" altLang="zh-TW" sz="2000" b="1"/>
          </a:p>
        </p:txBody>
      </p:sp>
      <p:pic>
        <p:nvPicPr>
          <p:cNvPr id="14" name="圖片 13">
            <a:extLst>
              <a:ext uri="{FF2B5EF4-FFF2-40B4-BE49-F238E27FC236}">
                <a16:creationId xmlns:a16="http://schemas.microsoft.com/office/drawing/2014/main" id="{A462B3CD-8537-9E48-6EB6-8AE7D3917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 y="2168131"/>
            <a:ext cx="6133067" cy="3866865"/>
          </a:xfrm>
          <a:prstGeom prst="rect">
            <a:avLst/>
          </a:prstGeom>
        </p:spPr>
      </p:pic>
      <p:sp>
        <p:nvSpPr>
          <p:cNvPr id="16" name="文字方塊 15">
            <a:extLst>
              <a:ext uri="{FF2B5EF4-FFF2-40B4-BE49-F238E27FC236}">
                <a16:creationId xmlns:a16="http://schemas.microsoft.com/office/drawing/2014/main" id="{9080F5B3-373A-90A0-4DE3-F62F5C2E01A4}"/>
              </a:ext>
            </a:extLst>
          </p:cNvPr>
          <p:cNvSpPr txBox="1"/>
          <p:nvPr/>
        </p:nvSpPr>
        <p:spPr>
          <a:xfrm>
            <a:off x="1801505" y="1661370"/>
            <a:ext cx="7166599" cy="369332"/>
          </a:xfrm>
          <a:prstGeom prst="rect">
            <a:avLst/>
          </a:prstGeom>
          <a:noFill/>
        </p:spPr>
        <p:txBody>
          <a:bodyPr wrap="square">
            <a:spAutoFit/>
          </a:bodyPr>
          <a:lstStyle/>
          <a:p>
            <a:r>
              <a:rPr lang="zh-TW" altLang="en-US" sz="1800" b="1"/>
              <a:t> 支持多路 </a:t>
            </a:r>
            <a:r>
              <a:rPr lang="en-US" altLang="zh-TW" sz="1800" b="1"/>
              <a:t>IP Camera + AI</a:t>
            </a:r>
            <a:r>
              <a:rPr lang="zh-TW" altLang="en-US" sz="1800" b="1"/>
              <a:t> </a:t>
            </a:r>
            <a:r>
              <a:rPr lang="en-US" altLang="zh-TW" sz="1800" b="1"/>
              <a:t>Edge (</a:t>
            </a:r>
            <a:r>
              <a:rPr lang="zh-TW" altLang="en-US" b="1"/>
              <a:t>即</a:t>
            </a:r>
            <a:r>
              <a:rPr lang="zh-TW" altLang="en-US" sz="1800" b="1"/>
              <a:t>時數據</a:t>
            </a:r>
            <a:r>
              <a:rPr lang="en-US" altLang="zh-TW" sz="1800" b="1"/>
              <a:t>)    &lt;&gt; </a:t>
            </a:r>
            <a:r>
              <a:rPr lang="zh-TW" altLang="en-US" sz="1800" b="1"/>
              <a:t> 後台系統</a:t>
            </a:r>
            <a:r>
              <a:rPr lang="en-US" altLang="zh-TW" sz="1800" b="1"/>
              <a:t>(</a:t>
            </a:r>
            <a:r>
              <a:rPr lang="zh-TW" altLang="en-US" b="1"/>
              <a:t>即</a:t>
            </a:r>
            <a:r>
              <a:rPr lang="zh-TW" altLang="en-US" sz="1800" b="1"/>
              <a:t>時分析</a:t>
            </a:r>
            <a:r>
              <a:rPr lang="en-US" altLang="zh-TW" sz="1800" b="1"/>
              <a:t>)</a:t>
            </a:r>
            <a:endParaRPr lang="zh-TW" altLang="en-US"/>
          </a:p>
        </p:txBody>
      </p:sp>
      <p:sp>
        <p:nvSpPr>
          <p:cNvPr id="19" name="標題 1">
            <a:extLst>
              <a:ext uri="{FF2B5EF4-FFF2-40B4-BE49-F238E27FC236}">
                <a16:creationId xmlns:a16="http://schemas.microsoft.com/office/drawing/2014/main" id="{B85AE95E-171E-2BDD-8E87-B25423C8A7DF}"/>
              </a:ext>
            </a:extLst>
          </p:cNvPr>
          <p:cNvSpPr>
            <a:spLocks noGrp="1"/>
          </p:cNvSpPr>
          <p:nvPr>
            <p:ph type="title"/>
          </p:nvPr>
        </p:nvSpPr>
        <p:spPr>
          <a:xfrm>
            <a:off x="838200" y="365125"/>
            <a:ext cx="10515600" cy="779463"/>
          </a:xfrm>
        </p:spPr>
        <p:txBody>
          <a:bodyPr/>
          <a:lstStyle/>
          <a:p>
            <a:r>
              <a:rPr lang="en-US" altLang="zh-TW"/>
              <a:t>Data From Sky 2/5</a:t>
            </a:r>
            <a:endParaRPr lang="zh-TW" altLang="en-US"/>
          </a:p>
        </p:txBody>
      </p:sp>
    </p:spTree>
    <p:extLst>
      <p:ext uri="{BB962C8B-B14F-4D97-AF65-F5344CB8AC3E}">
        <p14:creationId xmlns:p14="http://schemas.microsoft.com/office/powerpoint/2010/main" val="18548310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D924E2-53A0-8F7C-5B27-16000C0F2CAD}"/>
              </a:ext>
            </a:extLst>
          </p:cNvPr>
          <p:cNvSpPr>
            <a:spLocks noGrp="1"/>
          </p:cNvSpPr>
          <p:nvPr>
            <p:ph type="sldNum" sz="quarter" idx="12"/>
          </p:nvPr>
        </p:nvSpPr>
        <p:spPr/>
        <p:txBody>
          <a:bodyPr/>
          <a:lstStyle/>
          <a:p>
            <a:pPr algn="ctr"/>
            <a:fld id="{6E290225-7458-4E5F-AFE5-E142CAAEBF37}" type="slidenum">
              <a:rPr lang="en-US" smtClean="0"/>
              <a:pPr algn="ctr"/>
              <a:t>122</a:t>
            </a:fld>
            <a:endParaRPr lang="en-US"/>
          </a:p>
        </p:txBody>
      </p:sp>
      <p:pic>
        <p:nvPicPr>
          <p:cNvPr id="6" name="圖片 5">
            <a:extLst>
              <a:ext uri="{FF2B5EF4-FFF2-40B4-BE49-F238E27FC236}">
                <a16:creationId xmlns:a16="http://schemas.microsoft.com/office/drawing/2014/main" id="{D96D20A5-CA6D-B780-8901-82509C16EC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3117" y="3868575"/>
            <a:ext cx="2530807" cy="2021004"/>
          </a:xfrm>
          <a:prstGeom prst="rect">
            <a:avLst/>
          </a:prstGeom>
        </p:spPr>
      </p:pic>
      <p:pic>
        <p:nvPicPr>
          <p:cNvPr id="8" name="圖片 7">
            <a:extLst>
              <a:ext uri="{FF2B5EF4-FFF2-40B4-BE49-F238E27FC236}">
                <a16:creationId xmlns:a16="http://schemas.microsoft.com/office/drawing/2014/main" id="{74461D1C-C903-EF6C-76CF-8A76E171A0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65418" y="1980146"/>
            <a:ext cx="2412792" cy="1933718"/>
          </a:xfrm>
          <a:prstGeom prst="rect">
            <a:avLst/>
          </a:prstGeom>
        </p:spPr>
      </p:pic>
      <p:pic>
        <p:nvPicPr>
          <p:cNvPr id="10" name="圖片 9">
            <a:extLst>
              <a:ext uri="{FF2B5EF4-FFF2-40B4-BE49-F238E27FC236}">
                <a16:creationId xmlns:a16="http://schemas.microsoft.com/office/drawing/2014/main" id="{FF20443B-BD5B-50D1-702D-FBFE3868C0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1612" y="2649537"/>
            <a:ext cx="2067272" cy="779463"/>
          </a:xfrm>
          <a:prstGeom prst="rect">
            <a:avLst/>
          </a:prstGeom>
        </p:spPr>
      </p:pic>
      <p:pic>
        <p:nvPicPr>
          <p:cNvPr id="12" name="圖片 11">
            <a:extLst>
              <a:ext uri="{FF2B5EF4-FFF2-40B4-BE49-F238E27FC236}">
                <a16:creationId xmlns:a16="http://schemas.microsoft.com/office/drawing/2014/main" id="{F7977A7A-4F25-74E8-62C3-0CF1337E00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05224" y="4544707"/>
            <a:ext cx="1933179" cy="668740"/>
          </a:xfrm>
          <a:prstGeom prst="rect">
            <a:avLst/>
          </a:prstGeom>
        </p:spPr>
      </p:pic>
      <p:pic>
        <p:nvPicPr>
          <p:cNvPr id="14" name="圖片 13">
            <a:extLst>
              <a:ext uri="{FF2B5EF4-FFF2-40B4-BE49-F238E27FC236}">
                <a16:creationId xmlns:a16="http://schemas.microsoft.com/office/drawing/2014/main" id="{93A52ACE-CE4B-0530-B026-A2C4E7EC1EE4}"/>
              </a:ext>
            </a:extLst>
          </p:cNvPr>
          <p:cNvPicPr>
            <a:picLocks noChangeAspect="1"/>
          </p:cNvPicPr>
          <p:nvPr/>
        </p:nvPicPr>
        <p:blipFill>
          <a:blip r:embed="rId6"/>
          <a:stretch>
            <a:fillRect/>
          </a:stretch>
        </p:blipFill>
        <p:spPr>
          <a:xfrm>
            <a:off x="362087" y="1665028"/>
            <a:ext cx="6411029" cy="4277722"/>
          </a:xfrm>
          <a:prstGeom prst="rect">
            <a:avLst/>
          </a:prstGeom>
        </p:spPr>
      </p:pic>
      <p:sp>
        <p:nvSpPr>
          <p:cNvPr id="16" name="文字方塊 15">
            <a:extLst>
              <a:ext uri="{FF2B5EF4-FFF2-40B4-BE49-F238E27FC236}">
                <a16:creationId xmlns:a16="http://schemas.microsoft.com/office/drawing/2014/main" id="{8F172390-F7B7-B19B-F0A4-3ED74E25E8B2}"/>
              </a:ext>
            </a:extLst>
          </p:cNvPr>
          <p:cNvSpPr txBox="1"/>
          <p:nvPr/>
        </p:nvSpPr>
        <p:spPr>
          <a:xfrm>
            <a:off x="468619" y="1066573"/>
            <a:ext cx="8263801" cy="400110"/>
          </a:xfrm>
          <a:prstGeom prst="rect">
            <a:avLst/>
          </a:prstGeom>
          <a:noFill/>
        </p:spPr>
        <p:txBody>
          <a:bodyPr wrap="none" rtlCol="0">
            <a:spAutoFit/>
          </a:bodyPr>
          <a:lstStyle/>
          <a:p>
            <a:r>
              <a:rPr lang="zh-TW" altLang="en-US" sz="2000" b="1"/>
              <a:t>優點</a:t>
            </a:r>
            <a:r>
              <a:rPr lang="en-US" altLang="zh-TW" sz="2000" b="1"/>
              <a:t>: 3. </a:t>
            </a:r>
            <a:r>
              <a:rPr lang="zh-TW" altLang="en-US" sz="2000" b="1"/>
              <a:t>友善的設計界面，操作設定直覺，影像呈現，分析圖表顯而易懂</a:t>
            </a:r>
            <a:endParaRPr lang="en-US" altLang="zh-TW" sz="2000" b="1"/>
          </a:p>
        </p:txBody>
      </p:sp>
      <p:sp>
        <p:nvSpPr>
          <p:cNvPr id="19" name="標題 1">
            <a:extLst>
              <a:ext uri="{FF2B5EF4-FFF2-40B4-BE49-F238E27FC236}">
                <a16:creationId xmlns:a16="http://schemas.microsoft.com/office/drawing/2014/main" id="{D4F1563E-68BB-1A7F-04C8-11042CD5B55B}"/>
              </a:ext>
            </a:extLst>
          </p:cNvPr>
          <p:cNvSpPr>
            <a:spLocks noGrp="1"/>
          </p:cNvSpPr>
          <p:nvPr>
            <p:ph type="title"/>
          </p:nvPr>
        </p:nvSpPr>
        <p:spPr>
          <a:xfrm>
            <a:off x="838200" y="365125"/>
            <a:ext cx="10515600" cy="779463"/>
          </a:xfrm>
        </p:spPr>
        <p:txBody>
          <a:bodyPr/>
          <a:lstStyle/>
          <a:p>
            <a:r>
              <a:rPr lang="en-US" altLang="zh-TW"/>
              <a:t>Data From Sky 3/5</a:t>
            </a:r>
            <a:endParaRPr lang="zh-TW" altLang="en-US"/>
          </a:p>
        </p:txBody>
      </p:sp>
    </p:spTree>
    <p:extLst>
      <p:ext uri="{BB962C8B-B14F-4D97-AF65-F5344CB8AC3E}">
        <p14:creationId xmlns:p14="http://schemas.microsoft.com/office/powerpoint/2010/main" val="3882009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D98CD2F-ACD6-ABAB-50D9-24EF0EBB08E8}"/>
              </a:ext>
            </a:extLst>
          </p:cNvPr>
          <p:cNvSpPr>
            <a:spLocks noGrp="1"/>
          </p:cNvSpPr>
          <p:nvPr>
            <p:ph type="sldNum" sz="quarter" idx="12"/>
          </p:nvPr>
        </p:nvSpPr>
        <p:spPr/>
        <p:txBody>
          <a:bodyPr/>
          <a:lstStyle/>
          <a:p>
            <a:pPr algn="ctr"/>
            <a:fld id="{6E290225-7458-4E5F-AFE5-E142CAAEBF37}" type="slidenum">
              <a:rPr lang="en-US" smtClean="0"/>
              <a:pPr algn="ctr"/>
              <a:t>123</a:t>
            </a:fld>
            <a:endParaRPr lang="en-US"/>
          </a:p>
        </p:txBody>
      </p:sp>
      <p:pic>
        <p:nvPicPr>
          <p:cNvPr id="6" name="圖片 5">
            <a:extLst>
              <a:ext uri="{FF2B5EF4-FFF2-40B4-BE49-F238E27FC236}">
                <a16:creationId xmlns:a16="http://schemas.microsoft.com/office/drawing/2014/main" id="{8CB56E67-A1DE-47D6-75D7-E9084072D3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194" y="1692322"/>
            <a:ext cx="3794078" cy="2361064"/>
          </a:xfrm>
          <a:prstGeom prst="rect">
            <a:avLst/>
          </a:prstGeom>
        </p:spPr>
      </p:pic>
      <p:pic>
        <p:nvPicPr>
          <p:cNvPr id="8" name="圖片 7">
            <a:extLst>
              <a:ext uri="{FF2B5EF4-FFF2-40B4-BE49-F238E27FC236}">
                <a16:creationId xmlns:a16="http://schemas.microsoft.com/office/drawing/2014/main" id="{AF7FABF4-9861-42D7-9BC1-8B8359DD99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4496" y="1553894"/>
            <a:ext cx="4929901" cy="2499491"/>
          </a:xfrm>
          <a:prstGeom prst="rect">
            <a:avLst/>
          </a:prstGeom>
        </p:spPr>
      </p:pic>
      <p:pic>
        <p:nvPicPr>
          <p:cNvPr id="10" name="圖片 9">
            <a:extLst>
              <a:ext uri="{FF2B5EF4-FFF2-40B4-BE49-F238E27FC236}">
                <a16:creationId xmlns:a16="http://schemas.microsoft.com/office/drawing/2014/main" id="{81918DE2-4FA8-7865-D773-FF286B9A2D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1194" y="4053385"/>
            <a:ext cx="3844120" cy="2469835"/>
          </a:xfrm>
          <a:prstGeom prst="rect">
            <a:avLst/>
          </a:prstGeom>
        </p:spPr>
      </p:pic>
      <p:pic>
        <p:nvPicPr>
          <p:cNvPr id="12" name="圖片 11">
            <a:extLst>
              <a:ext uri="{FF2B5EF4-FFF2-40B4-BE49-F238E27FC236}">
                <a16:creationId xmlns:a16="http://schemas.microsoft.com/office/drawing/2014/main" id="{56D73397-AD33-CE02-2365-183FA4FDFE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85314" y="4166167"/>
            <a:ext cx="3844120" cy="2499491"/>
          </a:xfrm>
          <a:prstGeom prst="rect">
            <a:avLst/>
          </a:prstGeom>
        </p:spPr>
      </p:pic>
      <p:pic>
        <p:nvPicPr>
          <p:cNvPr id="14" name="圖片 13">
            <a:extLst>
              <a:ext uri="{FF2B5EF4-FFF2-40B4-BE49-F238E27FC236}">
                <a16:creationId xmlns:a16="http://schemas.microsoft.com/office/drawing/2014/main" id="{9D531FCC-51C9-B6F6-DE8D-BB08EC02EAE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60283" y="1553894"/>
            <a:ext cx="3492232" cy="2499491"/>
          </a:xfrm>
          <a:prstGeom prst="rect">
            <a:avLst/>
          </a:prstGeom>
        </p:spPr>
      </p:pic>
      <p:pic>
        <p:nvPicPr>
          <p:cNvPr id="16" name="圖片 15">
            <a:extLst>
              <a:ext uri="{FF2B5EF4-FFF2-40B4-BE49-F238E27FC236}">
                <a16:creationId xmlns:a16="http://schemas.microsoft.com/office/drawing/2014/main" id="{286F6022-8678-E820-52CC-F68473235C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6623" y="4313420"/>
            <a:ext cx="3409950" cy="2209800"/>
          </a:xfrm>
          <a:prstGeom prst="rect">
            <a:avLst/>
          </a:prstGeom>
        </p:spPr>
      </p:pic>
      <p:sp>
        <p:nvSpPr>
          <p:cNvPr id="21" name="標題 1">
            <a:extLst>
              <a:ext uri="{FF2B5EF4-FFF2-40B4-BE49-F238E27FC236}">
                <a16:creationId xmlns:a16="http://schemas.microsoft.com/office/drawing/2014/main" id="{7D1FA0ED-41F3-0695-71B1-FB796B15338B}"/>
              </a:ext>
            </a:extLst>
          </p:cNvPr>
          <p:cNvSpPr>
            <a:spLocks noGrp="1"/>
          </p:cNvSpPr>
          <p:nvPr>
            <p:ph type="title"/>
          </p:nvPr>
        </p:nvSpPr>
        <p:spPr>
          <a:xfrm>
            <a:off x="838200" y="365125"/>
            <a:ext cx="10515600" cy="779463"/>
          </a:xfrm>
        </p:spPr>
        <p:txBody>
          <a:bodyPr/>
          <a:lstStyle/>
          <a:p>
            <a:r>
              <a:rPr lang="en-US" altLang="zh-TW"/>
              <a:t>Data From Sky 4/5</a:t>
            </a:r>
            <a:endParaRPr lang="zh-TW" altLang="en-US"/>
          </a:p>
        </p:txBody>
      </p:sp>
      <p:sp>
        <p:nvSpPr>
          <p:cNvPr id="2" name="文字方塊 1">
            <a:extLst>
              <a:ext uri="{FF2B5EF4-FFF2-40B4-BE49-F238E27FC236}">
                <a16:creationId xmlns:a16="http://schemas.microsoft.com/office/drawing/2014/main" id="{915AB87B-20FF-DB65-BD7E-C8D17E2CBD81}"/>
              </a:ext>
            </a:extLst>
          </p:cNvPr>
          <p:cNvSpPr txBox="1"/>
          <p:nvPr/>
        </p:nvSpPr>
        <p:spPr>
          <a:xfrm>
            <a:off x="468619" y="1066573"/>
            <a:ext cx="3853940" cy="400110"/>
          </a:xfrm>
          <a:prstGeom prst="rect">
            <a:avLst/>
          </a:prstGeom>
          <a:noFill/>
        </p:spPr>
        <p:txBody>
          <a:bodyPr wrap="none" rtlCol="0">
            <a:spAutoFit/>
          </a:bodyPr>
          <a:lstStyle/>
          <a:p>
            <a:r>
              <a:rPr lang="zh-TW" altLang="en-US" sz="2000" b="1">
                <a:latin typeface="+mj-ea"/>
                <a:ea typeface="+mj-ea"/>
              </a:rPr>
              <a:t>優點</a:t>
            </a:r>
            <a:r>
              <a:rPr lang="en-US" altLang="zh-TW" sz="2000" b="1">
                <a:latin typeface="+mj-ea"/>
                <a:ea typeface="+mj-ea"/>
              </a:rPr>
              <a:t>:</a:t>
            </a:r>
            <a:r>
              <a:rPr lang="zh-TW" altLang="en-US" sz="2000" b="1">
                <a:latin typeface="+mj-ea"/>
                <a:ea typeface="+mj-ea"/>
              </a:rPr>
              <a:t> </a:t>
            </a:r>
            <a:r>
              <a:rPr lang="en-US" altLang="zh-TW" sz="2000" b="1">
                <a:ea typeface="+mj-ea"/>
              </a:rPr>
              <a:t>4</a:t>
            </a:r>
            <a:r>
              <a:rPr lang="en-US" altLang="zh-TW" sz="2000" b="1">
                <a:latin typeface="+mj-ea"/>
                <a:ea typeface="+mj-ea"/>
              </a:rPr>
              <a:t>. </a:t>
            </a:r>
            <a:r>
              <a:rPr lang="zh-TW" altLang="en-US" sz="2000" b="1">
                <a:latin typeface="+mj-ea"/>
                <a:ea typeface="+mj-ea"/>
              </a:rPr>
              <a:t>完整的交通解決方案</a:t>
            </a:r>
            <a:r>
              <a:rPr lang="en-US" altLang="zh-TW" sz="2000" b="1">
                <a:latin typeface="+mj-ea"/>
                <a:ea typeface="+mj-ea"/>
              </a:rPr>
              <a:t>(</a:t>
            </a:r>
            <a:r>
              <a:rPr lang="zh-TW" altLang="en-US" sz="2000" b="1">
                <a:latin typeface="+mj-ea"/>
                <a:ea typeface="+mj-ea"/>
              </a:rPr>
              <a:t>一</a:t>
            </a:r>
            <a:r>
              <a:rPr lang="en-US" altLang="zh-TW" sz="2000" b="1">
                <a:latin typeface="+mj-ea"/>
                <a:ea typeface="+mj-ea"/>
              </a:rPr>
              <a:t>)</a:t>
            </a:r>
          </a:p>
        </p:txBody>
      </p:sp>
    </p:spTree>
    <p:extLst>
      <p:ext uri="{BB962C8B-B14F-4D97-AF65-F5344CB8AC3E}">
        <p14:creationId xmlns:p14="http://schemas.microsoft.com/office/powerpoint/2010/main" val="3628156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2E885080-D7E3-452B-FF7D-78604D176424}"/>
              </a:ext>
            </a:extLst>
          </p:cNvPr>
          <p:cNvSpPr>
            <a:spLocks noGrp="1"/>
          </p:cNvSpPr>
          <p:nvPr>
            <p:ph type="sldNum" sz="quarter" idx="12"/>
          </p:nvPr>
        </p:nvSpPr>
        <p:spPr/>
        <p:txBody>
          <a:bodyPr/>
          <a:lstStyle/>
          <a:p>
            <a:pPr algn="ctr"/>
            <a:fld id="{6E290225-7458-4E5F-AFE5-E142CAAEBF37}" type="slidenum">
              <a:rPr lang="en-US" smtClean="0"/>
              <a:pPr algn="ctr"/>
              <a:t>124</a:t>
            </a:fld>
            <a:endParaRPr lang="en-US"/>
          </a:p>
        </p:txBody>
      </p:sp>
      <p:pic>
        <p:nvPicPr>
          <p:cNvPr id="6" name="圖片 5">
            <a:extLst>
              <a:ext uri="{FF2B5EF4-FFF2-40B4-BE49-F238E27FC236}">
                <a16:creationId xmlns:a16="http://schemas.microsoft.com/office/drawing/2014/main" id="{8D32019A-42DB-1B7D-E104-22EEA8C9B4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3900" y="1733266"/>
            <a:ext cx="3939410" cy="2264093"/>
          </a:xfrm>
          <a:prstGeom prst="rect">
            <a:avLst/>
          </a:prstGeom>
        </p:spPr>
      </p:pic>
      <p:pic>
        <p:nvPicPr>
          <p:cNvPr id="8" name="圖片 7">
            <a:extLst>
              <a:ext uri="{FF2B5EF4-FFF2-40B4-BE49-F238E27FC236}">
                <a16:creationId xmlns:a16="http://schemas.microsoft.com/office/drawing/2014/main" id="{BD025186-4433-D9D8-C94D-763698A9D8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7083" y="1733266"/>
            <a:ext cx="3685379" cy="2264093"/>
          </a:xfrm>
          <a:prstGeom prst="rect">
            <a:avLst/>
          </a:prstGeom>
        </p:spPr>
      </p:pic>
      <p:pic>
        <p:nvPicPr>
          <p:cNvPr id="10" name="圖片 9">
            <a:extLst>
              <a:ext uri="{FF2B5EF4-FFF2-40B4-BE49-F238E27FC236}">
                <a16:creationId xmlns:a16="http://schemas.microsoft.com/office/drawing/2014/main" id="{00F0A2FC-E9E4-1985-9852-D6BEC54133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3899" y="3997359"/>
            <a:ext cx="7788563" cy="3031238"/>
          </a:xfrm>
          <a:prstGeom prst="rect">
            <a:avLst/>
          </a:prstGeom>
        </p:spPr>
      </p:pic>
      <p:pic>
        <p:nvPicPr>
          <p:cNvPr id="13" name="圖片 12">
            <a:extLst>
              <a:ext uri="{FF2B5EF4-FFF2-40B4-BE49-F238E27FC236}">
                <a16:creationId xmlns:a16="http://schemas.microsoft.com/office/drawing/2014/main" id="{F8AC68E3-B9D6-6276-5CE8-C27D89F6B5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2693" y="2267062"/>
            <a:ext cx="3925765" cy="2893325"/>
          </a:xfrm>
          <a:prstGeom prst="rect">
            <a:avLst/>
          </a:prstGeom>
        </p:spPr>
      </p:pic>
      <p:sp>
        <p:nvSpPr>
          <p:cNvPr id="15" name="文字方塊 14">
            <a:extLst>
              <a:ext uri="{FF2B5EF4-FFF2-40B4-BE49-F238E27FC236}">
                <a16:creationId xmlns:a16="http://schemas.microsoft.com/office/drawing/2014/main" id="{ADD19A28-C0DD-0D55-2A3E-1EBC22AFCBB2}"/>
              </a:ext>
            </a:extLst>
          </p:cNvPr>
          <p:cNvSpPr txBox="1"/>
          <p:nvPr/>
        </p:nvSpPr>
        <p:spPr>
          <a:xfrm>
            <a:off x="8511570" y="1697613"/>
            <a:ext cx="3348010" cy="400110"/>
          </a:xfrm>
          <a:prstGeom prst="rect">
            <a:avLst/>
          </a:prstGeom>
          <a:noFill/>
        </p:spPr>
        <p:txBody>
          <a:bodyPr wrap="square">
            <a:spAutoFit/>
          </a:bodyPr>
          <a:lstStyle/>
          <a:p>
            <a:r>
              <a:rPr lang="zh-TW" altLang="en-US" sz="2000" b="1">
                <a:latin typeface="+mj-ea"/>
                <a:ea typeface="+mj-ea"/>
              </a:rPr>
              <a:t>優點</a:t>
            </a:r>
            <a:r>
              <a:rPr lang="en-US" altLang="zh-TW" sz="2000" b="1">
                <a:latin typeface="+mj-ea"/>
                <a:ea typeface="+mj-ea"/>
              </a:rPr>
              <a:t>:5. </a:t>
            </a:r>
            <a:r>
              <a:rPr lang="zh-TW" altLang="en-US" sz="2000" b="1">
                <a:latin typeface="+mj-ea"/>
                <a:ea typeface="+mj-ea"/>
              </a:rPr>
              <a:t>全面彈性的服務方案</a:t>
            </a:r>
            <a:endParaRPr lang="zh-TW" altLang="en-US" sz="2000"/>
          </a:p>
        </p:txBody>
      </p:sp>
      <p:sp>
        <p:nvSpPr>
          <p:cNvPr id="16" name="標題 1">
            <a:extLst>
              <a:ext uri="{FF2B5EF4-FFF2-40B4-BE49-F238E27FC236}">
                <a16:creationId xmlns:a16="http://schemas.microsoft.com/office/drawing/2014/main" id="{2FFAAFD6-83E1-E239-46C0-F830324758F9}"/>
              </a:ext>
            </a:extLst>
          </p:cNvPr>
          <p:cNvSpPr>
            <a:spLocks noGrp="1"/>
          </p:cNvSpPr>
          <p:nvPr>
            <p:ph type="title"/>
          </p:nvPr>
        </p:nvSpPr>
        <p:spPr>
          <a:xfrm>
            <a:off x="838200" y="365125"/>
            <a:ext cx="10515600" cy="779463"/>
          </a:xfrm>
        </p:spPr>
        <p:txBody>
          <a:bodyPr/>
          <a:lstStyle/>
          <a:p>
            <a:r>
              <a:rPr lang="en-US" altLang="zh-TW"/>
              <a:t>Data From Sky 5/5</a:t>
            </a:r>
            <a:endParaRPr lang="zh-TW" altLang="en-US"/>
          </a:p>
        </p:txBody>
      </p:sp>
      <p:sp>
        <p:nvSpPr>
          <p:cNvPr id="2" name="文字方塊 1">
            <a:extLst>
              <a:ext uri="{FF2B5EF4-FFF2-40B4-BE49-F238E27FC236}">
                <a16:creationId xmlns:a16="http://schemas.microsoft.com/office/drawing/2014/main" id="{E4059C32-A1E7-6314-08B7-AC26467D6348}"/>
              </a:ext>
            </a:extLst>
          </p:cNvPr>
          <p:cNvSpPr txBox="1"/>
          <p:nvPr/>
        </p:nvSpPr>
        <p:spPr>
          <a:xfrm>
            <a:off x="468619" y="1066573"/>
            <a:ext cx="3831498" cy="400110"/>
          </a:xfrm>
          <a:prstGeom prst="rect">
            <a:avLst/>
          </a:prstGeom>
          <a:noFill/>
        </p:spPr>
        <p:txBody>
          <a:bodyPr wrap="none" rtlCol="0">
            <a:spAutoFit/>
          </a:bodyPr>
          <a:lstStyle/>
          <a:p>
            <a:r>
              <a:rPr lang="zh-TW" altLang="en-US" sz="2000" b="1">
                <a:latin typeface="+mj-ea"/>
                <a:ea typeface="+mj-ea"/>
              </a:rPr>
              <a:t>優點</a:t>
            </a:r>
            <a:r>
              <a:rPr lang="en-US" altLang="zh-TW" sz="2000" b="1">
                <a:latin typeface="+mj-ea"/>
                <a:ea typeface="+mj-ea"/>
              </a:rPr>
              <a:t>:</a:t>
            </a:r>
            <a:r>
              <a:rPr lang="zh-TW" altLang="en-US" sz="2000" b="1">
                <a:latin typeface="+mj-ea"/>
                <a:ea typeface="+mj-ea"/>
              </a:rPr>
              <a:t> </a:t>
            </a:r>
            <a:r>
              <a:rPr lang="en-US" altLang="zh-TW" sz="2000" b="1">
                <a:ea typeface="+mj-ea"/>
              </a:rPr>
              <a:t>4</a:t>
            </a:r>
            <a:r>
              <a:rPr lang="en-US" altLang="zh-TW" sz="2000" b="1">
                <a:latin typeface="+mj-ea"/>
                <a:ea typeface="+mj-ea"/>
              </a:rPr>
              <a:t>. </a:t>
            </a:r>
            <a:r>
              <a:rPr lang="zh-TW" altLang="en-US" sz="2000" b="1">
                <a:latin typeface="+mj-ea"/>
                <a:ea typeface="+mj-ea"/>
              </a:rPr>
              <a:t>完整的交通解決方案</a:t>
            </a:r>
            <a:r>
              <a:rPr lang="en-US" altLang="zh-TW" sz="2000" b="1">
                <a:latin typeface="+mj-ea"/>
                <a:ea typeface="+mj-ea"/>
              </a:rPr>
              <a:t>(</a:t>
            </a:r>
            <a:r>
              <a:rPr lang="zh-TW" altLang="en-US" sz="2000" b="1">
                <a:latin typeface="+mj-ea"/>
                <a:ea typeface="+mj-ea"/>
              </a:rPr>
              <a:t>二</a:t>
            </a:r>
            <a:r>
              <a:rPr lang="en-US" altLang="zh-TW" sz="2000" b="1">
                <a:latin typeface="+mj-ea"/>
                <a:ea typeface="+mj-ea"/>
              </a:rPr>
              <a:t>)</a:t>
            </a:r>
          </a:p>
        </p:txBody>
      </p:sp>
    </p:spTree>
    <p:extLst>
      <p:ext uri="{BB962C8B-B14F-4D97-AF65-F5344CB8AC3E}">
        <p14:creationId xmlns:p14="http://schemas.microsoft.com/office/powerpoint/2010/main" val="349894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B2DC7F-645B-1EF1-3290-EEA980D80EDA}"/>
              </a:ext>
            </a:extLst>
          </p:cNvPr>
          <p:cNvSpPr>
            <a:spLocks noGrp="1"/>
          </p:cNvSpPr>
          <p:nvPr>
            <p:ph type="title"/>
          </p:nvPr>
        </p:nvSpPr>
        <p:spPr/>
        <p:txBody>
          <a:bodyPr/>
          <a:lstStyle/>
          <a:p>
            <a:r>
              <a:rPr lang="en-US" altLang="zh-TW"/>
              <a:t>US Market Potential – Traffic Enforcement</a:t>
            </a:r>
            <a:endParaRPr lang="zh-TW" altLang="en-US"/>
          </a:p>
        </p:txBody>
      </p:sp>
      <p:sp>
        <p:nvSpPr>
          <p:cNvPr id="3" name="投影片編號版面配置區 2">
            <a:extLst>
              <a:ext uri="{FF2B5EF4-FFF2-40B4-BE49-F238E27FC236}">
                <a16:creationId xmlns:a16="http://schemas.microsoft.com/office/drawing/2014/main" id="{75F4E3F8-6B9F-6BF5-D3DB-AD1B8295126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5FD4060C-8986-737E-A7CB-2989FE3EF58B}"/>
              </a:ext>
            </a:extLst>
          </p:cNvPr>
          <p:cNvSpPr txBox="1"/>
          <p:nvPr/>
        </p:nvSpPr>
        <p:spPr>
          <a:xfrm>
            <a:off x="838200" y="1209316"/>
            <a:ext cx="63401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美國為加強交通安全，導入科技執法。主要導入用途：</a:t>
            </a:r>
          </a:p>
        </p:txBody>
      </p:sp>
      <p:pic>
        <p:nvPicPr>
          <p:cNvPr id="7" name="圖片 6">
            <a:extLst>
              <a:ext uri="{FF2B5EF4-FFF2-40B4-BE49-F238E27FC236}">
                <a16:creationId xmlns:a16="http://schemas.microsoft.com/office/drawing/2014/main" id="{D0FF7D00-3E5A-0CE1-EEA4-3B683849D6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2074265"/>
            <a:ext cx="3525314" cy="2122679"/>
          </a:xfrm>
          <a:prstGeom prst="rect">
            <a:avLst/>
          </a:prstGeom>
        </p:spPr>
      </p:pic>
      <p:sp>
        <p:nvSpPr>
          <p:cNvPr id="8" name="文字方塊 7">
            <a:extLst>
              <a:ext uri="{FF2B5EF4-FFF2-40B4-BE49-F238E27FC236}">
                <a16:creationId xmlns:a16="http://schemas.microsoft.com/office/drawing/2014/main" id="{3743EDF1-C8FB-75E4-566F-91FC90CC9B18}"/>
              </a:ext>
            </a:extLst>
          </p:cNvPr>
          <p:cNvSpPr txBox="1"/>
          <p:nvPr/>
        </p:nvSpPr>
        <p:spPr>
          <a:xfrm>
            <a:off x="838200" y="1674155"/>
            <a:ext cx="1595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1.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闖紅燈偵測</a:t>
            </a:r>
          </a:p>
        </p:txBody>
      </p:sp>
      <p:pic>
        <p:nvPicPr>
          <p:cNvPr id="10" name="圖片 9">
            <a:extLst>
              <a:ext uri="{FF2B5EF4-FFF2-40B4-BE49-F238E27FC236}">
                <a16:creationId xmlns:a16="http://schemas.microsoft.com/office/drawing/2014/main" id="{0867525B-4CA0-EE94-A121-BB3C0B2CF61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86372" y="2074265"/>
            <a:ext cx="3609074" cy="2122679"/>
          </a:xfrm>
          <a:prstGeom prst="rect">
            <a:avLst/>
          </a:prstGeom>
        </p:spPr>
      </p:pic>
      <p:sp>
        <p:nvSpPr>
          <p:cNvPr id="11" name="文字方塊 10">
            <a:extLst>
              <a:ext uri="{FF2B5EF4-FFF2-40B4-BE49-F238E27FC236}">
                <a16:creationId xmlns:a16="http://schemas.microsoft.com/office/drawing/2014/main" id="{A257851E-DA7A-D2C9-EA61-642F027F6899}"/>
              </a:ext>
            </a:extLst>
          </p:cNvPr>
          <p:cNvSpPr txBox="1"/>
          <p:nvPr/>
        </p:nvSpPr>
        <p:spPr>
          <a:xfrm>
            <a:off x="4486372" y="1674155"/>
            <a:ext cx="13644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超速偵測</a:t>
            </a:r>
          </a:p>
        </p:txBody>
      </p:sp>
      <p:pic>
        <p:nvPicPr>
          <p:cNvPr id="13" name="圖片 12">
            <a:extLst>
              <a:ext uri="{FF2B5EF4-FFF2-40B4-BE49-F238E27FC236}">
                <a16:creationId xmlns:a16="http://schemas.microsoft.com/office/drawing/2014/main" id="{48B2362D-613A-2DC0-D69E-0867D12F107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13322" y="2074265"/>
            <a:ext cx="3469064" cy="2122679"/>
          </a:xfrm>
          <a:prstGeom prst="rect">
            <a:avLst/>
          </a:prstGeom>
        </p:spPr>
      </p:pic>
      <p:sp>
        <p:nvSpPr>
          <p:cNvPr id="14" name="文字方塊 13">
            <a:extLst>
              <a:ext uri="{FF2B5EF4-FFF2-40B4-BE49-F238E27FC236}">
                <a16:creationId xmlns:a16="http://schemas.microsoft.com/office/drawing/2014/main" id="{7AC4AF54-E4A0-A26A-B984-E663923292C6}"/>
              </a:ext>
            </a:extLst>
          </p:cNvPr>
          <p:cNvSpPr txBox="1"/>
          <p:nvPr/>
        </p:nvSpPr>
        <p:spPr>
          <a:xfrm>
            <a:off x="8213322" y="1674155"/>
            <a:ext cx="3672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3.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校車停標誌升起，車輛未停偵測</a:t>
            </a:r>
          </a:p>
        </p:txBody>
      </p:sp>
      <p:pic>
        <p:nvPicPr>
          <p:cNvPr id="16" name="圖片 15">
            <a:extLst>
              <a:ext uri="{FF2B5EF4-FFF2-40B4-BE49-F238E27FC236}">
                <a16:creationId xmlns:a16="http://schemas.microsoft.com/office/drawing/2014/main" id="{7179432C-D0C2-D297-79B8-2EA947C982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2899" y="4289459"/>
            <a:ext cx="3733801" cy="2072314"/>
          </a:xfrm>
          <a:prstGeom prst="rect">
            <a:avLst/>
          </a:prstGeom>
        </p:spPr>
      </p:pic>
      <p:sp>
        <p:nvSpPr>
          <p:cNvPr id="17" name="文字方塊 16">
            <a:extLst>
              <a:ext uri="{FF2B5EF4-FFF2-40B4-BE49-F238E27FC236}">
                <a16:creationId xmlns:a16="http://schemas.microsoft.com/office/drawing/2014/main" id="{06C625E9-0C07-DB8D-978B-F9EEC00DA3BF}"/>
              </a:ext>
            </a:extLst>
          </p:cNvPr>
          <p:cNvSpPr txBox="1"/>
          <p:nvPr/>
        </p:nvSpPr>
        <p:spPr>
          <a:xfrm>
            <a:off x="5466081" y="4289458"/>
            <a:ext cx="2852063" cy="13542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各州對於科技執法態度不同：</a:t>
            </a:r>
            <a:endParaRPr kumimoji="0" lang="en-US" altLang="zh-TW" sz="16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完全開放：</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21</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僅開放超速偵測：</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3</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僅開放闖紅燈偵測：</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endPar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完全不開放：</a:t>
            </a:r>
            <a:r>
              <a:rPr kumimoji="0" lang="en-US" altLang="zh-TW"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24</a:t>
            </a:r>
            <a:r>
              <a:rPr kumimoji="0" lang="zh-TW" altLang="en-US" sz="16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州</a:t>
            </a:r>
          </a:p>
        </p:txBody>
      </p:sp>
      <p:sp>
        <p:nvSpPr>
          <p:cNvPr id="18" name="矩形 17">
            <a:extLst>
              <a:ext uri="{FF2B5EF4-FFF2-40B4-BE49-F238E27FC236}">
                <a16:creationId xmlns:a16="http://schemas.microsoft.com/office/drawing/2014/main" id="{AD72922C-5E85-B313-AE87-B6BB107E2D08}"/>
              </a:ext>
            </a:extLst>
          </p:cNvPr>
          <p:cNvSpPr/>
          <p:nvPr/>
        </p:nvSpPr>
        <p:spPr>
          <a:xfrm>
            <a:off x="9059892" y="4289278"/>
            <a:ext cx="2622494" cy="1354217"/>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可能開放科技執法項目</a:t>
            </a:r>
            <a:endParaRPr kumimoji="0" lang="en-US" altLang="zh-TW" sz="1600" b="1"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分心駕駛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澳洲證實有效、北卡導入商用車輛測試</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未繫安全帶</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4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4" name="矩形 3">
            <a:extLst>
              <a:ext uri="{FF2B5EF4-FFF2-40B4-BE49-F238E27FC236}">
                <a16:creationId xmlns:a16="http://schemas.microsoft.com/office/drawing/2014/main" id="{DD78254B-57A8-3A5C-E035-630ECF1799E5}"/>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美國科技執法：闖紅燈、超速偵測及校車相關科技執法為主要導入項目，後續可能開放更多</a:t>
            </a:r>
          </a:p>
        </p:txBody>
      </p:sp>
    </p:spTree>
    <p:extLst>
      <p:ext uri="{BB962C8B-B14F-4D97-AF65-F5344CB8AC3E}">
        <p14:creationId xmlns:p14="http://schemas.microsoft.com/office/powerpoint/2010/main" val="274044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BF56B3F-01CC-2E33-657B-A9ACF4847904}"/>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077599EA-62F1-5492-E295-B0F9C0BAE6A6}"/>
              </a:ext>
            </a:extLst>
          </p:cNvPr>
          <p:cNvSpPr>
            <a:spLocks noGrp="1"/>
          </p:cNvSpPr>
          <p:nvPr>
            <p:ph type="title"/>
          </p:nvPr>
        </p:nvSpPr>
        <p:spPr/>
        <p:txBody>
          <a:bodyPr/>
          <a:lstStyle/>
          <a:p>
            <a:r>
              <a:rPr lang="en-US" altLang="zh-TW" sz="3200" b="1">
                <a:latin typeface="Arial" panose="020B0604020202020204" pitchFamily="34" charset="0"/>
                <a:cs typeface="Arial" panose="020B0604020202020204" pitchFamily="34" charset="0"/>
              </a:rPr>
              <a:t>Smart Traffic Camera Key Players</a:t>
            </a:r>
          </a:p>
        </p:txBody>
      </p:sp>
    </p:spTree>
    <p:extLst>
      <p:ext uri="{BB962C8B-B14F-4D97-AF65-F5344CB8AC3E}">
        <p14:creationId xmlns:p14="http://schemas.microsoft.com/office/powerpoint/2010/main" val="41622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D5A2DD-5CBF-857E-8103-451A80749549}"/>
              </a:ext>
            </a:extLst>
          </p:cNvPr>
          <p:cNvSpPr>
            <a:spLocks noGrp="1"/>
          </p:cNvSpPr>
          <p:nvPr>
            <p:ph type="title"/>
          </p:nvPr>
        </p:nvSpPr>
        <p:spPr>
          <a:xfrm>
            <a:off x="838200" y="365125"/>
            <a:ext cx="10515600" cy="779463"/>
          </a:xfrm>
        </p:spPr>
        <p:txBody>
          <a:bodyPr vert="horz" lIns="91440" tIns="45720" rIns="91440" bIns="45720" rtlCol="0" anchor="ctr">
            <a:normAutofit/>
          </a:bodyPr>
          <a:lstStyle/>
          <a:p>
            <a:r>
              <a:rPr lang="en-US" altLang="zh-TW"/>
              <a:t>LEOTEK’s</a:t>
            </a:r>
            <a:r>
              <a:rPr lang="zh-TW" altLang="en-US"/>
              <a:t> </a:t>
            </a:r>
            <a:r>
              <a:rPr lang="en-US" altLang="zh-TW"/>
              <a:t>Focus: Intelligent Roadside Infrastructure</a:t>
            </a:r>
            <a:endParaRPr lang="zh-TW" altLang="en-US"/>
          </a:p>
        </p:txBody>
      </p:sp>
      <p:sp>
        <p:nvSpPr>
          <p:cNvPr id="84" name="矩形 83">
            <a:extLst>
              <a:ext uri="{FF2B5EF4-FFF2-40B4-BE49-F238E27FC236}">
                <a16:creationId xmlns:a16="http://schemas.microsoft.com/office/drawing/2014/main" id="{0B71AC66-7FB3-95B5-3EEC-ADB1AEE88A8A}"/>
              </a:ext>
            </a:extLst>
          </p:cNvPr>
          <p:cNvSpPr/>
          <p:nvPr/>
        </p:nvSpPr>
        <p:spPr>
          <a:xfrm>
            <a:off x="2181170" y="1142018"/>
            <a:ext cx="6596304" cy="3372653"/>
          </a:xfrm>
          <a:prstGeom prst="rect">
            <a:avLst/>
          </a:prstGeom>
          <a:noFill/>
          <a:ln w="38100">
            <a:solidFill>
              <a:schemeClr val="accent5">
                <a:lumMod val="60000"/>
                <a:lumOff val="40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7" name="圖形 76">
            <a:extLst>
              <a:ext uri="{FF2B5EF4-FFF2-40B4-BE49-F238E27FC236}">
                <a16:creationId xmlns:a16="http://schemas.microsoft.com/office/drawing/2014/main" id="{646E99AC-F387-B6B4-E282-CA45C6E13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7483" y="6322346"/>
            <a:ext cx="7623522" cy="399486"/>
          </a:xfrm>
          <a:prstGeom prst="rect">
            <a:avLst/>
          </a:prstGeom>
        </p:spPr>
      </p:pic>
      <p:sp>
        <p:nvSpPr>
          <p:cNvPr id="3" name="投影片編號版面配置區 2">
            <a:extLst>
              <a:ext uri="{FF2B5EF4-FFF2-40B4-BE49-F238E27FC236}">
                <a16:creationId xmlns:a16="http://schemas.microsoft.com/office/drawing/2014/main" id="{1A70A1CD-C785-090C-B48D-2CB635358901}"/>
              </a:ext>
            </a:extLst>
          </p:cNvPr>
          <p:cNvSpPr>
            <a:spLocks noGrp="1"/>
          </p:cNvSpPr>
          <p:nvPr>
            <p:ph type="sldNum" sz="quarter" idx="12"/>
          </p:nvPr>
        </p:nvSpPr>
        <p:spPr/>
        <p:txBody>
          <a:bodyPr/>
          <a:lstStyle/>
          <a:p>
            <a:pPr algn="ctr"/>
            <a:fld id="{6E290225-7458-4E5F-AFE5-E142CAAEBF37}" type="slidenum">
              <a:rPr lang="en-US" smtClean="0"/>
              <a:pPr algn="ctr"/>
              <a:t>15</a:t>
            </a:fld>
            <a:endParaRPr lang="en-US"/>
          </a:p>
        </p:txBody>
      </p:sp>
      <p:pic>
        <p:nvPicPr>
          <p:cNvPr id="8" name="圖片 7" descr="一張含有 黑色, 黑暗 的圖片&#10;&#10;自動產生的描述">
            <a:extLst>
              <a:ext uri="{FF2B5EF4-FFF2-40B4-BE49-F238E27FC236}">
                <a16:creationId xmlns:a16="http://schemas.microsoft.com/office/drawing/2014/main" id="{8975B5AC-498B-968B-3662-8E46D656AE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9059" y="1782557"/>
            <a:ext cx="571840" cy="571840"/>
          </a:xfrm>
          <a:prstGeom prst="rect">
            <a:avLst/>
          </a:prstGeom>
        </p:spPr>
      </p:pic>
      <p:pic>
        <p:nvPicPr>
          <p:cNvPr id="9" name="圖片 8">
            <a:extLst>
              <a:ext uri="{FF2B5EF4-FFF2-40B4-BE49-F238E27FC236}">
                <a16:creationId xmlns:a16="http://schemas.microsoft.com/office/drawing/2014/main" id="{CAF8D93F-9486-1AE2-AC4C-00B4B5F60EBA}"/>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149059" y="2808416"/>
            <a:ext cx="571840" cy="571840"/>
          </a:xfrm>
          <a:prstGeom prst="rect">
            <a:avLst/>
          </a:prstGeom>
        </p:spPr>
      </p:pic>
      <p:pic>
        <p:nvPicPr>
          <p:cNvPr id="10" name="圖片 9">
            <a:extLst>
              <a:ext uri="{FF2B5EF4-FFF2-40B4-BE49-F238E27FC236}">
                <a16:creationId xmlns:a16="http://schemas.microsoft.com/office/drawing/2014/main" id="{59D86642-DC33-9C18-39F9-E8AA8DB8782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149059" y="4159015"/>
            <a:ext cx="571840" cy="571840"/>
          </a:xfrm>
          <a:prstGeom prst="rect">
            <a:avLst/>
          </a:prstGeom>
        </p:spPr>
      </p:pic>
      <p:pic>
        <p:nvPicPr>
          <p:cNvPr id="11" name="圖片 10">
            <a:extLst>
              <a:ext uri="{FF2B5EF4-FFF2-40B4-BE49-F238E27FC236}">
                <a16:creationId xmlns:a16="http://schemas.microsoft.com/office/drawing/2014/main" id="{7D7B12B8-DDF5-ABF6-42A0-87DD1E01FD09}"/>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149059" y="5254441"/>
            <a:ext cx="571840" cy="571840"/>
          </a:xfrm>
          <a:prstGeom prst="rect">
            <a:avLst/>
          </a:prstGeom>
        </p:spPr>
      </p:pic>
      <p:pic>
        <p:nvPicPr>
          <p:cNvPr id="15" name="圖片 14">
            <a:extLst>
              <a:ext uri="{FF2B5EF4-FFF2-40B4-BE49-F238E27FC236}">
                <a16:creationId xmlns:a16="http://schemas.microsoft.com/office/drawing/2014/main" id="{3B3AD550-E029-879A-F8D7-26BE56FE1695}"/>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515249" y="3162188"/>
            <a:ext cx="571840" cy="571840"/>
          </a:xfrm>
          <a:prstGeom prst="rect">
            <a:avLst/>
          </a:prstGeom>
        </p:spPr>
      </p:pic>
      <p:pic>
        <p:nvPicPr>
          <p:cNvPr id="16" name="圖片 15">
            <a:extLst>
              <a:ext uri="{FF2B5EF4-FFF2-40B4-BE49-F238E27FC236}">
                <a16:creationId xmlns:a16="http://schemas.microsoft.com/office/drawing/2014/main" id="{960157CE-B59A-6C20-ADCF-C3A0E8B6B554}"/>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342840" y="2737075"/>
            <a:ext cx="390596" cy="390596"/>
          </a:xfrm>
          <a:prstGeom prst="rect">
            <a:avLst/>
          </a:prstGeom>
        </p:spPr>
      </p:pic>
      <p:pic>
        <p:nvPicPr>
          <p:cNvPr id="17" name="圖片 16">
            <a:extLst>
              <a:ext uri="{FF2B5EF4-FFF2-40B4-BE49-F238E27FC236}">
                <a16:creationId xmlns:a16="http://schemas.microsoft.com/office/drawing/2014/main" id="{83E11C26-82E1-4FC1-6064-FB4A2E28783A}"/>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3366962" y="3323193"/>
            <a:ext cx="342352" cy="342352"/>
          </a:xfrm>
          <a:prstGeom prst="rect">
            <a:avLst/>
          </a:prstGeom>
        </p:spPr>
      </p:pic>
      <p:pic>
        <p:nvPicPr>
          <p:cNvPr id="18" name="圖片 17">
            <a:extLst>
              <a:ext uri="{FF2B5EF4-FFF2-40B4-BE49-F238E27FC236}">
                <a16:creationId xmlns:a16="http://schemas.microsoft.com/office/drawing/2014/main" id="{718A3937-3663-F195-42D3-7CC904E084B8}"/>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3362220" y="3875359"/>
            <a:ext cx="351836" cy="351836"/>
          </a:xfrm>
          <a:prstGeom prst="rect">
            <a:avLst/>
          </a:prstGeom>
        </p:spPr>
      </p:pic>
      <p:pic>
        <p:nvPicPr>
          <p:cNvPr id="20" name="圖片 19">
            <a:extLst>
              <a:ext uri="{FF2B5EF4-FFF2-40B4-BE49-F238E27FC236}">
                <a16:creationId xmlns:a16="http://schemas.microsoft.com/office/drawing/2014/main" id="{B056D63F-D098-5729-1E7A-5E615197186D}"/>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2893072" y="5872361"/>
            <a:ext cx="571840" cy="571840"/>
          </a:xfrm>
          <a:prstGeom prst="rect">
            <a:avLst/>
          </a:prstGeom>
        </p:spPr>
      </p:pic>
      <p:pic>
        <p:nvPicPr>
          <p:cNvPr id="21" name="圖片 20">
            <a:extLst>
              <a:ext uri="{FF2B5EF4-FFF2-40B4-BE49-F238E27FC236}">
                <a16:creationId xmlns:a16="http://schemas.microsoft.com/office/drawing/2014/main" id="{75576DA7-952F-AD6D-E5C2-D2D2F2CCE9FE}"/>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4704182" y="5867510"/>
            <a:ext cx="571840" cy="571840"/>
          </a:xfrm>
          <a:prstGeom prst="rect">
            <a:avLst/>
          </a:prstGeom>
        </p:spPr>
      </p:pic>
      <p:pic>
        <p:nvPicPr>
          <p:cNvPr id="22" name="圖片 21">
            <a:extLst>
              <a:ext uri="{FF2B5EF4-FFF2-40B4-BE49-F238E27FC236}">
                <a16:creationId xmlns:a16="http://schemas.microsoft.com/office/drawing/2014/main" id="{2A083592-327D-035B-BB7F-62DFE52EC47A}"/>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3798627" y="6036426"/>
            <a:ext cx="571840" cy="571840"/>
          </a:xfrm>
          <a:prstGeom prst="rect">
            <a:avLst/>
          </a:prstGeom>
        </p:spPr>
      </p:pic>
      <p:pic>
        <p:nvPicPr>
          <p:cNvPr id="23" name="圖片 22">
            <a:extLst>
              <a:ext uri="{FF2B5EF4-FFF2-40B4-BE49-F238E27FC236}">
                <a16:creationId xmlns:a16="http://schemas.microsoft.com/office/drawing/2014/main" id="{68007666-DD55-3DF8-1B38-2435F1CB4EEA}"/>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5609737" y="6114710"/>
            <a:ext cx="571840" cy="571840"/>
          </a:xfrm>
          <a:prstGeom prst="rect">
            <a:avLst/>
          </a:prstGeom>
        </p:spPr>
      </p:pic>
      <p:pic>
        <p:nvPicPr>
          <p:cNvPr id="24" name="圖片 23">
            <a:extLst>
              <a:ext uri="{FF2B5EF4-FFF2-40B4-BE49-F238E27FC236}">
                <a16:creationId xmlns:a16="http://schemas.microsoft.com/office/drawing/2014/main" id="{4FA667A2-AE8D-A43A-C7A4-6E1CC2715892}"/>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6515292" y="5931809"/>
            <a:ext cx="571840" cy="571840"/>
          </a:xfrm>
          <a:prstGeom prst="rect">
            <a:avLst/>
          </a:prstGeom>
        </p:spPr>
      </p:pic>
      <p:pic>
        <p:nvPicPr>
          <p:cNvPr id="25" name="圖片 24">
            <a:extLst>
              <a:ext uri="{FF2B5EF4-FFF2-40B4-BE49-F238E27FC236}">
                <a16:creationId xmlns:a16="http://schemas.microsoft.com/office/drawing/2014/main" id="{F804B6D1-A8DA-728A-43EA-14DADF61534D}"/>
              </a:ext>
            </a:extLst>
          </p:cNvPr>
          <p:cNvPicPr>
            <a:picLocks noChangeAspect="1"/>
          </p:cNvPicPr>
          <p:nvPr/>
        </p:nvPicPr>
        <p:blipFill>
          <a:blip r:embed="rId16" cstate="email">
            <a:extLst>
              <a:ext uri="{28A0092B-C50C-407E-A947-70E740481C1C}">
                <a14:useLocalDpi xmlns:a14="http://schemas.microsoft.com/office/drawing/2010/main"/>
              </a:ext>
            </a:extLst>
          </a:blip>
          <a:srcRect/>
          <a:stretch/>
        </p:blipFill>
        <p:spPr>
          <a:xfrm>
            <a:off x="6293227" y="4834450"/>
            <a:ext cx="571840" cy="571840"/>
          </a:xfrm>
          <a:prstGeom prst="rect">
            <a:avLst/>
          </a:prstGeom>
        </p:spPr>
      </p:pic>
      <p:pic>
        <p:nvPicPr>
          <p:cNvPr id="26" name="圖片 25">
            <a:extLst>
              <a:ext uri="{FF2B5EF4-FFF2-40B4-BE49-F238E27FC236}">
                <a16:creationId xmlns:a16="http://schemas.microsoft.com/office/drawing/2014/main" id="{92B3BC87-F87C-D3C6-9DE3-97267C19D54F}"/>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6865067" y="4798987"/>
            <a:ext cx="571840" cy="571840"/>
          </a:xfrm>
          <a:prstGeom prst="rect">
            <a:avLst/>
          </a:prstGeom>
        </p:spPr>
      </p:pic>
      <p:pic>
        <p:nvPicPr>
          <p:cNvPr id="27" name="圖片 26">
            <a:extLst>
              <a:ext uri="{FF2B5EF4-FFF2-40B4-BE49-F238E27FC236}">
                <a16:creationId xmlns:a16="http://schemas.microsoft.com/office/drawing/2014/main" id="{5EC088FB-B2D7-D533-976D-3EDE2CEB983B}"/>
              </a:ext>
            </a:extLst>
          </p:cNvPr>
          <p:cNvPicPr>
            <a:picLocks noChangeAspect="1"/>
          </p:cNvPicPr>
          <p:nvPr/>
        </p:nvPicPr>
        <p:blipFill>
          <a:blip r:embed="rId18" cstate="email">
            <a:extLst>
              <a:ext uri="{28A0092B-C50C-407E-A947-70E740481C1C}">
                <a14:useLocalDpi xmlns:a14="http://schemas.microsoft.com/office/drawing/2010/main"/>
              </a:ext>
            </a:extLst>
          </a:blip>
          <a:srcRect/>
          <a:stretch/>
        </p:blipFill>
        <p:spPr>
          <a:xfrm flipH="1">
            <a:off x="7420845" y="6121662"/>
            <a:ext cx="586220" cy="571840"/>
          </a:xfrm>
          <a:prstGeom prst="rect">
            <a:avLst/>
          </a:prstGeom>
        </p:spPr>
      </p:pic>
      <p:pic>
        <p:nvPicPr>
          <p:cNvPr id="28" name="圖片 27">
            <a:extLst>
              <a:ext uri="{FF2B5EF4-FFF2-40B4-BE49-F238E27FC236}">
                <a16:creationId xmlns:a16="http://schemas.microsoft.com/office/drawing/2014/main" id="{5E36BB72-ADFA-C858-CA3D-B79F67AC9954}"/>
              </a:ext>
            </a:extLst>
          </p:cNvPr>
          <p:cNvPicPr>
            <a:picLocks noChangeAspect="1"/>
          </p:cNvPicPr>
          <p:nvPr/>
        </p:nvPicPr>
        <p:blipFill>
          <a:blip r:embed="rId19" cstate="email">
            <a:extLst>
              <a:ext uri="{28A0092B-C50C-407E-A947-70E740481C1C}">
                <a14:useLocalDpi xmlns:a14="http://schemas.microsoft.com/office/drawing/2010/main"/>
              </a:ext>
            </a:extLst>
          </a:blip>
          <a:srcRect/>
          <a:stretch/>
        </p:blipFill>
        <p:spPr>
          <a:xfrm>
            <a:off x="8373671" y="6047417"/>
            <a:ext cx="571840" cy="571840"/>
          </a:xfrm>
          <a:prstGeom prst="rect">
            <a:avLst/>
          </a:prstGeom>
        </p:spPr>
      </p:pic>
      <p:pic>
        <p:nvPicPr>
          <p:cNvPr id="29" name="圖片 28">
            <a:extLst>
              <a:ext uri="{FF2B5EF4-FFF2-40B4-BE49-F238E27FC236}">
                <a16:creationId xmlns:a16="http://schemas.microsoft.com/office/drawing/2014/main" id="{98EF4CF5-2393-3DB1-0A17-0DFB297F221B}"/>
              </a:ext>
            </a:extLst>
          </p:cNvPr>
          <p:cNvPicPr>
            <a:picLocks noChangeAspect="1"/>
          </p:cNvPicPr>
          <p:nvPr/>
        </p:nvPicPr>
        <p:blipFill>
          <a:blip r:embed="rId20" cstate="email">
            <a:extLst>
              <a:ext uri="{28A0092B-C50C-407E-A947-70E740481C1C}">
                <a14:useLocalDpi xmlns:a14="http://schemas.microsoft.com/office/drawing/2010/main"/>
              </a:ext>
            </a:extLst>
          </a:blip>
          <a:srcRect/>
          <a:stretch/>
        </p:blipFill>
        <p:spPr>
          <a:xfrm>
            <a:off x="9279226" y="6001092"/>
            <a:ext cx="571840" cy="571840"/>
          </a:xfrm>
          <a:prstGeom prst="rect">
            <a:avLst/>
          </a:prstGeom>
        </p:spPr>
      </p:pic>
      <p:pic>
        <p:nvPicPr>
          <p:cNvPr id="30" name="圖片 29">
            <a:extLst>
              <a:ext uri="{FF2B5EF4-FFF2-40B4-BE49-F238E27FC236}">
                <a16:creationId xmlns:a16="http://schemas.microsoft.com/office/drawing/2014/main" id="{2892D231-3749-B343-D6F4-27ECBF9A77E3}"/>
              </a:ext>
            </a:extLst>
          </p:cNvPr>
          <p:cNvPicPr>
            <a:picLocks noChangeAspect="1"/>
          </p:cNvPicPr>
          <p:nvPr/>
        </p:nvPicPr>
        <p:blipFill>
          <a:blip r:embed="rId21" cstate="email">
            <a:extLst>
              <a:ext uri="{28A0092B-C50C-407E-A947-70E740481C1C}">
                <a14:useLocalDpi xmlns:a14="http://schemas.microsoft.com/office/drawing/2010/main"/>
              </a:ext>
            </a:extLst>
          </a:blip>
          <a:srcRect/>
          <a:stretch/>
        </p:blipFill>
        <p:spPr>
          <a:xfrm>
            <a:off x="8783716" y="4861304"/>
            <a:ext cx="571840" cy="571840"/>
          </a:xfrm>
          <a:prstGeom prst="rect">
            <a:avLst/>
          </a:prstGeom>
        </p:spPr>
      </p:pic>
      <p:pic>
        <p:nvPicPr>
          <p:cNvPr id="31" name="圖片 30">
            <a:extLst>
              <a:ext uri="{FF2B5EF4-FFF2-40B4-BE49-F238E27FC236}">
                <a16:creationId xmlns:a16="http://schemas.microsoft.com/office/drawing/2014/main" id="{8BCAB858-E197-9B6E-BB94-1A6E586729C2}"/>
              </a:ext>
            </a:extLst>
          </p:cNvPr>
          <p:cNvPicPr>
            <a:picLocks noChangeAspect="1"/>
          </p:cNvPicPr>
          <p:nvPr/>
        </p:nvPicPr>
        <p:blipFill>
          <a:blip r:embed="rId22" cstate="email">
            <a:extLst>
              <a:ext uri="{28A0092B-C50C-407E-A947-70E740481C1C}">
                <a14:useLocalDpi xmlns:a14="http://schemas.microsoft.com/office/drawing/2010/main"/>
              </a:ext>
            </a:extLst>
          </a:blip>
          <a:srcRect/>
          <a:stretch/>
        </p:blipFill>
        <p:spPr>
          <a:xfrm>
            <a:off x="9400503" y="4873378"/>
            <a:ext cx="571840" cy="571840"/>
          </a:xfrm>
          <a:prstGeom prst="rect">
            <a:avLst/>
          </a:prstGeom>
        </p:spPr>
      </p:pic>
      <p:pic>
        <p:nvPicPr>
          <p:cNvPr id="32" name="圖片 31">
            <a:extLst>
              <a:ext uri="{FF2B5EF4-FFF2-40B4-BE49-F238E27FC236}">
                <a16:creationId xmlns:a16="http://schemas.microsoft.com/office/drawing/2014/main" id="{1A880D55-3104-4C26-01D2-66EDA6F7099F}"/>
              </a:ext>
            </a:extLst>
          </p:cNvPr>
          <p:cNvPicPr>
            <a:picLocks noChangeAspect="1"/>
          </p:cNvPicPr>
          <p:nvPr/>
        </p:nvPicPr>
        <p:blipFill>
          <a:blip r:embed="rId23" cstate="email">
            <a:extLst>
              <a:ext uri="{28A0092B-C50C-407E-A947-70E740481C1C}">
                <a14:useLocalDpi xmlns:a14="http://schemas.microsoft.com/office/drawing/2010/main"/>
              </a:ext>
            </a:extLst>
          </a:blip>
          <a:srcRect/>
          <a:stretch/>
        </p:blipFill>
        <p:spPr>
          <a:xfrm>
            <a:off x="9680347" y="3568257"/>
            <a:ext cx="571840" cy="571840"/>
          </a:xfrm>
          <a:prstGeom prst="rect">
            <a:avLst/>
          </a:prstGeom>
        </p:spPr>
      </p:pic>
      <p:pic>
        <p:nvPicPr>
          <p:cNvPr id="33" name="圖片 32">
            <a:extLst>
              <a:ext uri="{FF2B5EF4-FFF2-40B4-BE49-F238E27FC236}">
                <a16:creationId xmlns:a16="http://schemas.microsoft.com/office/drawing/2014/main" id="{07D04343-E3F7-FA81-94E6-34CE8780D457}"/>
              </a:ext>
            </a:extLst>
          </p:cNvPr>
          <p:cNvPicPr>
            <a:picLocks noChangeAspect="1"/>
          </p:cNvPicPr>
          <p:nvPr/>
        </p:nvPicPr>
        <p:blipFill>
          <a:blip r:embed="rId24" cstate="email">
            <a:extLst>
              <a:ext uri="{28A0092B-C50C-407E-A947-70E740481C1C}">
                <a14:useLocalDpi xmlns:a14="http://schemas.microsoft.com/office/drawing/2010/main"/>
              </a:ext>
            </a:extLst>
          </a:blip>
          <a:srcRect/>
          <a:stretch/>
        </p:blipFill>
        <p:spPr>
          <a:xfrm>
            <a:off x="9048017" y="3595686"/>
            <a:ext cx="571840" cy="571840"/>
          </a:xfrm>
          <a:prstGeom prst="rect">
            <a:avLst/>
          </a:prstGeom>
        </p:spPr>
      </p:pic>
      <p:pic>
        <p:nvPicPr>
          <p:cNvPr id="34" name="圖片 33">
            <a:extLst>
              <a:ext uri="{FF2B5EF4-FFF2-40B4-BE49-F238E27FC236}">
                <a16:creationId xmlns:a16="http://schemas.microsoft.com/office/drawing/2014/main" id="{66A0F055-97AB-4162-8FB8-DADD5F997A3B}"/>
              </a:ext>
            </a:extLst>
          </p:cNvPr>
          <p:cNvPicPr>
            <a:picLocks noChangeAspect="1"/>
          </p:cNvPicPr>
          <p:nvPr/>
        </p:nvPicPr>
        <p:blipFill>
          <a:blip r:embed="rId25" cstate="email">
            <a:extLst>
              <a:ext uri="{28A0092B-C50C-407E-A947-70E740481C1C}">
                <a14:useLocalDpi xmlns:a14="http://schemas.microsoft.com/office/drawing/2010/main"/>
              </a:ext>
            </a:extLst>
          </a:blip>
          <a:srcRect/>
          <a:stretch/>
        </p:blipFill>
        <p:spPr>
          <a:xfrm>
            <a:off x="9037236" y="2699012"/>
            <a:ext cx="571840" cy="571840"/>
          </a:xfrm>
          <a:prstGeom prst="rect">
            <a:avLst/>
          </a:prstGeom>
        </p:spPr>
      </p:pic>
      <p:pic>
        <p:nvPicPr>
          <p:cNvPr id="35" name="圖片 34">
            <a:extLst>
              <a:ext uri="{FF2B5EF4-FFF2-40B4-BE49-F238E27FC236}">
                <a16:creationId xmlns:a16="http://schemas.microsoft.com/office/drawing/2014/main" id="{E0090942-FC53-8E14-DA05-B334F9903767}"/>
              </a:ext>
            </a:extLst>
          </p:cNvPr>
          <p:cNvPicPr>
            <a:picLocks noChangeAspect="1"/>
          </p:cNvPicPr>
          <p:nvPr/>
        </p:nvPicPr>
        <p:blipFill>
          <a:blip r:embed="rId26" cstate="email">
            <a:extLst>
              <a:ext uri="{28A0092B-C50C-407E-A947-70E740481C1C}">
                <a14:useLocalDpi xmlns:a14="http://schemas.microsoft.com/office/drawing/2010/main"/>
              </a:ext>
            </a:extLst>
          </a:blip>
          <a:srcRect/>
          <a:stretch/>
        </p:blipFill>
        <p:spPr>
          <a:xfrm>
            <a:off x="9639404" y="2698282"/>
            <a:ext cx="571840" cy="571840"/>
          </a:xfrm>
          <a:prstGeom prst="rect">
            <a:avLst/>
          </a:prstGeom>
        </p:spPr>
      </p:pic>
      <p:pic>
        <p:nvPicPr>
          <p:cNvPr id="36" name="圖片 35">
            <a:extLst>
              <a:ext uri="{FF2B5EF4-FFF2-40B4-BE49-F238E27FC236}">
                <a16:creationId xmlns:a16="http://schemas.microsoft.com/office/drawing/2014/main" id="{CEBD8BCC-774E-5854-4693-A96409C473D9}"/>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9626660" y="1673350"/>
            <a:ext cx="571840" cy="571840"/>
          </a:xfrm>
          <a:prstGeom prst="rect">
            <a:avLst/>
          </a:prstGeom>
        </p:spPr>
      </p:pic>
      <p:pic>
        <p:nvPicPr>
          <p:cNvPr id="37" name="圖片 36">
            <a:extLst>
              <a:ext uri="{FF2B5EF4-FFF2-40B4-BE49-F238E27FC236}">
                <a16:creationId xmlns:a16="http://schemas.microsoft.com/office/drawing/2014/main" id="{F4A22276-8C97-0EE4-2E59-5F8DD8965459}"/>
              </a:ext>
            </a:extLst>
          </p:cNvPr>
          <p:cNvPicPr>
            <a:picLocks noChangeAspect="1"/>
          </p:cNvPicPr>
          <p:nvPr/>
        </p:nvPicPr>
        <p:blipFill>
          <a:blip r:embed="rId21" cstate="email">
            <a:extLst>
              <a:ext uri="{28A0092B-C50C-407E-A947-70E740481C1C}">
                <a14:useLocalDpi xmlns:a14="http://schemas.microsoft.com/office/drawing/2010/main"/>
              </a:ext>
            </a:extLst>
          </a:blip>
          <a:srcRect/>
          <a:stretch/>
        </p:blipFill>
        <p:spPr>
          <a:xfrm>
            <a:off x="9020461" y="1673350"/>
            <a:ext cx="571840" cy="571840"/>
          </a:xfrm>
          <a:prstGeom prst="rect">
            <a:avLst/>
          </a:prstGeom>
        </p:spPr>
      </p:pic>
      <p:sp>
        <p:nvSpPr>
          <p:cNvPr id="39" name="文字方塊 38">
            <a:extLst>
              <a:ext uri="{FF2B5EF4-FFF2-40B4-BE49-F238E27FC236}">
                <a16:creationId xmlns:a16="http://schemas.microsoft.com/office/drawing/2014/main" id="{F8152DA0-97BD-D422-804F-E751C5E38DD1}"/>
              </a:ext>
            </a:extLst>
          </p:cNvPr>
          <p:cNvSpPr txBox="1"/>
          <p:nvPr/>
        </p:nvSpPr>
        <p:spPr>
          <a:xfrm>
            <a:off x="919479" y="1465241"/>
            <a:ext cx="1031001" cy="307777"/>
          </a:xfrm>
          <a:prstGeom prst="rect">
            <a:avLst/>
          </a:prstGeom>
          <a:noFill/>
        </p:spPr>
        <p:txBody>
          <a:bodyPr wrap="square" rtlCol="0">
            <a:spAutoFit/>
          </a:bodyPr>
          <a:lstStyle/>
          <a:p>
            <a:pPr algn="ctr"/>
            <a:r>
              <a:rPr lang="en-US" altLang="zh-TW" sz="1400" b="1">
                <a:solidFill>
                  <a:schemeClr val="accent1"/>
                </a:solidFill>
                <a:latin typeface="Arial" panose="020B0604020202020204" pitchFamily="34" charset="0"/>
                <a:cs typeface="Arial" panose="020B0604020202020204" pitchFamily="34" charset="0"/>
              </a:rPr>
              <a:t>Network</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40" name="文字方塊 39">
            <a:extLst>
              <a:ext uri="{FF2B5EF4-FFF2-40B4-BE49-F238E27FC236}">
                <a16:creationId xmlns:a16="http://schemas.microsoft.com/office/drawing/2014/main" id="{14F94987-752F-5A38-F4C6-33A6C5A8F1E7}"/>
              </a:ext>
            </a:extLst>
          </p:cNvPr>
          <p:cNvSpPr txBox="1"/>
          <p:nvPr/>
        </p:nvSpPr>
        <p:spPr>
          <a:xfrm>
            <a:off x="919479" y="2344858"/>
            <a:ext cx="1031001" cy="307777"/>
          </a:xfrm>
          <a:prstGeom prst="rect">
            <a:avLst/>
          </a:prstGeom>
          <a:noFill/>
        </p:spPr>
        <p:txBody>
          <a:bodyPr wrap="square" rtlCol="0">
            <a:spAutoFit/>
          </a:bodyPr>
          <a:lstStyle/>
          <a:p>
            <a:pPr algn="ctr"/>
            <a:r>
              <a:rPr lang="en-US" altLang="zh-TW" sz="1400" b="1">
                <a:latin typeface="Arial" panose="020B0604020202020204" pitchFamily="34" charset="0"/>
                <a:cs typeface="Arial" panose="020B0604020202020204" pitchFamily="34" charset="0"/>
              </a:rPr>
              <a:t>internet</a:t>
            </a:r>
            <a:endParaRPr lang="zh-TW" altLang="en-US" sz="1400" b="1">
              <a:latin typeface="Arial" panose="020B0604020202020204" pitchFamily="34" charset="0"/>
              <a:cs typeface="Arial" panose="020B0604020202020204" pitchFamily="34" charset="0"/>
            </a:endParaRPr>
          </a:p>
        </p:txBody>
      </p:sp>
      <p:sp>
        <p:nvSpPr>
          <p:cNvPr id="41" name="文字方塊 40">
            <a:extLst>
              <a:ext uri="{FF2B5EF4-FFF2-40B4-BE49-F238E27FC236}">
                <a16:creationId xmlns:a16="http://schemas.microsoft.com/office/drawing/2014/main" id="{6EA97F97-876B-1C26-1453-ACB290C80D56}"/>
              </a:ext>
            </a:extLst>
          </p:cNvPr>
          <p:cNvSpPr txBox="1"/>
          <p:nvPr/>
        </p:nvSpPr>
        <p:spPr>
          <a:xfrm>
            <a:off x="919479" y="3380256"/>
            <a:ext cx="1031001" cy="646331"/>
          </a:xfrm>
          <a:prstGeom prst="rect">
            <a:avLst/>
          </a:prstGeom>
          <a:noFill/>
        </p:spPr>
        <p:txBody>
          <a:bodyPr wrap="square" rtlCol="0">
            <a:spAutoFit/>
          </a:bodyPr>
          <a:lstStyle/>
          <a:p>
            <a:pPr algn="ctr"/>
            <a:r>
              <a:rPr lang="en-US" altLang="zh-TW" sz="1200" b="1">
                <a:latin typeface="Arial" panose="020B0604020202020204" pitchFamily="34" charset="0"/>
                <a:cs typeface="Arial" panose="020B0604020202020204" pitchFamily="34" charset="0"/>
              </a:rPr>
              <a:t>Fiber</a:t>
            </a:r>
          </a:p>
          <a:p>
            <a:pPr algn="ctr"/>
            <a:r>
              <a:rPr lang="en-US" altLang="zh-TW" sz="1200" b="1">
                <a:latin typeface="Arial" panose="020B0604020202020204" pitchFamily="34" charset="0"/>
                <a:cs typeface="Arial" panose="020B0604020202020204" pitchFamily="34" charset="0"/>
              </a:rPr>
              <a:t>Optic</a:t>
            </a:r>
          </a:p>
          <a:p>
            <a:pPr algn="ctr"/>
            <a:r>
              <a:rPr lang="en-US" altLang="zh-TW" sz="1200" b="1">
                <a:latin typeface="Arial" panose="020B0604020202020204" pitchFamily="34" charset="0"/>
                <a:cs typeface="Arial" panose="020B0604020202020204" pitchFamily="34" charset="0"/>
              </a:rPr>
              <a:t>Network</a:t>
            </a:r>
            <a:endParaRPr lang="zh-TW" altLang="en-US" sz="1200" b="1">
              <a:latin typeface="Arial" panose="020B0604020202020204" pitchFamily="34" charset="0"/>
              <a:cs typeface="Arial" panose="020B0604020202020204" pitchFamily="34" charset="0"/>
            </a:endParaRPr>
          </a:p>
        </p:txBody>
      </p:sp>
      <p:sp>
        <p:nvSpPr>
          <p:cNvPr id="42" name="文字方塊 41">
            <a:extLst>
              <a:ext uri="{FF2B5EF4-FFF2-40B4-BE49-F238E27FC236}">
                <a16:creationId xmlns:a16="http://schemas.microsoft.com/office/drawing/2014/main" id="{9F22243C-0CF3-D6DC-3BD7-C3CBED370F63}"/>
              </a:ext>
            </a:extLst>
          </p:cNvPr>
          <p:cNvSpPr txBox="1"/>
          <p:nvPr/>
        </p:nvSpPr>
        <p:spPr>
          <a:xfrm>
            <a:off x="919479" y="4746211"/>
            <a:ext cx="1031001" cy="307777"/>
          </a:xfrm>
          <a:prstGeom prst="rect">
            <a:avLst/>
          </a:prstGeom>
          <a:noFill/>
        </p:spPr>
        <p:txBody>
          <a:bodyPr wrap="square" rtlCol="0">
            <a:spAutoFit/>
          </a:bodyPr>
          <a:lstStyle/>
          <a:p>
            <a:pPr algn="ctr"/>
            <a:r>
              <a:rPr lang="en-US" altLang="zh-TW" sz="1400" b="1">
                <a:latin typeface="Arial" panose="020B0604020202020204" pitchFamily="34" charset="0"/>
                <a:cs typeface="Arial" panose="020B0604020202020204" pitchFamily="34" charset="0"/>
              </a:rPr>
              <a:t>C-V2X</a:t>
            </a:r>
            <a:endParaRPr lang="zh-TW" altLang="en-US" sz="1400" b="1">
              <a:latin typeface="Arial" panose="020B0604020202020204" pitchFamily="34" charset="0"/>
              <a:cs typeface="Arial" panose="020B0604020202020204" pitchFamily="34" charset="0"/>
            </a:endParaRPr>
          </a:p>
        </p:txBody>
      </p:sp>
      <p:sp>
        <p:nvSpPr>
          <p:cNvPr id="43" name="文字方塊 42">
            <a:extLst>
              <a:ext uri="{FF2B5EF4-FFF2-40B4-BE49-F238E27FC236}">
                <a16:creationId xmlns:a16="http://schemas.microsoft.com/office/drawing/2014/main" id="{99B1D95B-C1AE-CFEC-6909-1BA7CEDB9478}"/>
              </a:ext>
            </a:extLst>
          </p:cNvPr>
          <p:cNvSpPr txBox="1"/>
          <p:nvPr/>
        </p:nvSpPr>
        <p:spPr>
          <a:xfrm>
            <a:off x="919479" y="5869253"/>
            <a:ext cx="1031001" cy="646331"/>
          </a:xfrm>
          <a:prstGeom prst="rect">
            <a:avLst/>
          </a:prstGeom>
          <a:noFill/>
        </p:spPr>
        <p:txBody>
          <a:bodyPr wrap="square" rtlCol="0">
            <a:spAutoFit/>
          </a:bodyPr>
          <a:lstStyle/>
          <a:p>
            <a:pPr algn="ctr"/>
            <a:r>
              <a:rPr lang="en-US" altLang="zh-TW" sz="1200" b="1">
                <a:latin typeface="Arial" panose="020B0604020202020204" pitchFamily="34" charset="0"/>
                <a:cs typeface="Arial" panose="020B0604020202020204" pitchFamily="34" charset="0"/>
              </a:rPr>
              <a:t>Other</a:t>
            </a:r>
          </a:p>
          <a:p>
            <a:pPr algn="ctr"/>
            <a:r>
              <a:rPr lang="en-US" altLang="zh-TW" sz="1200" b="1">
                <a:latin typeface="Arial" panose="020B0604020202020204" pitchFamily="34" charset="0"/>
                <a:cs typeface="Arial" panose="020B0604020202020204" pitchFamily="34" charset="0"/>
              </a:rPr>
              <a:t>Proprietary</a:t>
            </a:r>
          </a:p>
          <a:p>
            <a:pPr algn="ctr"/>
            <a:r>
              <a:rPr lang="en-US" altLang="zh-TW" sz="1200" b="1">
                <a:latin typeface="Arial" panose="020B0604020202020204" pitchFamily="34" charset="0"/>
                <a:cs typeface="Arial" panose="020B0604020202020204" pitchFamily="34" charset="0"/>
              </a:rPr>
              <a:t>networks</a:t>
            </a:r>
            <a:endParaRPr lang="zh-TW" altLang="en-US" sz="1200" b="1">
              <a:latin typeface="Arial" panose="020B0604020202020204" pitchFamily="34" charset="0"/>
              <a:cs typeface="Arial" panose="020B0604020202020204" pitchFamily="34" charset="0"/>
            </a:endParaRPr>
          </a:p>
        </p:txBody>
      </p:sp>
      <p:sp>
        <p:nvSpPr>
          <p:cNvPr id="48" name="文字方塊 47">
            <a:extLst>
              <a:ext uri="{FF2B5EF4-FFF2-40B4-BE49-F238E27FC236}">
                <a16:creationId xmlns:a16="http://schemas.microsoft.com/office/drawing/2014/main" id="{40327B92-78AE-C51F-C769-6CD00645245B}"/>
              </a:ext>
            </a:extLst>
          </p:cNvPr>
          <p:cNvSpPr txBox="1"/>
          <p:nvPr/>
        </p:nvSpPr>
        <p:spPr>
          <a:xfrm>
            <a:off x="3826039" y="2807217"/>
            <a:ext cx="2080726"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Standardized interface</a:t>
            </a:r>
            <a:endParaRPr lang="zh-TW" altLang="en-US" sz="1100" b="1">
              <a:latin typeface="Arial" panose="020B0604020202020204" pitchFamily="34" charset="0"/>
              <a:cs typeface="Arial" panose="020B0604020202020204" pitchFamily="34" charset="0"/>
            </a:endParaRPr>
          </a:p>
        </p:txBody>
      </p:sp>
      <p:sp>
        <p:nvSpPr>
          <p:cNvPr id="49" name="文字方塊 48">
            <a:extLst>
              <a:ext uri="{FF2B5EF4-FFF2-40B4-BE49-F238E27FC236}">
                <a16:creationId xmlns:a16="http://schemas.microsoft.com/office/drawing/2014/main" id="{FDF10F41-F4CA-4033-951B-0AB8DA00C563}"/>
              </a:ext>
            </a:extLst>
          </p:cNvPr>
          <p:cNvSpPr txBox="1"/>
          <p:nvPr/>
        </p:nvSpPr>
        <p:spPr>
          <a:xfrm>
            <a:off x="3826039" y="3358615"/>
            <a:ext cx="2080726"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Standardized parts</a:t>
            </a:r>
            <a:endParaRPr lang="zh-TW" altLang="en-US" sz="1100" b="1">
              <a:latin typeface="Arial" panose="020B0604020202020204" pitchFamily="34" charset="0"/>
              <a:cs typeface="Arial" panose="020B0604020202020204" pitchFamily="34" charset="0"/>
            </a:endParaRPr>
          </a:p>
        </p:txBody>
      </p:sp>
      <p:sp>
        <p:nvSpPr>
          <p:cNvPr id="50" name="文字方塊 49">
            <a:extLst>
              <a:ext uri="{FF2B5EF4-FFF2-40B4-BE49-F238E27FC236}">
                <a16:creationId xmlns:a16="http://schemas.microsoft.com/office/drawing/2014/main" id="{995F99BC-46B2-2B1D-C4FB-F823A7DC6AB1}"/>
              </a:ext>
            </a:extLst>
          </p:cNvPr>
          <p:cNvSpPr txBox="1"/>
          <p:nvPr/>
        </p:nvSpPr>
        <p:spPr>
          <a:xfrm>
            <a:off x="3826039" y="3910012"/>
            <a:ext cx="2901955" cy="261610"/>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Cloud and network integrated base</a:t>
            </a:r>
            <a:endParaRPr lang="zh-TW" altLang="en-US" sz="1100" b="1">
              <a:latin typeface="Arial" panose="020B0604020202020204" pitchFamily="34" charset="0"/>
              <a:cs typeface="Arial" panose="020B0604020202020204" pitchFamily="34" charset="0"/>
            </a:endParaRPr>
          </a:p>
        </p:txBody>
      </p:sp>
      <p:sp>
        <p:nvSpPr>
          <p:cNvPr id="51" name="文字方塊 50">
            <a:extLst>
              <a:ext uri="{FF2B5EF4-FFF2-40B4-BE49-F238E27FC236}">
                <a16:creationId xmlns:a16="http://schemas.microsoft.com/office/drawing/2014/main" id="{B23E0882-A714-D719-C506-4C3F87A360F1}"/>
              </a:ext>
            </a:extLst>
          </p:cNvPr>
          <p:cNvSpPr txBox="1"/>
          <p:nvPr/>
        </p:nvSpPr>
        <p:spPr>
          <a:xfrm>
            <a:off x="6349481" y="3858749"/>
            <a:ext cx="2901955" cy="261610"/>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Tool library</a:t>
            </a:r>
            <a:endParaRPr lang="zh-TW" altLang="en-US" sz="1100" b="1">
              <a:latin typeface="Arial" panose="020B0604020202020204" pitchFamily="34" charset="0"/>
              <a:cs typeface="Arial" panose="020B0604020202020204" pitchFamily="34" charset="0"/>
            </a:endParaRPr>
          </a:p>
        </p:txBody>
      </p:sp>
      <p:sp>
        <p:nvSpPr>
          <p:cNvPr id="52" name="文字方塊 51">
            <a:extLst>
              <a:ext uri="{FF2B5EF4-FFF2-40B4-BE49-F238E27FC236}">
                <a16:creationId xmlns:a16="http://schemas.microsoft.com/office/drawing/2014/main" id="{1D8B9029-09DC-19F7-32E9-DE43EDCEC5DF}"/>
              </a:ext>
            </a:extLst>
          </p:cNvPr>
          <p:cNvSpPr txBox="1"/>
          <p:nvPr/>
        </p:nvSpPr>
        <p:spPr>
          <a:xfrm>
            <a:off x="2574964" y="4992164"/>
            <a:ext cx="1113314"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Perception facilities</a:t>
            </a:r>
            <a:endParaRPr lang="zh-TW" altLang="en-US" sz="1100" b="1">
              <a:latin typeface="Arial" panose="020B0604020202020204" pitchFamily="34" charset="0"/>
              <a:cs typeface="Arial" panose="020B0604020202020204" pitchFamily="34" charset="0"/>
            </a:endParaRPr>
          </a:p>
        </p:txBody>
      </p:sp>
      <p:sp>
        <p:nvSpPr>
          <p:cNvPr id="53" name="文字方塊 52">
            <a:extLst>
              <a:ext uri="{FF2B5EF4-FFF2-40B4-BE49-F238E27FC236}">
                <a16:creationId xmlns:a16="http://schemas.microsoft.com/office/drawing/2014/main" id="{71BECEE0-BCFC-2FCC-8523-85D43E41CE43}"/>
              </a:ext>
            </a:extLst>
          </p:cNvPr>
          <p:cNvSpPr txBox="1"/>
          <p:nvPr/>
        </p:nvSpPr>
        <p:spPr>
          <a:xfrm>
            <a:off x="5159503" y="4992164"/>
            <a:ext cx="1376087" cy="430887"/>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Communication</a:t>
            </a:r>
          </a:p>
          <a:p>
            <a:r>
              <a:rPr lang="en-US" altLang="zh-TW" sz="1100" b="1">
                <a:latin typeface="Arial" panose="020B0604020202020204" pitchFamily="34" charset="0"/>
                <a:cs typeface="Arial" panose="020B0604020202020204" pitchFamily="34" charset="0"/>
              </a:rPr>
              <a:t>facilities</a:t>
            </a:r>
            <a:endParaRPr lang="zh-TW" altLang="en-US" sz="1100" b="1">
              <a:latin typeface="Arial" panose="020B0604020202020204" pitchFamily="34" charset="0"/>
              <a:cs typeface="Arial" panose="020B0604020202020204" pitchFamily="34" charset="0"/>
            </a:endParaRPr>
          </a:p>
        </p:txBody>
      </p:sp>
      <p:sp>
        <p:nvSpPr>
          <p:cNvPr id="54" name="文字方塊 53">
            <a:extLst>
              <a:ext uri="{FF2B5EF4-FFF2-40B4-BE49-F238E27FC236}">
                <a16:creationId xmlns:a16="http://schemas.microsoft.com/office/drawing/2014/main" id="{6D0C534B-FCD4-8C1D-863D-1B09A7363940}"/>
              </a:ext>
            </a:extLst>
          </p:cNvPr>
          <p:cNvSpPr txBox="1"/>
          <p:nvPr/>
        </p:nvSpPr>
        <p:spPr>
          <a:xfrm>
            <a:off x="7747681" y="4870581"/>
            <a:ext cx="1197829" cy="600164"/>
          </a:xfrm>
          <a:prstGeom prst="rect">
            <a:avLst/>
          </a:prstGeom>
          <a:noFill/>
        </p:spPr>
        <p:txBody>
          <a:bodyPr wrap="square" rtlCol="0">
            <a:spAutoFit/>
          </a:bodyPr>
          <a:lstStyle/>
          <a:p>
            <a:r>
              <a:rPr lang="en-US" altLang="zh-TW" sz="1100" b="1">
                <a:latin typeface="Arial" panose="020B0604020202020204" pitchFamily="34" charset="0"/>
                <a:cs typeface="Arial" panose="020B0604020202020204" pitchFamily="34" charset="0"/>
              </a:rPr>
              <a:t>Digital</a:t>
            </a:r>
          </a:p>
          <a:p>
            <a:r>
              <a:rPr lang="en-US" altLang="zh-TW" sz="1100" b="1">
                <a:latin typeface="Arial" panose="020B0604020202020204" pitchFamily="34" charset="0"/>
                <a:cs typeface="Arial" panose="020B0604020202020204" pitchFamily="34" charset="0"/>
              </a:rPr>
              <a:t>Transportation</a:t>
            </a:r>
          </a:p>
          <a:p>
            <a:r>
              <a:rPr lang="en-US" altLang="zh-TW" sz="1100" b="1">
                <a:latin typeface="Arial" panose="020B0604020202020204" pitchFamily="34" charset="0"/>
                <a:cs typeface="Arial" panose="020B0604020202020204" pitchFamily="34" charset="0"/>
              </a:rPr>
              <a:t>facilities</a:t>
            </a:r>
            <a:endParaRPr lang="zh-TW" altLang="en-US" sz="1100" b="1">
              <a:latin typeface="Arial" panose="020B0604020202020204" pitchFamily="34" charset="0"/>
              <a:cs typeface="Arial" panose="020B0604020202020204" pitchFamily="34" charset="0"/>
            </a:endParaRPr>
          </a:p>
        </p:txBody>
      </p:sp>
      <p:sp>
        <p:nvSpPr>
          <p:cNvPr id="56" name="文字方塊 55">
            <a:extLst>
              <a:ext uri="{FF2B5EF4-FFF2-40B4-BE49-F238E27FC236}">
                <a16:creationId xmlns:a16="http://schemas.microsoft.com/office/drawing/2014/main" id="{EBB38E13-B304-3B84-7954-E794E24E1C18}"/>
              </a:ext>
            </a:extLst>
          </p:cNvPr>
          <p:cNvSpPr txBox="1"/>
          <p:nvPr/>
        </p:nvSpPr>
        <p:spPr>
          <a:xfrm>
            <a:off x="3356703" y="5837724"/>
            <a:ext cx="2078158" cy="307777"/>
          </a:xfrm>
          <a:prstGeom prst="rect">
            <a:avLst/>
          </a:prstGeom>
          <a:noFill/>
        </p:spPr>
        <p:txBody>
          <a:bodyPr wrap="square" rtlCol="0">
            <a:spAutoFit/>
          </a:bodyPr>
          <a:lstStyle/>
          <a:p>
            <a:r>
              <a:rPr lang="en-US" altLang="zh-TW" sz="1400" b="1">
                <a:solidFill>
                  <a:schemeClr val="accent1"/>
                </a:solidFill>
                <a:latin typeface="Arial" panose="020B0604020202020204" pitchFamily="34" charset="0"/>
                <a:cs typeface="Arial" panose="020B0604020202020204" pitchFamily="34" charset="0"/>
              </a:rPr>
              <a:t>ICV</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61" name="矩形: 圓角 60">
            <a:extLst>
              <a:ext uri="{FF2B5EF4-FFF2-40B4-BE49-F238E27FC236}">
                <a16:creationId xmlns:a16="http://schemas.microsoft.com/office/drawing/2014/main" id="{7D2F1DBF-F58B-CF36-A69A-BB7C60E2AF4D}"/>
              </a:ext>
            </a:extLst>
          </p:cNvPr>
          <p:cNvSpPr/>
          <p:nvPr/>
        </p:nvSpPr>
        <p:spPr>
          <a:xfrm>
            <a:off x="843537" y="1291285"/>
            <a:ext cx="1162650" cy="541469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圓角 61">
            <a:extLst>
              <a:ext uri="{FF2B5EF4-FFF2-40B4-BE49-F238E27FC236}">
                <a16:creationId xmlns:a16="http://schemas.microsoft.com/office/drawing/2014/main" id="{E002A50D-9A96-414A-FB0E-C36EF42BEFDC}"/>
              </a:ext>
            </a:extLst>
          </p:cNvPr>
          <p:cNvSpPr/>
          <p:nvPr/>
        </p:nvSpPr>
        <p:spPr>
          <a:xfrm>
            <a:off x="8915824" y="1257535"/>
            <a:ext cx="1418185" cy="31724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圓角 63">
            <a:extLst>
              <a:ext uri="{FF2B5EF4-FFF2-40B4-BE49-F238E27FC236}">
                <a16:creationId xmlns:a16="http://schemas.microsoft.com/office/drawing/2014/main" id="{8E93DD7C-103D-EE63-C0C5-C7866329A314}"/>
              </a:ext>
            </a:extLst>
          </p:cNvPr>
          <p:cNvSpPr/>
          <p:nvPr/>
        </p:nvSpPr>
        <p:spPr>
          <a:xfrm rot="5400000">
            <a:off x="4564212" y="304135"/>
            <a:ext cx="1839094" cy="62972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圓角 64">
            <a:extLst>
              <a:ext uri="{FF2B5EF4-FFF2-40B4-BE49-F238E27FC236}">
                <a16:creationId xmlns:a16="http://schemas.microsoft.com/office/drawing/2014/main" id="{FE91372A-BD65-9023-CAEF-4BEF87211C2D}"/>
              </a:ext>
            </a:extLst>
          </p:cNvPr>
          <p:cNvSpPr/>
          <p:nvPr/>
        </p:nvSpPr>
        <p:spPr>
          <a:xfrm rot="5400000">
            <a:off x="5839168" y="1115814"/>
            <a:ext cx="936808" cy="797452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圓角 65">
            <a:extLst>
              <a:ext uri="{FF2B5EF4-FFF2-40B4-BE49-F238E27FC236}">
                <a16:creationId xmlns:a16="http://schemas.microsoft.com/office/drawing/2014/main" id="{8C0DBDD4-CBB7-4EF3-710E-208A863C390A}"/>
              </a:ext>
            </a:extLst>
          </p:cNvPr>
          <p:cNvSpPr/>
          <p:nvPr/>
        </p:nvSpPr>
        <p:spPr>
          <a:xfrm rot="5400000">
            <a:off x="5837305" y="2250310"/>
            <a:ext cx="936808" cy="7974520"/>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66">
            <a:extLst>
              <a:ext uri="{FF2B5EF4-FFF2-40B4-BE49-F238E27FC236}">
                <a16:creationId xmlns:a16="http://schemas.microsoft.com/office/drawing/2014/main" id="{48E84086-6AD2-219F-F0D3-73253C7E4BFE}"/>
              </a:ext>
            </a:extLst>
          </p:cNvPr>
          <p:cNvSpPr/>
          <p:nvPr/>
        </p:nvSpPr>
        <p:spPr>
          <a:xfrm rot="5400000">
            <a:off x="4523949" y="665755"/>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5D70135D-0664-4F5C-2E71-42375154232A}"/>
              </a:ext>
            </a:extLst>
          </p:cNvPr>
          <p:cNvSpPr/>
          <p:nvPr/>
        </p:nvSpPr>
        <p:spPr>
          <a:xfrm rot="5400000">
            <a:off x="4523949" y="1250544"/>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圓角 68">
            <a:extLst>
              <a:ext uri="{FF2B5EF4-FFF2-40B4-BE49-F238E27FC236}">
                <a16:creationId xmlns:a16="http://schemas.microsoft.com/office/drawing/2014/main" id="{C22CC1D5-639D-FB9A-0985-CA17DF7594E1}"/>
              </a:ext>
            </a:extLst>
          </p:cNvPr>
          <p:cNvSpPr/>
          <p:nvPr/>
        </p:nvSpPr>
        <p:spPr>
          <a:xfrm rot="5400000">
            <a:off x="4523949" y="1787751"/>
            <a:ext cx="439912" cy="4490109"/>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圓角 69">
            <a:extLst>
              <a:ext uri="{FF2B5EF4-FFF2-40B4-BE49-F238E27FC236}">
                <a16:creationId xmlns:a16="http://schemas.microsoft.com/office/drawing/2014/main" id="{49B1BC74-6143-505C-ED66-50D647E39932}"/>
              </a:ext>
            </a:extLst>
          </p:cNvPr>
          <p:cNvSpPr/>
          <p:nvPr/>
        </p:nvSpPr>
        <p:spPr>
          <a:xfrm rot="5400000" flipV="1">
            <a:off x="7008949" y="2767606"/>
            <a:ext cx="1593716" cy="1424308"/>
          </a:xfrm>
          <a:prstGeom prst="roundRect">
            <a:avLst/>
          </a:prstGeom>
          <a:noFill/>
          <a:ln w="28575">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5C572223-576D-2154-B2B3-5D065D159E08}"/>
              </a:ext>
            </a:extLst>
          </p:cNvPr>
          <p:cNvSpPr/>
          <p:nvPr/>
        </p:nvSpPr>
        <p:spPr>
          <a:xfrm rot="5400000">
            <a:off x="3320194" y="3903851"/>
            <a:ext cx="725293"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t> </a:t>
            </a:r>
          </a:p>
        </p:txBody>
      </p:sp>
      <p:sp>
        <p:nvSpPr>
          <p:cNvPr id="72" name="矩形: 圓角 71">
            <a:extLst>
              <a:ext uri="{FF2B5EF4-FFF2-40B4-BE49-F238E27FC236}">
                <a16:creationId xmlns:a16="http://schemas.microsoft.com/office/drawing/2014/main" id="{0B401025-5444-FA6D-C205-1239FC395FFD}"/>
              </a:ext>
            </a:extLst>
          </p:cNvPr>
          <p:cNvSpPr/>
          <p:nvPr/>
        </p:nvSpPr>
        <p:spPr>
          <a:xfrm rot="5400000">
            <a:off x="5923635" y="3902446"/>
            <a:ext cx="725294"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6B482941-BAE3-AAF7-89A1-59861B11A164}"/>
              </a:ext>
            </a:extLst>
          </p:cNvPr>
          <p:cNvSpPr/>
          <p:nvPr/>
        </p:nvSpPr>
        <p:spPr>
          <a:xfrm rot="5400000">
            <a:off x="8527076" y="3903852"/>
            <a:ext cx="725293" cy="2412824"/>
          </a:xfrm>
          <a:prstGeom prst="roundRect">
            <a:avLst/>
          </a:prstGeom>
          <a:noFill/>
          <a:ln w="28575">
            <a:solidFill>
              <a:schemeClr val="bg2">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16DE2237-D13C-1C65-F0AB-0708B8FAD742}"/>
              </a:ext>
            </a:extLst>
          </p:cNvPr>
          <p:cNvSpPr txBox="1"/>
          <p:nvPr/>
        </p:nvSpPr>
        <p:spPr>
          <a:xfrm>
            <a:off x="7728559" y="5622211"/>
            <a:ext cx="2078158"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 Other Participants     </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pic>
        <p:nvPicPr>
          <p:cNvPr id="13" name="圖片 12">
            <a:extLst>
              <a:ext uri="{FF2B5EF4-FFF2-40B4-BE49-F238E27FC236}">
                <a16:creationId xmlns:a16="http://schemas.microsoft.com/office/drawing/2014/main" id="{824BEC54-67F2-77CF-476B-A9144442197C}"/>
              </a:ext>
            </a:extLst>
          </p:cNvPr>
          <p:cNvPicPr>
            <a:picLocks noChangeAspect="1"/>
          </p:cNvPicPr>
          <p:nvPr/>
        </p:nvPicPr>
        <p:blipFill>
          <a:blip r:embed="rId27" cstate="email">
            <a:extLst>
              <a:ext uri="{28A0092B-C50C-407E-A947-70E740481C1C}">
                <a14:useLocalDpi xmlns:a14="http://schemas.microsoft.com/office/drawing/2010/main"/>
              </a:ext>
            </a:extLst>
          </a:blip>
          <a:srcRect/>
          <a:stretch/>
        </p:blipFill>
        <p:spPr>
          <a:xfrm>
            <a:off x="5297130" y="1406235"/>
            <a:ext cx="571840" cy="571840"/>
          </a:xfrm>
          <a:prstGeom prst="rect">
            <a:avLst/>
          </a:prstGeom>
        </p:spPr>
      </p:pic>
      <p:pic>
        <p:nvPicPr>
          <p:cNvPr id="14" name="圖片 13">
            <a:extLst>
              <a:ext uri="{FF2B5EF4-FFF2-40B4-BE49-F238E27FC236}">
                <a16:creationId xmlns:a16="http://schemas.microsoft.com/office/drawing/2014/main" id="{0EFF575C-75BA-89DF-56E6-668CB20A30E9}"/>
              </a:ext>
            </a:extLst>
          </p:cNvPr>
          <p:cNvPicPr>
            <a:picLocks noChangeAspect="1"/>
          </p:cNvPicPr>
          <p:nvPr/>
        </p:nvPicPr>
        <p:blipFill>
          <a:blip r:embed="rId28" cstate="email">
            <a:extLst>
              <a:ext uri="{28A0092B-C50C-407E-A947-70E740481C1C}">
                <a14:useLocalDpi xmlns:a14="http://schemas.microsoft.com/office/drawing/2010/main"/>
              </a:ext>
            </a:extLst>
          </a:blip>
          <a:srcRect/>
          <a:stretch/>
        </p:blipFill>
        <p:spPr>
          <a:xfrm>
            <a:off x="7295945" y="1409237"/>
            <a:ext cx="571840" cy="571840"/>
          </a:xfrm>
          <a:prstGeom prst="rect">
            <a:avLst/>
          </a:prstGeom>
        </p:spPr>
      </p:pic>
      <p:sp>
        <p:nvSpPr>
          <p:cNvPr id="45" name="文字方塊 44">
            <a:extLst>
              <a:ext uri="{FF2B5EF4-FFF2-40B4-BE49-F238E27FC236}">
                <a16:creationId xmlns:a16="http://schemas.microsoft.com/office/drawing/2014/main" id="{7E0D9674-DB9C-29BE-1259-83AFD36A5AFA}"/>
              </a:ext>
            </a:extLst>
          </p:cNvPr>
          <p:cNvSpPr txBox="1"/>
          <p:nvPr/>
        </p:nvSpPr>
        <p:spPr>
          <a:xfrm>
            <a:off x="2472449"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Network enabling</a:t>
            </a:r>
          </a:p>
          <a:p>
            <a:pPr algn="ctr"/>
            <a:r>
              <a:rPr lang="en-US" altLang="zh-TW" sz="1100" b="1">
                <a:latin typeface="Arial" panose="020B0604020202020204" pitchFamily="34" charset="0"/>
                <a:cs typeface="Arial" panose="020B0604020202020204" pitchFamily="34" charset="0"/>
              </a:rPr>
              <a:t>Application platform</a:t>
            </a:r>
            <a:endParaRPr lang="zh-TW" altLang="en-US" sz="1100" b="1">
              <a:latin typeface="Arial" panose="020B0604020202020204" pitchFamily="34" charset="0"/>
              <a:cs typeface="Arial" panose="020B0604020202020204" pitchFamily="34" charset="0"/>
            </a:endParaRPr>
          </a:p>
        </p:txBody>
      </p:sp>
      <p:sp>
        <p:nvSpPr>
          <p:cNvPr id="46" name="文字方塊 45">
            <a:extLst>
              <a:ext uri="{FF2B5EF4-FFF2-40B4-BE49-F238E27FC236}">
                <a16:creationId xmlns:a16="http://schemas.microsoft.com/office/drawing/2014/main" id="{7B7B5552-2B04-52EE-8B69-23EC1EEADB20}"/>
              </a:ext>
            </a:extLst>
          </p:cNvPr>
          <p:cNvSpPr txBox="1"/>
          <p:nvPr/>
        </p:nvSpPr>
        <p:spPr>
          <a:xfrm>
            <a:off x="4491576"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Traffic control application</a:t>
            </a:r>
          </a:p>
          <a:p>
            <a:pPr algn="ctr"/>
            <a:r>
              <a:rPr lang="en-US" altLang="zh-TW" sz="1100" b="1">
                <a:latin typeface="Arial" panose="020B0604020202020204" pitchFamily="34" charset="0"/>
                <a:cs typeface="Arial" panose="020B0604020202020204" pitchFamily="34" charset="0"/>
              </a:rPr>
              <a:t>platform</a:t>
            </a:r>
            <a:endParaRPr lang="zh-TW" altLang="en-US" sz="1100" b="1">
              <a:latin typeface="Arial" panose="020B0604020202020204" pitchFamily="34" charset="0"/>
              <a:cs typeface="Arial" panose="020B0604020202020204" pitchFamily="34" charset="0"/>
            </a:endParaRPr>
          </a:p>
        </p:txBody>
      </p:sp>
      <p:sp>
        <p:nvSpPr>
          <p:cNvPr id="47" name="文字方塊 46">
            <a:extLst>
              <a:ext uri="{FF2B5EF4-FFF2-40B4-BE49-F238E27FC236}">
                <a16:creationId xmlns:a16="http://schemas.microsoft.com/office/drawing/2014/main" id="{EA53E7D6-AB3E-2F2E-EEA6-64B853ADCB3A}"/>
              </a:ext>
            </a:extLst>
          </p:cNvPr>
          <p:cNvSpPr txBox="1"/>
          <p:nvPr/>
        </p:nvSpPr>
        <p:spPr>
          <a:xfrm>
            <a:off x="6510703" y="1971931"/>
            <a:ext cx="2080726" cy="430887"/>
          </a:xfrm>
          <a:prstGeom prst="rect">
            <a:avLst/>
          </a:prstGeom>
          <a:noFill/>
        </p:spPr>
        <p:txBody>
          <a:bodyPr wrap="square" rtlCol="0">
            <a:spAutoFit/>
          </a:bodyPr>
          <a:lstStyle/>
          <a:p>
            <a:pPr algn="ctr"/>
            <a:r>
              <a:rPr lang="en-US" altLang="zh-TW" sz="1100" b="1">
                <a:latin typeface="Arial" panose="020B0604020202020204" pitchFamily="34" charset="0"/>
                <a:cs typeface="Arial" panose="020B0604020202020204" pitchFamily="34" charset="0"/>
              </a:rPr>
              <a:t>Traffic data enabling</a:t>
            </a:r>
          </a:p>
          <a:p>
            <a:pPr algn="ctr"/>
            <a:r>
              <a:rPr lang="en-US" altLang="zh-TW" sz="1100" b="1">
                <a:latin typeface="Arial" panose="020B0604020202020204" pitchFamily="34" charset="0"/>
                <a:cs typeface="Arial" panose="020B0604020202020204" pitchFamily="34" charset="0"/>
              </a:rPr>
              <a:t>Application platform</a:t>
            </a:r>
            <a:endParaRPr lang="zh-TW" altLang="en-US" sz="1100" b="1">
              <a:latin typeface="Arial" panose="020B0604020202020204" pitchFamily="34" charset="0"/>
              <a:cs typeface="Arial" panose="020B0604020202020204" pitchFamily="34" charset="0"/>
            </a:endParaRPr>
          </a:p>
        </p:txBody>
      </p:sp>
      <p:sp>
        <p:nvSpPr>
          <p:cNvPr id="63" name="矩形: 圓角 62">
            <a:extLst>
              <a:ext uri="{FF2B5EF4-FFF2-40B4-BE49-F238E27FC236}">
                <a16:creationId xmlns:a16="http://schemas.microsoft.com/office/drawing/2014/main" id="{C93BF039-5123-894B-8156-A77068D8057C}"/>
              </a:ext>
            </a:extLst>
          </p:cNvPr>
          <p:cNvSpPr/>
          <p:nvPr/>
        </p:nvSpPr>
        <p:spPr>
          <a:xfrm rot="5400000">
            <a:off x="4948927" y="-1299902"/>
            <a:ext cx="1114923" cy="6297298"/>
          </a:xfrm>
          <a:prstGeom prst="round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AFB3BAD4-4B0E-9526-34ED-856A602CC99A}"/>
              </a:ext>
            </a:extLst>
          </p:cNvPr>
          <p:cNvSpPr txBox="1"/>
          <p:nvPr/>
        </p:nvSpPr>
        <p:spPr>
          <a:xfrm>
            <a:off x="4519221" y="970699"/>
            <a:ext cx="2208773"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Cloud control platform</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sp>
        <p:nvSpPr>
          <p:cNvPr id="44" name="文字方塊 43">
            <a:extLst>
              <a:ext uri="{FF2B5EF4-FFF2-40B4-BE49-F238E27FC236}">
                <a16:creationId xmlns:a16="http://schemas.microsoft.com/office/drawing/2014/main" id="{E7A36ED8-2723-11A5-22C4-32FA4C79BAD3}"/>
              </a:ext>
            </a:extLst>
          </p:cNvPr>
          <p:cNvSpPr txBox="1"/>
          <p:nvPr/>
        </p:nvSpPr>
        <p:spPr>
          <a:xfrm>
            <a:off x="2689090" y="1053520"/>
            <a:ext cx="1418185" cy="738664"/>
          </a:xfrm>
          <a:prstGeom prst="rect">
            <a:avLst/>
          </a:prstGeom>
          <a:solidFill>
            <a:schemeClr val="bg1"/>
          </a:solidFill>
        </p:spPr>
        <p:txBody>
          <a:bodyPr wrap="square" rtlCol="0">
            <a:spAutoFit/>
          </a:bodyPr>
          <a:lstStyle/>
          <a:p>
            <a:r>
              <a:rPr lang="en-US" altLang="zh-TW" sz="1400" b="1">
                <a:highlight>
                  <a:srgbClr val="FFFFFF"/>
                </a:highlight>
                <a:latin typeface="Arial" panose="020B0604020202020204" pitchFamily="34" charset="0"/>
                <a:cs typeface="Arial" panose="020B0604020202020204" pitchFamily="34" charset="0"/>
              </a:rPr>
              <a:t>Cloud control</a:t>
            </a:r>
          </a:p>
          <a:p>
            <a:r>
              <a:rPr lang="en-US" altLang="zh-TW" sz="1400" b="1">
                <a:highlight>
                  <a:srgbClr val="FFFFFF"/>
                </a:highlight>
                <a:latin typeface="Arial" panose="020B0604020202020204" pitchFamily="34" charset="0"/>
                <a:cs typeface="Arial" panose="020B0604020202020204" pitchFamily="34" charset="0"/>
              </a:rPr>
              <a:t>Application</a:t>
            </a:r>
          </a:p>
          <a:p>
            <a:r>
              <a:rPr lang="en-US" altLang="zh-TW" sz="1400" b="1">
                <a:highlight>
                  <a:srgbClr val="FFFFFF"/>
                </a:highlight>
                <a:latin typeface="Arial" panose="020B0604020202020204" pitchFamily="34" charset="0"/>
                <a:cs typeface="Arial" panose="020B0604020202020204" pitchFamily="34" charset="0"/>
              </a:rPr>
              <a:t>platform</a:t>
            </a:r>
            <a:endParaRPr lang="zh-TW" altLang="en-US" sz="1400" b="1">
              <a:highlight>
                <a:srgbClr val="FFFFFF"/>
              </a:highlight>
              <a:latin typeface="Arial" panose="020B0604020202020204" pitchFamily="34" charset="0"/>
              <a:cs typeface="Arial" panose="020B0604020202020204" pitchFamily="34" charset="0"/>
            </a:endParaRPr>
          </a:p>
        </p:txBody>
      </p:sp>
      <p:pic>
        <p:nvPicPr>
          <p:cNvPr id="12" name="圖片 11">
            <a:extLst>
              <a:ext uri="{FF2B5EF4-FFF2-40B4-BE49-F238E27FC236}">
                <a16:creationId xmlns:a16="http://schemas.microsoft.com/office/drawing/2014/main" id="{97066623-1B74-D2DE-48C2-1E281BD4A623}"/>
              </a:ext>
            </a:extLst>
          </p:cNvPr>
          <p:cNvPicPr>
            <a:picLocks noChangeAspect="1"/>
          </p:cNvPicPr>
          <p:nvPr/>
        </p:nvPicPr>
        <p:blipFill>
          <a:blip r:embed="rId29" cstate="email">
            <a:extLst>
              <a:ext uri="{28A0092B-C50C-407E-A947-70E740481C1C}">
                <a14:useLocalDpi xmlns:a14="http://schemas.microsoft.com/office/drawing/2010/main"/>
              </a:ext>
            </a:extLst>
          </a:blip>
          <a:srcRect/>
          <a:stretch/>
        </p:blipFill>
        <p:spPr>
          <a:xfrm>
            <a:off x="3559607" y="1374010"/>
            <a:ext cx="686018" cy="686018"/>
          </a:xfrm>
          <a:prstGeom prst="rect">
            <a:avLst/>
          </a:prstGeom>
        </p:spPr>
      </p:pic>
      <p:sp>
        <p:nvSpPr>
          <p:cNvPr id="78" name="矩形 77">
            <a:extLst>
              <a:ext uri="{FF2B5EF4-FFF2-40B4-BE49-F238E27FC236}">
                <a16:creationId xmlns:a16="http://schemas.microsoft.com/office/drawing/2014/main" id="{2B93AE97-A04C-08A6-CBBB-120E1EEAA119}"/>
              </a:ext>
            </a:extLst>
          </p:cNvPr>
          <p:cNvSpPr/>
          <p:nvPr/>
        </p:nvSpPr>
        <p:spPr>
          <a:xfrm>
            <a:off x="9082855" y="925600"/>
            <a:ext cx="1052443" cy="352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AD7259F3-6778-8C95-223E-0CCCAB3335AD}"/>
              </a:ext>
            </a:extLst>
          </p:cNvPr>
          <p:cNvSpPr txBox="1"/>
          <p:nvPr/>
        </p:nvSpPr>
        <p:spPr>
          <a:xfrm>
            <a:off x="9030598" y="906626"/>
            <a:ext cx="1243051" cy="738664"/>
          </a:xfrm>
          <a:prstGeom prst="rect">
            <a:avLst/>
          </a:prstGeom>
          <a:solidFill>
            <a:schemeClr val="bg1"/>
          </a:solidFill>
        </p:spPr>
        <p:txBody>
          <a:bodyPr wrap="square" rtlCol="0">
            <a:spAutoFit/>
          </a:bodyPr>
          <a:lstStyle/>
          <a:p>
            <a:pPr algn="ctr"/>
            <a:r>
              <a:rPr lang="en-US" altLang="zh-TW" sz="1400" b="1">
                <a:solidFill>
                  <a:schemeClr val="accent1"/>
                </a:solidFill>
                <a:latin typeface="Arial" panose="020B0604020202020204" pitchFamily="34" charset="0"/>
                <a:cs typeface="Arial" panose="020B0604020202020204" pitchFamily="34" charset="0"/>
              </a:rPr>
              <a:t>Related Supporting Platforms</a:t>
            </a:r>
            <a:endParaRPr lang="zh-TW" altLang="en-US" sz="1400" b="1">
              <a:solidFill>
                <a:schemeClr val="accent1"/>
              </a:solidFill>
              <a:latin typeface="Arial" panose="020B0604020202020204" pitchFamily="34" charset="0"/>
              <a:cs typeface="Arial" panose="020B0604020202020204" pitchFamily="34" charset="0"/>
            </a:endParaRPr>
          </a:p>
        </p:txBody>
      </p:sp>
      <p:sp>
        <p:nvSpPr>
          <p:cNvPr id="80" name="文字方塊 79">
            <a:extLst>
              <a:ext uri="{FF2B5EF4-FFF2-40B4-BE49-F238E27FC236}">
                <a16:creationId xmlns:a16="http://schemas.microsoft.com/office/drawing/2014/main" id="{3457F971-A91B-446B-A9C2-53ABEC462F32}"/>
              </a:ext>
            </a:extLst>
          </p:cNvPr>
          <p:cNvSpPr txBox="1"/>
          <p:nvPr/>
        </p:nvSpPr>
        <p:spPr>
          <a:xfrm>
            <a:off x="2557944" y="4484098"/>
            <a:ext cx="1836559" cy="523220"/>
          </a:xfrm>
          <a:prstGeom prst="rect">
            <a:avLst/>
          </a:prstGeom>
          <a:solidFill>
            <a:schemeClr val="bg1"/>
          </a:solidFill>
        </p:spPr>
        <p:txBody>
          <a:bodyPr wrap="square" rtlCol="0">
            <a:spAutoFit/>
          </a:bodyPr>
          <a:lstStyle/>
          <a:p>
            <a:pPr algn="ctr"/>
            <a:r>
              <a:rPr lang="en-US" altLang="zh-TW" sz="1400" b="1">
                <a:solidFill>
                  <a:schemeClr val="accent1"/>
                </a:solidFill>
                <a:highlight>
                  <a:srgbClr val="FFFFFF"/>
                </a:highlight>
                <a:latin typeface="Arial" panose="020B0604020202020204" pitchFamily="34" charset="0"/>
                <a:cs typeface="Arial" panose="020B0604020202020204" pitchFamily="34" charset="0"/>
              </a:rPr>
              <a:t>Intelligent roadside</a:t>
            </a:r>
          </a:p>
          <a:p>
            <a:pPr algn="ctr"/>
            <a:r>
              <a:rPr lang="en-US" altLang="zh-TW" sz="1400" b="1">
                <a:solidFill>
                  <a:schemeClr val="accent1"/>
                </a:solidFill>
                <a:highlight>
                  <a:srgbClr val="FFFFFF"/>
                </a:highlight>
                <a:latin typeface="Arial" panose="020B0604020202020204" pitchFamily="34" charset="0"/>
                <a:cs typeface="Arial" panose="020B0604020202020204" pitchFamily="34" charset="0"/>
              </a:rPr>
              <a:t>infrastructure</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pic>
        <p:nvPicPr>
          <p:cNvPr id="79" name="圖片 78">
            <a:extLst>
              <a:ext uri="{FF2B5EF4-FFF2-40B4-BE49-F238E27FC236}">
                <a16:creationId xmlns:a16="http://schemas.microsoft.com/office/drawing/2014/main" id="{661D2C35-D3FE-107D-B9A1-55514E835EAF}"/>
              </a:ext>
            </a:extLst>
          </p:cNvPr>
          <p:cNvPicPr>
            <a:picLocks noChangeAspect="1"/>
          </p:cNvPicPr>
          <p:nvPr/>
        </p:nvPicPr>
        <p:blipFill>
          <a:blip r:embed="rId30" cstate="email">
            <a:extLst>
              <a:ext uri="{28A0092B-C50C-407E-A947-70E740481C1C}">
                <a14:useLocalDpi xmlns:a14="http://schemas.microsoft.com/office/drawing/2010/main"/>
              </a:ext>
            </a:extLst>
          </a:blip>
          <a:srcRect/>
          <a:stretch/>
        </p:blipFill>
        <p:spPr>
          <a:xfrm rot="19408833">
            <a:off x="4414661" y="4975170"/>
            <a:ext cx="440089" cy="440089"/>
          </a:xfrm>
          <a:prstGeom prst="rect">
            <a:avLst/>
          </a:prstGeom>
        </p:spPr>
      </p:pic>
      <p:pic>
        <p:nvPicPr>
          <p:cNvPr id="19" name="圖片 18">
            <a:extLst>
              <a:ext uri="{FF2B5EF4-FFF2-40B4-BE49-F238E27FC236}">
                <a16:creationId xmlns:a16="http://schemas.microsoft.com/office/drawing/2014/main" id="{A6835CAC-A280-BFC1-731E-617C12909378}"/>
              </a:ext>
            </a:extLst>
          </p:cNvPr>
          <p:cNvPicPr>
            <a:picLocks noChangeAspect="1"/>
          </p:cNvPicPr>
          <p:nvPr/>
        </p:nvPicPr>
        <p:blipFill>
          <a:blip r:embed="rId31" cstate="email">
            <a:extLst>
              <a:ext uri="{28A0092B-C50C-407E-A947-70E740481C1C}">
                <a14:useLocalDpi xmlns:a14="http://schemas.microsoft.com/office/drawing/2010/main"/>
              </a:ext>
            </a:extLst>
          </a:blip>
          <a:srcRect/>
          <a:stretch/>
        </p:blipFill>
        <p:spPr>
          <a:xfrm flipH="1">
            <a:off x="3736290" y="4913733"/>
            <a:ext cx="615574" cy="571840"/>
          </a:xfrm>
          <a:prstGeom prst="rect">
            <a:avLst/>
          </a:prstGeom>
        </p:spPr>
      </p:pic>
      <p:sp>
        <p:nvSpPr>
          <p:cNvPr id="58" name="文字方塊 57">
            <a:extLst>
              <a:ext uri="{FF2B5EF4-FFF2-40B4-BE49-F238E27FC236}">
                <a16:creationId xmlns:a16="http://schemas.microsoft.com/office/drawing/2014/main" id="{21DBE7A9-05B7-2C41-18CD-C49717230724}"/>
              </a:ext>
            </a:extLst>
          </p:cNvPr>
          <p:cNvSpPr txBox="1"/>
          <p:nvPr/>
        </p:nvSpPr>
        <p:spPr>
          <a:xfrm>
            <a:off x="2618526" y="2388859"/>
            <a:ext cx="2901955" cy="307777"/>
          </a:xfrm>
          <a:prstGeom prst="rect">
            <a:avLst/>
          </a:prstGeom>
          <a:noFill/>
        </p:spPr>
        <p:txBody>
          <a:bodyPr wrap="square" rtlCol="0">
            <a:spAutoFit/>
          </a:bodyPr>
          <a:lstStyle/>
          <a:p>
            <a:r>
              <a:rPr lang="en-US" altLang="zh-TW" sz="1400" b="1">
                <a:solidFill>
                  <a:schemeClr val="accent1"/>
                </a:solidFill>
                <a:highlight>
                  <a:srgbClr val="FFFFFF"/>
                </a:highlight>
                <a:latin typeface="Arial" panose="020B0604020202020204" pitchFamily="34" charset="0"/>
                <a:cs typeface="Arial" panose="020B0604020202020204" pitchFamily="34" charset="0"/>
              </a:rPr>
              <a:t>Cloud control basic platform </a:t>
            </a:r>
            <a:endParaRPr lang="zh-TW" altLang="en-US" sz="1400" b="1">
              <a:solidFill>
                <a:schemeClr val="accent1"/>
              </a:solidFill>
              <a:highlight>
                <a:srgbClr val="FFFFFF"/>
              </a:highlight>
              <a:latin typeface="Arial" panose="020B0604020202020204" pitchFamily="34" charset="0"/>
              <a:cs typeface="Arial" panose="020B0604020202020204" pitchFamily="34" charset="0"/>
            </a:endParaRPr>
          </a:p>
        </p:txBody>
      </p:sp>
      <p:sp>
        <p:nvSpPr>
          <p:cNvPr id="86" name="文字方塊 85">
            <a:extLst>
              <a:ext uri="{FF2B5EF4-FFF2-40B4-BE49-F238E27FC236}">
                <a16:creationId xmlns:a16="http://schemas.microsoft.com/office/drawing/2014/main" id="{8E8FF78D-62FF-21C7-4A37-FF31770A4B3F}"/>
              </a:ext>
            </a:extLst>
          </p:cNvPr>
          <p:cNvSpPr txBox="1"/>
          <p:nvPr/>
        </p:nvSpPr>
        <p:spPr>
          <a:xfrm>
            <a:off x="8885496" y="2264734"/>
            <a:ext cx="807128" cy="400110"/>
          </a:xfrm>
          <a:prstGeom prst="rect">
            <a:avLst/>
          </a:prstGeom>
          <a:noFill/>
        </p:spPr>
        <p:txBody>
          <a:bodyPr wrap="square">
            <a:spAutoFit/>
          </a:bodyPr>
          <a:lstStyle/>
          <a:p>
            <a:pPr algn="ctr"/>
            <a:r>
              <a:rPr lang="en-US" altLang="zh-TW" sz="1000" b="1">
                <a:latin typeface="Arial" panose="020B0604020202020204" pitchFamily="34" charset="0"/>
                <a:cs typeface="Arial" panose="020B0604020202020204" pitchFamily="34" charset="0"/>
              </a:rPr>
              <a:t>Traffic</a:t>
            </a:r>
          </a:p>
          <a:p>
            <a:pPr algn="ctr"/>
            <a:r>
              <a:rPr lang="en-US" altLang="zh-TW" sz="1000" b="1">
                <a:latin typeface="Arial" panose="020B0604020202020204" pitchFamily="34" charset="0"/>
                <a:cs typeface="Arial" panose="020B0604020202020204" pitchFamily="34" charset="0"/>
              </a:rPr>
              <a:t>control</a:t>
            </a:r>
            <a:endParaRPr lang="zh-TW" altLang="en-US" sz="1000"/>
          </a:p>
        </p:txBody>
      </p:sp>
      <p:sp>
        <p:nvSpPr>
          <p:cNvPr id="87" name="文字方塊 86">
            <a:extLst>
              <a:ext uri="{FF2B5EF4-FFF2-40B4-BE49-F238E27FC236}">
                <a16:creationId xmlns:a16="http://schemas.microsoft.com/office/drawing/2014/main" id="{2383D9A0-D550-CEFF-B092-D15B0591D911}"/>
              </a:ext>
            </a:extLst>
          </p:cNvPr>
          <p:cNvSpPr txBox="1"/>
          <p:nvPr/>
        </p:nvSpPr>
        <p:spPr>
          <a:xfrm>
            <a:off x="9509016" y="2252833"/>
            <a:ext cx="807128" cy="400110"/>
          </a:xfrm>
          <a:prstGeom prst="rect">
            <a:avLst/>
          </a:prstGeom>
          <a:noFill/>
        </p:spPr>
        <p:txBody>
          <a:bodyPr wrap="square">
            <a:spAutoFit/>
          </a:bodyPr>
          <a:lstStyle/>
          <a:p>
            <a:pPr algn="ctr"/>
            <a:r>
              <a:rPr lang="en-US" altLang="zh-TW" sz="1000" b="1">
                <a:latin typeface="Arial" panose="020B0604020202020204" pitchFamily="34" charset="0"/>
                <a:cs typeface="Arial" panose="020B0604020202020204" pitchFamily="34" charset="0"/>
              </a:rPr>
              <a:t>First</a:t>
            </a:r>
          </a:p>
          <a:p>
            <a:pPr algn="ctr"/>
            <a:r>
              <a:rPr lang="en-US" altLang="zh-TW" sz="1000" b="1">
                <a:latin typeface="Arial" panose="020B0604020202020204" pitchFamily="34" charset="0"/>
                <a:cs typeface="Arial" panose="020B0604020202020204" pitchFamily="34" charset="0"/>
              </a:rPr>
              <a:t>aid</a:t>
            </a:r>
            <a:endParaRPr lang="zh-TW" altLang="en-US" sz="1000"/>
          </a:p>
        </p:txBody>
      </p:sp>
      <p:sp>
        <p:nvSpPr>
          <p:cNvPr id="88" name="文字方塊 87">
            <a:extLst>
              <a:ext uri="{FF2B5EF4-FFF2-40B4-BE49-F238E27FC236}">
                <a16:creationId xmlns:a16="http://schemas.microsoft.com/office/drawing/2014/main" id="{1EC8D3A9-FA5A-4315-79C0-E5C32F3C4680}"/>
              </a:ext>
            </a:extLst>
          </p:cNvPr>
          <p:cNvSpPr txBox="1"/>
          <p:nvPr/>
        </p:nvSpPr>
        <p:spPr>
          <a:xfrm>
            <a:off x="9134690" y="3291028"/>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Map</a:t>
            </a:r>
            <a:endParaRPr lang="zh-TW" altLang="en-US" sz="1000"/>
          </a:p>
        </p:txBody>
      </p:sp>
      <p:sp>
        <p:nvSpPr>
          <p:cNvPr id="89" name="文字方塊 88">
            <a:extLst>
              <a:ext uri="{FF2B5EF4-FFF2-40B4-BE49-F238E27FC236}">
                <a16:creationId xmlns:a16="http://schemas.microsoft.com/office/drawing/2014/main" id="{1FB39E1E-F5BC-4329-EADF-393F4ED93A3C}"/>
              </a:ext>
            </a:extLst>
          </p:cNvPr>
          <p:cNvSpPr txBox="1"/>
          <p:nvPr/>
        </p:nvSpPr>
        <p:spPr>
          <a:xfrm>
            <a:off x="9457253" y="3317225"/>
            <a:ext cx="985264" cy="215444"/>
          </a:xfrm>
          <a:prstGeom prst="rect">
            <a:avLst/>
          </a:prstGeom>
          <a:noFill/>
        </p:spPr>
        <p:txBody>
          <a:bodyPr wrap="square">
            <a:spAutoFit/>
          </a:bodyPr>
          <a:lstStyle/>
          <a:p>
            <a:pPr algn="ctr"/>
            <a:r>
              <a:rPr lang="en-US" altLang="zh-TW" sz="800" b="1">
                <a:latin typeface="Arial" panose="020B0604020202020204" pitchFamily="34" charset="0"/>
                <a:cs typeface="Arial" panose="020B0604020202020204" pitchFamily="34" charset="0"/>
              </a:rPr>
              <a:t>Localization</a:t>
            </a:r>
            <a:endParaRPr lang="zh-TW" altLang="en-US" sz="800"/>
          </a:p>
        </p:txBody>
      </p:sp>
      <p:sp>
        <p:nvSpPr>
          <p:cNvPr id="90" name="文字方塊 89">
            <a:extLst>
              <a:ext uri="{FF2B5EF4-FFF2-40B4-BE49-F238E27FC236}">
                <a16:creationId xmlns:a16="http://schemas.microsoft.com/office/drawing/2014/main" id="{4F1EB1D3-0487-BD40-EA5C-F60A00CE6B31}"/>
              </a:ext>
            </a:extLst>
          </p:cNvPr>
          <p:cNvSpPr txBox="1"/>
          <p:nvPr/>
        </p:nvSpPr>
        <p:spPr>
          <a:xfrm>
            <a:off x="9043938" y="4161954"/>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Climate</a:t>
            </a:r>
            <a:endParaRPr lang="zh-TW" altLang="en-US" sz="1000"/>
          </a:p>
        </p:txBody>
      </p:sp>
      <p:sp>
        <p:nvSpPr>
          <p:cNvPr id="91" name="文字方塊 90">
            <a:extLst>
              <a:ext uri="{FF2B5EF4-FFF2-40B4-BE49-F238E27FC236}">
                <a16:creationId xmlns:a16="http://schemas.microsoft.com/office/drawing/2014/main" id="{775D6C21-D45C-818C-14CD-7D3C7775EB0F}"/>
              </a:ext>
            </a:extLst>
          </p:cNvPr>
          <p:cNvSpPr txBox="1"/>
          <p:nvPr/>
        </p:nvSpPr>
        <p:spPr>
          <a:xfrm>
            <a:off x="9702891" y="4147391"/>
            <a:ext cx="807128" cy="246221"/>
          </a:xfrm>
          <a:prstGeom prst="rect">
            <a:avLst/>
          </a:prstGeom>
          <a:noFill/>
        </p:spPr>
        <p:txBody>
          <a:bodyPr wrap="square">
            <a:spAutoFit/>
          </a:bodyPr>
          <a:lstStyle/>
          <a:p>
            <a:r>
              <a:rPr lang="en-US" altLang="zh-TW" sz="1000" b="1">
                <a:latin typeface="Arial" panose="020B0604020202020204" pitchFamily="34" charset="0"/>
                <a:cs typeface="Arial" panose="020B0604020202020204" pitchFamily="34" charset="0"/>
              </a:rPr>
              <a:t>Other</a:t>
            </a:r>
            <a:endParaRPr lang="zh-TW" altLang="en-US" sz="1000"/>
          </a:p>
        </p:txBody>
      </p:sp>
      <p:cxnSp>
        <p:nvCxnSpPr>
          <p:cNvPr id="93" name="直線單箭頭接點 92">
            <a:extLst>
              <a:ext uri="{FF2B5EF4-FFF2-40B4-BE49-F238E27FC236}">
                <a16:creationId xmlns:a16="http://schemas.microsoft.com/office/drawing/2014/main" id="{824D041C-9117-418E-6E39-68AFD949C331}"/>
              </a:ext>
            </a:extLst>
          </p:cNvPr>
          <p:cNvCxnSpPr>
            <a:endCxn id="63" idx="2"/>
          </p:cNvCxnSpPr>
          <p:nvPr/>
        </p:nvCxnSpPr>
        <p:spPr>
          <a:xfrm>
            <a:off x="1996627" y="1848747"/>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77CD0196-B02D-07C1-1BF2-3E839C272DA2}"/>
              </a:ext>
            </a:extLst>
          </p:cNvPr>
          <p:cNvCxnSpPr/>
          <p:nvPr/>
        </p:nvCxnSpPr>
        <p:spPr>
          <a:xfrm>
            <a:off x="1986925" y="3532668"/>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8E03235-03FB-CFA8-3078-40F52CB7A339}"/>
              </a:ext>
            </a:extLst>
          </p:cNvPr>
          <p:cNvCxnSpPr/>
          <p:nvPr/>
        </p:nvCxnSpPr>
        <p:spPr>
          <a:xfrm>
            <a:off x="1991523" y="5119321"/>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1CE41C8-69AF-FF9A-7C60-DD44B868C0B4}"/>
              </a:ext>
            </a:extLst>
          </p:cNvPr>
          <p:cNvCxnSpPr/>
          <p:nvPr/>
        </p:nvCxnSpPr>
        <p:spPr>
          <a:xfrm>
            <a:off x="1981762" y="6234415"/>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33B27A8D-CEC3-186E-E3B1-F0F4807D4871}"/>
              </a:ext>
            </a:extLst>
          </p:cNvPr>
          <p:cNvCxnSpPr/>
          <p:nvPr/>
        </p:nvCxnSpPr>
        <p:spPr>
          <a:xfrm>
            <a:off x="8605790" y="3463686"/>
            <a:ext cx="361113"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A143A897-ED7C-119C-DD18-5919B4ADD38B}"/>
              </a:ext>
            </a:extLst>
          </p:cNvPr>
          <p:cNvSpPr/>
          <p:nvPr/>
        </p:nvSpPr>
        <p:spPr>
          <a:xfrm>
            <a:off x="2181169" y="4512717"/>
            <a:ext cx="8261348" cy="114795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descr="一張含有 圓形, 天體 的圖片&#10;&#10;自動產生的描述">
            <a:extLst>
              <a:ext uri="{FF2B5EF4-FFF2-40B4-BE49-F238E27FC236}">
                <a16:creationId xmlns:a16="http://schemas.microsoft.com/office/drawing/2014/main" id="{BEEACA27-044B-3AE8-586E-F2D73A502F5F}"/>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0416761" y="4323036"/>
            <a:ext cx="1805092" cy="1474102"/>
          </a:xfrm>
          <a:prstGeom prst="rect">
            <a:avLst/>
          </a:prstGeom>
        </p:spPr>
      </p:pic>
    </p:spTree>
    <p:extLst>
      <p:ext uri="{BB962C8B-B14F-4D97-AF65-F5344CB8AC3E}">
        <p14:creationId xmlns:p14="http://schemas.microsoft.com/office/powerpoint/2010/main" val="310960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9BB12A8E-99A3-C1B3-1947-EBAB7E871B6D}"/>
              </a:ext>
            </a:extLst>
          </p:cNvPr>
          <p:cNvSpPr/>
          <p:nvPr/>
        </p:nvSpPr>
        <p:spPr>
          <a:xfrm>
            <a:off x="780324" y="1224357"/>
            <a:ext cx="7156906" cy="4956524"/>
          </a:xfrm>
          <a:prstGeom prst="rect">
            <a:avLst/>
          </a:prstGeom>
          <a:solidFill>
            <a:srgbClr val="FFF5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26EF80CA-03E4-17D7-E9E3-22D007A80F18}"/>
              </a:ext>
            </a:extLst>
          </p:cNvPr>
          <p:cNvSpPr>
            <a:spLocks noGrp="1"/>
          </p:cNvSpPr>
          <p:nvPr>
            <p:ph type="title"/>
          </p:nvPr>
        </p:nvSpPr>
        <p:spPr/>
        <p:txBody>
          <a:bodyPr/>
          <a:lstStyle/>
          <a:p>
            <a:r>
              <a:rPr lang="en-US" altLang="zh-TW"/>
              <a:t>ITS</a:t>
            </a:r>
            <a:r>
              <a:rPr lang="zh-TW" altLang="en-US"/>
              <a:t> </a:t>
            </a:r>
            <a:r>
              <a:rPr lang="en-US" altLang="zh-TW"/>
              <a:t>Solutions enabled by Smart Traffic Sensor</a:t>
            </a:r>
            <a:endParaRPr lang="zh-TW" altLang="en-US"/>
          </a:p>
        </p:txBody>
      </p:sp>
      <p:sp>
        <p:nvSpPr>
          <p:cNvPr id="3" name="投影片編號版面配置區 2">
            <a:extLst>
              <a:ext uri="{FF2B5EF4-FFF2-40B4-BE49-F238E27FC236}">
                <a16:creationId xmlns:a16="http://schemas.microsoft.com/office/drawing/2014/main" id="{63353630-53DF-E447-35BA-92C4AB9ADEA9}"/>
              </a:ext>
            </a:extLst>
          </p:cNvPr>
          <p:cNvSpPr>
            <a:spLocks noGrp="1"/>
          </p:cNvSpPr>
          <p:nvPr>
            <p:ph type="sldNum" sz="quarter" idx="12"/>
          </p:nvPr>
        </p:nvSpPr>
        <p:spPr/>
        <p:txBody>
          <a:bodyPr/>
          <a:lstStyle/>
          <a:p>
            <a:pPr algn="ctr"/>
            <a:fld id="{6E290225-7458-4E5F-AFE5-E142CAAEBF37}" type="slidenum">
              <a:rPr lang="en-US" smtClean="0"/>
              <a:pPr algn="ctr"/>
              <a:t>16</a:t>
            </a:fld>
            <a:endParaRPr lang="en-US"/>
          </a:p>
        </p:txBody>
      </p:sp>
      <p:sp>
        <p:nvSpPr>
          <p:cNvPr id="5" name="矩形: 圓角 4">
            <a:extLst>
              <a:ext uri="{FF2B5EF4-FFF2-40B4-BE49-F238E27FC236}">
                <a16:creationId xmlns:a16="http://schemas.microsoft.com/office/drawing/2014/main" id="{E8365B4B-BA77-7668-974A-899D7C8FC7C3}"/>
              </a:ext>
            </a:extLst>
          </p:cNvPr>
          <p:cNvSpPr/>
          <p:nvPr/>
        </p:nvSpPr>
        <p:spPr>
          <a:xfrm>
            <a:off x="838199" y="1661672"/>
            <a:ext cx="3093349" cy="4953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偵測</a:t>
            </a:r>
          </a:p>
        </p:txBody>
      </p:sp>
      <p:sp>
        <p:nvSpPr>
          <p:cNvPr id="6" name="矩形: 圓角 5">
            <a:extLst>
              <a:ext uri="{FF2B5EF4-FFF2-40B4-BE49-F238E27FC236}">
                <a16:creationId xmlns:a16="http://schemas.microsoft.com/office/drawing/2014/main" id="{2EE3CCA1-0113-C26F-AC64-006A97764B52}"/>
              </a:ext>
            </a:extLst>
          </p:cNvPr>
          <p:cNvSpPr/>
          <p:nvPr/>
        </p:nvSpPr>
        <p:spPr>
          <a:xfrm>
            <a:off x="4795656" y="1661672"/>
            <a:ext cx="3093349" cy="4953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分析</a:t>
            </a:r>
          </a:p>
        </p:txBody>
      </p:sp>
      <p:sp>
        <p:nvSpPr>
          <p:cNvPr id="7" name="矩形: 圓角 6">
            <a:extLst>
              <a:ext uri="{FF2B5EF4-FFF2-40B4-BE49-F238E27FC236}">
                <a16:creationId xmlns:a16="http://schemas.microsoft.com/office/drawing/2014/main" id="{C651F094-A09F-FCB6-05FB-869B069D180F}"/>
              </a:ext>
            </a:extLst>
          </p:cNvPr>
          <p:cNvSpPr/>
          <p:nvPr/>
        </p:nvSpPr>
        <p:spPr>
          <a:xfrm>
            <a:off x="8663224" y="1661672"/>
            <a:ext cx="3093349" cy="4953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ITS</a:t>
            </a:r>
            <a:r>
              <a:rPr lang="zh-TW" altLang="en-US" b="1">
                <a:solidFill>
                  <a:prstClr val="black"/>
                </a:solidFill>
                <a:latin typeface="Calibri"/>
                <a:ea typeface="微軟正黑體"/>
              </a:rPr>
              <a:t>應用</a:t>
            </a:r>
          </a:p>
        </p:txBody>
      </p:sp>
      <p:sp>
        <p:nvSpPr>
          <p:cNvPr id="8" name="箭號: 向右 7">
            <a:extLst>
              <a:ext uri="{FF2B5EF4-FFF2-40B4-BE49-F238E27FC236}">
                <a16:creationId xmlns:a16="http://schemas.microsoft.com/office/drawing/2014/main" id="{4A712A7A-E8C2-F320-C8A2-90549CC916F6}"/>
              </a:ext>
            </a:extLst>
          </p:cNvPr>
          <p:cNvSpPr/>
          <p:nvPr/>
        </p:nvSpPr>
        <p:spPr>
          <a:xfrm>
            <a:off x="4254743" y="3975581"/>
            <a:ext cx="431800" cy="495300"/>
          </a:xfrm>
          <a:prstGeom prst="rightArrow">
            <a:avLst>
              <a:gd name="adj1" fmla="val 50000"/>
              <a:gd name="adj2" fmla="val 59192"/>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prstClr val="black"/>
              </a:solidFill>
              <a:latin typeface="Calibri"/>
              <a:ea typeface="微軟正黑體"/>
            </a:endParaRPr>
          </a:p>
        </p:txBody>
      </p:sp>
      <p:sp>
        <p:nvSpPr>
          <p:cNvPr id="9" name="箭號: 向右 8">
            <a:extLst>
              <a:ext uri="{FF2B5EF4-FFF2-40B4-BE49-F238E27FC236}">
                <a16:creationId xmlns:a16="http://schemas.microsoft.com/office/drawing/2014/main" id="{0051F7D0-A750-FEAD-DE4B-05716AD81AA5}"/>
              </a:ext>
            </a:extLst>
          </p:cNvPr>
          <p:cNvSpPr/>
          <p:nvPr/>
        </p:nvSpPr>
        <p:spPr>
          <a:xfrm>
            <a:off x="8149430" y="3991328"/>
            <a:ext cx="431800" cy="495300"/>
          </a:xfrm>
          <a:prstGeom prst="rightArrow">
            <a:avLst>
              <a:gd name="adj1" fmla="val 50000"/>
              <a:gd name="adj2" fmla="val 59192"/>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prstClr val="black"/>
              </a:solidFill>
              <a:latin typeface="Calibri"/>
              <a:ea typeface="微軟正黑體"/>
            </a:endParaRPr>
          </a:p>
        </p:txBody>
      </p:sp>
      <p:sp>
        <p:nvSpPr>
          <p:cNvPr id="10" name="文字方塊 9">
            <a:extLst>
              <a:ext uri="{FF2B5EF4-FFF2-40B4-BE49-F238E27FC236}">
                <a16:creationId xmlns:a16="http://schemas.microsoft.com/office/drawing/2014/main" id="{D789C5E8-2DAC-6919-C79C-A639642BDE48}"/>
              </a:ext>
            </a:extLst>
          </p:cNvPr>
          <p:cNvSpPr txBox="1"/>
          <p:nvPr/>
        </p:nvSpPr>
        <p:spPr>
          <a:xfrm>
            <a:off x="838199" y="2214847"/>
            <a:ext cx="3093348"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透過感測器辨識及判讀影像</a:t>
            </a:r>
          </a:p>
        </p:txBody>
      </p:sp>
      <p:sp>
        <p:nvSpPr>
          <p:cNvPr id="11" name="文字方塊 10">
            <a:extLst>
              <a:ext uri="{FF2B5EF4-FFF2-40B4-BE49-F238E27FC236}">
                <a16:creationId xmlns:a16="http://schemas.microsoft.com/office/drawing/2014/main" id="{90E9952D-610C-118A-6A54-590A49E3751D}"/>
              </a:ext>
            </a:extLst>
          </p:cNvPr>
          <p:cNvSpPr txBox="1"/>
          <p:nvPr/>
        </p:nvSpPr>
        <p:spPr>
          <a:xfrm>
            <a:off x="4795657" y="2214847"/>
            <a:ext cx="309334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透過影像分析軟體及對應硬體快速且精準地判讀</a:t>
            </a:r>
            <a:r>
              <a:rPr lang="zh-TW" altLang="en-US" sz="1600">
                <a:solidFill>
                  <a:prstClr val="black"/>
                </a:solidFill>
                <a:latin typeface="微軟正黑體" panose="020B0604030504040204" pitchFamily="34" charset="-120"/>
                <a:ea typeface="微軟正黑體" panose="020B0604030504040204" pitchFamily="34" charset="-120"/>
              </a:rPr>
              <a:t>路況</a:t>
            </a:r>
            <a:endPar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78C4E4EE-6898-D3CE-793C-F90C8A699D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92378" y="2710147"/>
            <a:ext cx="900000" cy="900000"/>
          </a:xfrm>
          <a:prstGeom prst="rect">
            <a:avLst/>
          </a:prstGeom>
        </p:spPr>
      </p:pic>
      <p:sp>
        <p:nvSpPr>
          <p:cNvPr id="14" name="矩形 13">
            <a:extLst>
              <a:ext uri="{FF2B5EF4-FFF2-40B4-BE49-F238E27FC236}">
                <a16:creationId xmlns:a16="http://schemas.microsoft.com/office/drawing/2014/main" id="{DE44F52B-A95D-78C6-44A5-7DBD6BEA1011}"/>
              </a:ext>
            </a:extLst>
          </p:cNvPr>
          <p:cNvSpPr/>
          <p:nvPr/>
        </p:nvSpPr>
        <p:spPr>
          <a:xfrm>
            <a:off x="1192378" y="3322146"/>
            <a:ext cx="900000" cy="28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prstClr val="black"/>
                </a:solidFill>
                <a:latin typeface="Calibri"/>
                <a:ea typeface="微軟正黑體"/>
              </a:rPr>
              <a:t>光達</a:t>
            </a:r>
          </a:p>
        </p:txBody>
      </p:sp>
      <p:pic>
        <p:nvPicPr>
          <p:cNvPr id="16" name="圖片 15">
            <a:extLst>
              <a:ext uri="{FF2B5EF4-FFF2-40B4-BE49-F238E27FC236}">
                <a16:creationId xmlns:a16="http://schemas.microsoft.com/office/drawing/2014/main" id="{5FDA2859-662D-8152-24C8-228137FBF7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9685" y="2672646"/>
            <a:ext cx="900000" cy="937500"/>
          </a:xfrm>
          <a:prstGeom prst="rect">
            <a:avLst/>
          </a:prstGeom>
        </p:spPr>
      </p:pic>
      <p:pic>
        <p:nvPicPr>
          <p:cNvPr id="17" name="圖片 16">
            <a:extLst>
              <a:ext uri="{FF2B5EF4-FFF2-40B4-BE49-F238E27FC236}">
                <a16:creationId xmlns:a16="http://schemas.microsoft.com/office/drawing/2014/main" id="{7BD1CB44-29B9-F0D0-51FF-3C6325FBAE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2378" y="3800730"/>
            <a:ext cx="900000" cy="937500"/>
          </a:xfrm>
          <a:prstGeom prst="rect">
            <a:avLst/>
          </a:prstGeom>
        </p:spPr>
      </p:pic>
      <p:sp>
        <p:nvSpPr>
          <p:cNvPr id="21" name="矩形 20">
            <a:extLst>
              <a:ext uri="{FF2B5EF4-FFF2-40B4-BE49-F238E27FC236}">
                <a16:creationId xmlns:a16="http://schemas.microsoft.com/office/drawing/2014/main" id="{C5A3D0C0-8953-A277-F72A-7D407D34AE79}"/>
              </a:ext>
            </a:extLst>
          </p:cNvPr>
          <p:cNvSpPr/>
          <p:nvPr/>
        </p:nvSpPr>
        <p:spPr>
          <a:xfrm>
            <a:off x="2349685" y="3322146"/>
            <a:ext cx="900000" cy="28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prstClr val="black"/>
                </a:solidFill>
                <a:latin typeface="Calibri"/>
                <a:ea typeface="微軟正黑體"/>
              </a:rPr>
              <a:t>雷達</a:t>
            </a:r>
          </a:p>
        </p:txBody>
      </p:sp>
      <p:sp>
        <p:nvSpPr>
          <p:cNvPr id="22" name="矩形 21">
            <a:extLst>
              <a:ext uri="{FF2B5EF4-FFF2-40B4-BE49-F238E27FC236}">
                <a16:creationId xmlns:a16="http://schemas.microsoft.com/office/drawing/2014/main" id="{21651D21-49B2-D4F3-0D06-872BEE08F159}"/>
              </a:ext>
            </a:extLst>
          </p:cNvPr>
          <p:cNvSpPr/>
          <p:nvPr/>
        </p:nvSpPr>
        <p:spPr>
          <a:xfrm>
            <a:off x="1192377" y="5769340"/>
            <a:ext cx="2106715" cy="28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prstClr val="black"/>
                </a:solidFill>
                <a:latin typeface="Calibri"/>
                <a:ea typeface="微軟正黑體"/>
              </a:rPr>
              <a:t>攝影機</a:t>
            </a:r>
          </a:p>
        </p:txBody>
      </p:sp>
      <p:sp>
        <p:nvSpPr>
          <p:cNvPr id="23" name="文字方塊 22">
            <a:extLst>
              <a:ext uri="{FF2B5EF4-FFF2-40B4-BE49-F238E27FC236}">
                <a16:creationId xmlns:a16="http://schemas.microsoft.com/office/drawing/2014/main" id="{59CA1917-46E8-7234-5A42-194D034E0E8C}"/>
              </a:ext>
            </a:extLst>
          </p:cNvPr>
          <p:cNvSpPr txBox="1"/>
          <p:nvPr/>
        </p:nvSpPr>
        <p:spPr>
          <a:xfrm>
            <a:off x="8807641" y="4048724"/>
            <a:ext cx="1296000" cy="33855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solidFill>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t>資訊顯示</a:t>
            </a:r>
          </a:p>
        </p:txBody>
      </p:sp>
      <p:sp>
        <p:nvSpPr>
          <p:cNvPr id="24" name="文字方塊 23">
            <a:extLst>
              <a:ext uri="{FF2B5EF4-FFF2-40B4-BE49-F238E27FC236}">
                <a16:creationId xmlns:a16="http://schemas.microsoft.com/office/drawing/2014/main" id="{C1B1CBB6-5EBC-2194-AC1D-91792FBD57C4}"/>
              </a:ext>
            </a:extLst>
          </p:cNvPr>
          <p:cNvSpPr txBox="1"/>
          <p:nvPr/>
        </p:nvSpPr>
        <p:spPr>
          <a:xfrm>
            <a:off x="4904088" y="3065173"/>
            <a:ext cx="431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硬體</a:t>
            </a:r>
          </a:p>
        </p:txBody>
      </p:sp>
      <p:pic>
        <p:nvPicPr>
          <p:cNvPr id="25" name="圖片 24">
            <a:extLst>
              <a:ext uri="{FF2B5EF4-FFF2-40B4-BE49-F238E27FC236}">
                <a16:creationId xmlns:a16="http://schemas.microsoft.com/office/drawing/2014/main" id="{3FDBBC63-1692-BB6C-ED9C-C94224BC786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75369" y="2802448"/>
            <a:ext cx="1733921" cy="1156977"/>
          </a:xfrm>
          <a:prstGeom prst="rect">
            <a:avLst/>
          </a:prstGeom>
        </p:spPr>
      </p:pic>
      <p:pic>
        <p:nvPicPr>
          <p:cNvPr id="26" name="圖片 25">
            <a:extLst>
              <a:ext uri="{FF2B5EF4-FFF2-40B4-BE49-F238E27FC236}">
                <a16:creationId xmlns:a16="http://schemas.microsoft.com/office/drawing/2014/main" id="{E5A72EB0-17E2-7FD6-D6E7-DF6E0108C9D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62057" y="2772141"/>
            <a:ext cx="1169435" cy="1295712"/>
          </a:xfrm>
          <a:prstGeom prst="rect">
            <a:avLst/>
          </a:prstGeom>
        </p:spPr>
      </p:pic>
      <p:pic>
        <p:nvPicPr>
          <p:cNvPr id="27" name="圖片 26">
            <a:extLst>
              <a:ext uri="{FF2B5EF4-FFF2-40B4-BE49-F238E27FC236}">
                <a16:creationId xmlns:a16="http://schemas.microsoft.com/office/drawing/2014/main" id="{3230507C-F24B-E768-54D3-950FE949B6B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243692" y="2808473"/>
            <a:ext cx="1320088" cy="1229258"/>
          </a:xfrm>
          <a:prstGeom prst="rect">
            <a:avLst/>
          </a:prstGeom>
        </p:spPr>
      </p:pic>
      <p:sp>
        <p:nvSpPr>
          <p:cNvPr id="28" name="文字方塊 27">
            <a:extLst>
              <a:ext uri="{FF2B5EF4-FFF2-40B4-BE49-F238E27FC236}">
                <a16:creationId xmlns:a16="http://schemas.microsoft.com/office/drawing/2014/main" id="{715C2138-C4DA-2E0D-A9EC-F38A16EDEEB4}"/>
              </a:ext>
            </a:extLst>
          </p:cNvPr>
          <p:cNvSpPr txBox="1"/>
          <p:nvPr/>
        </p:nvSpPr>
        <p:spPr>
          <a:xfrm>
            <a:off x="10252774" y="4048724"/>
            <a:ext cx="1296000" cy="33855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solidFill>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t>科技執法</a:t>
            </a:r>
          </a:p>
        </p:txBody>
      </p:sp>
      <p:sp>
        <p:nvSpPr>
          <p:cNvPr id="29" name="文字方塊 28">
            <a:extLst>
              <a:ext uri="{FF2B5EF4-FFF2-40B4-BE49-F238E27FC236}">
                <a16:creationId xmlns:a16="http://schemas.microsoft.com/office/drawing/2014/main" id="{FD985CCD-D957-4D64-0D9D-E308D5E86B37}"/>
              </a:ext>
            </a:extLst>
          </p:cNvPr>
          <p:cNvSpPr txBox="1"/>
          <p:nvPr/>
        </p:nvSpPr>
        <p:spPr>
          <a:xfrm>
            <a:off x="8807641" y="5718786"/>
            <a:ext cx="1296000" cy="33855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solidFill>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a:t>ATMS</a:t>
            </a:r>
            <a:endParaRPr lang="zh-TW" altLang="en-US"/>
          </a:p>
        </p:txBody>
      </p:sp>
      <p:sp>
        <p:nvSpPr>
          <p:cNvPr id="30" name="文字方塊 29">
            <a:extLst>
              <a:ext uri="{FF2B5EF4-FFF2-40B4-BE49-F238E27FC236}">
                <a16:creationId xmlns:a16="http://schemas.microsoft.com/office/drawing/2014/main" id="{C838905B-1FC1-8463-C0E8-B8ED5462FD78}"/>
              </a:ext>
            </a:extLst>
          </p:cNvPr>
          <p:cNvSpPr txBox="1"/>
          <p:nvPr/>
        </p:nvSpPr>
        <p:spPr>
          <a:xfrm>
            <a:off x="10252774" y="5718786"/>
            <a:ext cx="1296000" cy="338554"/>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solidFill>
                <a:latin typeface="Calibri"/>
                <a:ea typeface="微軟正黑體"/>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a:t>聯網</a:t>
            </a:r>
            <a:r>
              <a:rPr lang="en-US" altLang="zh-TW"/>
              <a:t>/</a:t>
            </a:r>
            <a:r>
              <a:rPr lang="zh-TW" altLang="en-US"/>
              <a:t>自駕</a:t>
            </a:r>
          </a:p>
        </p:txBody>
      </p:sp>
      <p:pic>
        <p:nvPicPr>
          <p:cNvPr id="31" name="圖片 30">
            <a:extLst>
              <a:ext uri="{FF2B5EF4-FFF2-40B4-BE49-F238E27FC236}">
                <a16:creationId xmlns:a16="http://schemas.microsoft.com/office/drawing/2014/main" id="{F31C067C-F79B-C5C7-821F-7F4D4D3ECFC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809700" y="4408371"/>
            <a:ext cx="1301922" cy="1301922"/>
          </a:xfrm>
          <a:prstGeom prst="rect">
            <a:avLst/>
          </a:prstGeom>
        </p:spPr>
      </p:pic>
      <p:pic>
        <p:nvPicPr>
          <p:cNvPr id="32" name="圖片 31">
            <a:extLst>
              <a:ext uri="{FF2B5EF4-FFF2-40B4-BE49-F238E27FC236}">
                <a16:creationId xmlns:a16="http://schemas.microsoft.com/office/drawing/2014/main" id="{257F7C17-4B09-2042-37B2-800CFD8410FD}"/>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252774" y="4405871"/>
            <a:ext cx="1301922" cy="1301922"/>
          </a:xfrm>
          <a:prstGeom prst="rect">
            <a:avLst/>
          </a:prstGeom>
        </p:spPr>
      </p:pic>
      <p:sp>
        <p:nvSpPr>
          <p:cNvPr id="33" name="文字方塊 32">
            <a:extLst>
              <a:ext uri="{FF2B5EF4-FFF2-40B4-BE49-F238E27FC236}">
                <a16:creationId xmlns:a16="http://schemas.microsoft.com/office/drawing/2014/main" id="{99B33E03-DED6-6919-D390-364231F34B02}"/>
              </a:ext>
            </a:extLst>
          </p:cNvPr>
          <p:cNvSpPr txBox="1"/>
          <p:nvPr/>
        </p:nvSpPr>
        <p:spPr>
          <a:xfrm>
            <a:off x="4904088" y="4724128"/>
            <a:ext cx="431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軟體</a:t>
            </a:r>
          </a:p>
        </p:txBody>
      </p:sp>
      <p:pic>
        <p:nvPicPr>
          <p:cNvPr id="34" name="圖片 33">
            <a:extLst>
              <a:ext uri="{FF2B5EF4-FFF2-40B4-BE49-F238E27FC236}">
                <a16:creationId xmlns:a16="http://schemas.microsoft.com/office/drawing/2014/main" id="{3229DA04-EF4E-383B-0A5E-330484CAABA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475369" y="4512495"/>
            <a:ext cx="1690765" cy="1068309"/>
          </a:xfrm>
          <a:prstGeom prst="rect">
            <a:avLst/>
          </a:prstGeom>
        </p:spPr>
      </p:pic>
      <p:sp>
        <p:nvSpPr>
          <p:cNvPr id="35" name="十字形 34">
            <a:extLst>
              <a:ext uri="{FF2B5EF4-FFF2-40B4-BE49-F238E27FC236}">
                <a16:creationId xmlns:a16="http://schemas.microsoft.com/office/drawing/2014/main" id="{125EFCFA-01AE-947A-130C-090BFDFF3309}"/>
              </a:ext>
            </a:extLst>
          </p:cNvPr>
          <p:cNvSpPr/>
          <p:nvPr/>
        </p:nvSpPr>
        <p:spPr>
          <a:xfrm>
            <a:off x="6202835" y="4100989"/>
            <a:ext cx="275978" cy="275978"/>
          </a:xfrm>
          <a:prstGeom prst="plus">
            <a:avLst>
              <a:gd name="adj" fmla="val 34349"/>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prstClr val="black"/>
              </a:solidFill>
              <a:latin typeface="Calibri"/>
              <a:ea typeface="微軟正黑體"/>
            </a:endParaRPr>
          </a:p>
        </p:txBody>
      </p:sp>
      <p:pic>
        <p:nvPicPr>
          <p:cNvPr id="36" name="圖片 35">
            <a:extLst>
              <a:ext uri="{FF2B5EF4-FFF2-40B4-BE49-F238E27FC236}">
                <a16:creationId xmlns:a16="http://schemas.microsoft.com/office/drawing/2014/main" id="{129AE1D6-1053-CFBE-F767-4F9751FC261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34343" y="3773324"/>
            <a:ext cx="1064750" cy="950804"/>
          </a:xfrm>
          <a:prstGeom prst="rect">
            <a:avLst/>
          </a:prstGeom>
        </p:spPr>
      </p:pic>
      <p:pic>
        <p:nvPicPr>
          <p:cNvPr id="37" name="圖片 36">
            <a:extLst>
              <a:ext uri="{FF2B5EF4-FFF2-40B4-BE49-F238E27FC236}">
                <a16:creationId xmlns:a16="http://schemas.microsoft.com/office/drawing/2014/main" id="{EFC47F80-F8EA-BD3F-DAB0-D515B8FD2746}"/>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92378" y="4913767"/>
            <a:ext cx="900000" cy="615309"/>
          </a:xfrm>
          <a:prstGeom prst="rect">
            <a:avLst/>
          </a:prstGeom>
        </p:spPr>
      </p:pic>
      <p:pic>
        <p:nvPicPr>
          <p:cNvPr id="38" name="圖片 37">
            <a:extLst>
              <a:ext uri="{FF2B5EF4-FFF2-40B4-BE49-F238E27FC236}">
                <a16:creationId xmlns:a16="http://schemas.microsoft.com/office/drawing/2014/main" id="{E2EBFB1F-7479-8EDF-A4DF-BBB9C3A9E737}"/>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337605" y="4738230"/>
            <a:ext cx="835637" cy="900000"/>
          </a:xfrm>
          <a:prstGeom prst="rect">
            <a:avLst/>
          </a:prstGeom>
        </p:spPr>
      </p:pic>
      <p:sp>
        <p:nvSpPr>
          <p:cNvPr id="39" name="矩形 38">
            <a:extLst>
              <a:ext uri="{FF2B5EF4-FFF2-40B4-BE49-F238E27FC236}">
                <a16:creationId xmlns:a16="http://schemas.microsoft.com/office/drawing/2014/main" id="{98866FC7-AF8A-8B7A-7BE8-810DD9CD14D2}"/>
              </a:ext>
            </a:extLst>
          </p:cNvPr>
          <p:cNvSpPr/>
          <p:nvPr/>
        </p:nvSpPr>
        <p:spPr>
          <a:xfrm>
            <a:off x="5267393" y="5769340"/>
            <a:ext cx="2106715" cy="28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prstClr val="black"/>
                </a:solidFill>
                <a:latin typeface="Calibri"/>
                <a:ea typeface="微軟正黑體"/>
              </a:rPr>
              <a:t>影像分析</a:t>
            </a:r>
          </a:p>
        </p:txBody>
      </p:sp>
      <p:sp>
        <p:nvSpPr>
          <p:cNvPr id="40" name="文字方塊 39">
            <a:extLst>
              <a:ext uri="{FF2B5EF4-FFF2-40B4-BE49-F238E27FC236}">
                <a16:creationId xmlns:a16="http://schemas.microsoft.com/office/drawing/2014/main" id="{FA2650A7-D2A1-44AB-8556-A64B0D60655A}"/>
              </a:ext>
            </a:extLst>
          </p:cNvPr>
          <p:cNvSpPr txBox="1"/>
          <p:nvPr/>
        </p:nvSpPr>
        <p:spPr>
          <a:xfrm>
            <a:off x="8663225" y="2214847"/>
            <a:ext cx="309334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solidFill>
                  <a:prstClr val="black"/>
                </a:solidFill>
                <a:latin typeface="微軟正黑體" panose="020B0604030504040204" pitchFamily="34" charset="-120"/>
                <a:ea typeface="微軟正黑體" panose="020B0604030504040204" pitchFamily="34" charset="-120"/>
              </a:rPr>
              <a:t>透過智慧感測器蒐集及分析之數據進行多元</a:t>
            </a:r>
            <a:r>
              <a:rPr lang="en-US" altLang="zh-TW" sz="1600">
                <a:solidFill>
                  <a:prstClr val="black"/>
                </a:solidFill>
                <a:latin typeface="微軟正黑體" panose="020B0604030504040204" pitchFamily="34" charset="-120"/>
                <a:ea typeface="微軟正黑體" panose="020B0604030504040204" pitchFamily="34" charset="-120"/>
              </a:rPr>
              <a:t>ITS</a:t>
            </a:r>
            <a:r>
              <a:rPr lang="zh-TW" altLang="en-US" sz="1600">
                <a:solidFill>
                  <a:prstClr val="black"/>
                </a:solidFill>
                <a:latin typeface="微軟正黑體" panose="020B0604030504040204" pitchFamily="34" charset="-120"/>
                <a:ea typeface="微軟正黑體" panose="020B0604030504040204" pitchFamily="34" charset="-120"/>
              </a:rPr>
              <a:t>應用</a:t>
            </a:r>
            <a:endPar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1" name="矩形 40">
            <a:extLst>
              <a:ext uri="{FF2B5EF4-FFF2-40B4-BE49-F238E27FC236}">
                <a16:creationId xmlns:a16="http://schemas.microsoft.com/office/drawing/2014/main" id="{3968F099-5C31-E865-3BF3-196092737EF1}"/>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智慧感測器整合偵測及分析功能，為</a:t>
            </a:r>
            <a:r>
              <a:rPr lang="en-US" altLang="zh-TW" b="1">
                <a:solidFill>
                  <a:schemeClr val="tx1"/>
                </a:solidFill>
              </a:rPr>
              <a:t>ITS</a:t>
            </a:r>
            <a:r>
              <a:rPr lang="zh-TW" altLang="en-US" b="1">
                <a:solidFill>
                  <a:schemeClr val="tx1"/>
                </a:solidFill>
              </a:rPr>
              <a:t>應用不可或缺的元件</a:t>
            </a:r>
          </a:p>
        </p:txBody>
      </p:sp>
      <p:sp>
        <p:nvSpPr>
          <p:cNvPr id="44" name="文字方塊 43">
            <a:extLst>
              <a:ext uri="{FF2B5EF4-FFF2-40B4-BE49-F238E27FC236}">
                <a16:creationId xmlns:a16="http://schemas.microsoft.com/office/drawing/2014/main" id="{D9BAE8F6-EFE5-1CE6-E1EB-64925F092F15}"/>
              </a:ext>
            </a:extLst>
          </p:cNvPr>
          <p:cNvSpPr txBox="1"/>
          <p:nvPr/>
        </p:nvSpPr>
        <p:spPr>
          <a:xfrm>
            <a:off x="838200" y="1209316"/>
            <a:ext cx="14670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智慧感測器</a:t>
            </a:r>
          </a:p>
        </p:txBody>
      </p:sp>
    </p:spTree>
    <p:extLst>
      <p:ext uri="{BB962C8B-B14F-4D97-AF65-F5344CB8AC3E}">
        <p14:creationId xmlns:p14="http://schemas.microsoft.com/office/powerpoint/2010/main" val="91186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CD5E3-6546-1093-8087-BE858FAB1F72}"/>
              </a:ext>
            </a:extLst>
          </p:cNvPr>
          <p:cNvSpPr>
            <a:spLocks noGrp="1"/>
          </p:cNvSpPr>
          <p:nvPr>
            <p:ph type="title"/>
          </p:nvPr>
        </p:nvSpPr>
        <p:spPr/>
        <p:txBody>
          <a:bodyPr>
            <a:normAutofit/>
          </a:bodyPr>
          <a:lstStyle/>
          <a:p>
            <a:r>
              <a:rPr lang="en-US" altLang="zh-TW"/>
              <a:t>Smart Traffic Camera Solutions Type</a:t>
            </a:r>
            <a:endParaRPr lang="zh-TW" altLang="en-US"/>
          </a:p>
        </p:txBody>
      </p:sp>
      <p:sp>
        <p:nvSpPr>
          <p:cNvPr id="3" name="投影片編號版面配置區 2">
            <a:extLst>
              <a:ext uri="{FF2B5EF4-FFF2-40B4-BE49-F238E27FC236}">
                <a16:creationId xmlns:a16="http://schemas.microsoft.com/office/drawing/2014/main" id="{E214079C-2675-591A-A2D6-2B304EBA36BB}"/>
              </a:ext>
            </a:extLst>
          </p:cNvPr>
          <p:cNvSpPr>
            <a:spLocks noGrp="1"/>
          </p:cNvSpPr>
          <p:nvPr>
            <p:ph type="sldNum" sz="quarter" idx="12"/>
          </p:nvPr>
        </p:nvSpPr>
        <p:spPr/>
        <p:txBody>
          <a:bodyPr/>
          <a:lstStyle/>
          <a:p>
            <a:pPr algn="ctr"/>
            <a:fld id="{6E290225-7458-4E5F-AFE5-E142CAAEBF37}" type="slidenum">
              <a:rPr lang="en-US" smtClean="0"/>
              <a:pPr algn="ctr"/>
              <a:t>17</a:t>
            </a:fld>
            <a:endParaRPr lang="en-US"/>
          </a:p>
        </p:txBody>
      </p:sp>
      <p:graphicFrame>
        <p:nvGraphicFramePr>
          <p:cNvPr id="23" name="表格 22">
            <a:extLst>
              <a:ext uri="{FF2B5EF4-FFF2-40B4-BE49-F238E27FC236}">
                <a16:creationId xmlns:a16="http://schemas.microsoft.com/office/drawing/2014/main" id="{FAA15473-694C-0B6E-6CEC-2D2F68B17541}"/>
              </a:ext>
            </a:extLst>
          </p:cNvPr>
          <p:cNvGraphicFramePr>
            <a:graphicFrameLocks noGrp="1"/>
          </p:cNvGraphicFramePr>
          <p:nvPr>
            <p:extLst>
              <p:ext uri="{D42A27DB-BD31-4B8C-83A1-F6EECF244321}">
                <p14:modId xmlns:p14="http://schemas.microsoft.com/office/powerpoint/2010/main" val="3023283251"/>
              </p:ext>
            </p:extLst>
          </p:nvPr>
        </p:nvGraphicFramePr>
        <p:xfrm>
          <a:off x="838200" y="1302382"/>
          <a:ext cx="10609724" cy="4089892"/>
        </p:xfrm>
        <a:graphic>
          <a:graphicData uri="http://schemas.openxmlformats.org/drawingml/2006/table">
            <a:tbl>
              <a:tblPr firstRow="1" bandRow="1">
                <a:tableStyleId>{7DF18680-E054-41AD-8BC1-D1AEF772440D}</a:tableStyleId>
              </a:tblPr>
              <a:tblGrid>
                <a:gridCol w="2911997">
                  <a:extLst>
                    <a:ext uri="{9D8B030D-6E8A-4147-A177-3AD203B41FA5}">
                      <a16:colId xmlns:a16="http://schemas.microsoft.com/office/drawing/2014/main" val="3499586861"/>
                    </a:ext>
                  </a:extLst>
                </a:gridCol>
                <a:gridCol w="1500850">
                  <a:extLst>
                    <a:ext uri="{9D8B030D-6E8A-4147-A177-3AD203B41FA5}">
                      <a16:colId xmlns:a16="http://schemas.microsoft.com/office/drawing/2014/main" val="3354147647"/>
                    </a:ext>
                  </a:extLst>
                </a:gridCol>
                <a:gridCol w="1500850">
                  <a:extLst>
                    <a:ext uri="{9D8B030D-6E8A-4147-A177-3AD203B41FA5}">
                      <a16:colId xmlns:a16="http://schemas.microsoft.com/office/drawing/2014/main" val="3193003525"/>
                    </a:ext>
                  </a:extLst>
                </a:gridCol>
                <a:gridCol w="1500850">
                  <a:extLst>
                    <a:ext uri="{9D8B030D-6E8A-4147-A177-3AD203B41FA5}">
                      <a16:colId xmlns:a16="http://schemas.microsoft.com/office/drawing/2014/main" val="4286834932"/>
                    </a:ext>
                  </a:extLst>
                </a:gridCol>
                <a:gridCol w="3195177">
                  <a:extLst>
                    <a:ext uri="{9D8B030D-6E8A-4147-A177-3AD203B41FA5}">
                      <a16:colId xmlns:a16="http://schemas.microsoft.com/office/drawing/2014/main" val="2441415464"/>
                    </a:ext>
                  </a:extLst>
                </a:gridCol>
              </a:tblGrid>
              <a:tr h="644802">
                <a:tc>
                  <a:txBody>
                    <a:bodyPr/>
                    <a:lstStyle/>
                    <a:p>
                      <a:r>
                        <a:rPr lang="zh-TW" altLang="en-US" sz="1800" b="1">
                          <a:latin typeface="+mj-ea"/>
                          <a:ea typeface="+mj-ea"/>
                        </a:rPr>
                        <a:t>                                       功能</a:t>
                      </a:r>
                      <a:endParaRPr lang="en-US" altLang="zh-TW" sz="1800" b="1">
                        <a:latin typeface="+mj-ea"/>
                        <a:ea typeface="+mj-ea"/>
                      </a:endParaRPr>
                    </a:p>
                    <a:p>
                      <a:r>
                        <a:rPr lang="zh-TW" altLang="en-US" sz="1800" b="1">
                          <a:latin typeface="+mj-ea"/>
                          <a:ea typeface="+mj-ea"/>
                        </a:rPr>
                        <a:t>配置類型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tcPr>
                </a:tc>
                <a:tc>
                  <a:txBody>
                    <a:bodyPr/>
                    <a:lstStyle/>
                    <a:p>
                      <a:pPr algn="ctr"/>
                      <a:r>
                        <a:rPr lang="zh-TW" altLang="en-US" sz="1800" b="1">
                          <a:latin typeface="+mj-ea"/>
                          <a:ea typeface="+mj-ea"/>
                        </a:rPr>
                        <a:t>偵測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1">
                          <a:latin typeface="+mj-ea"/>
                          <a:ea typeface="+mj-ea"/>
                        </a:rPr>
                        <a:t>分析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1">
                          <a:latin typeface="+mj-ea"/>
                          <a:ea typeface="+mj-ea"/>
                        </a:rPr>
                        <a:t>管理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1">
                          <a:latin typeface="+mj-ea"/>
                          <a:ea typeface="+mj-ea"/>
                        </a:rPr>
                        <a:t>Sensor </a:t>
                      </a:r>
                      <a:r>
                        <a:rPr lang="zh-TW" altLang="en-US" sz="1800" b="1">
                          <a:latin typeface="+mj-ea"/>
                          <a:ea typeface="+mj-ea"/>
                        </a:rPr>
                        <a:t>對應廠商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089677"/>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Backend</a:t>
                      </a:r>
                      <a:r>
                        <a:rPr lang="zh-TW" altLang="en-US" sz="1600" b="1">
                          <a:solidFill>
                            <a:prstClr val="black"/>
                          </a:solidFill>
                          <a:latin typeface="+mj-ea"/>
                          <a:ea typeface="+mj-ea"/>
                        </a:rPr>
                        <a:t> </a:t>
                      </a:r>
                      <a:r>
                        <a:rPr lang="en-US" altLang="zh-TW" sz="1600" b="1">
                          <a:solidFill>
                            <a:prstClr val="black"/>
                          </a:solidFill>
                          <a:latin typeface="+mj-ea"/>
                          <a:ea typeface="+mj-ea"/>
                        </a:rPr>
                        <a:t>(</a:t>
                      </a:r>
                      <a:r>
                        <a:rPr lang="zh-TW" altLang="en-US" sz="1600" b="1">
                          <a:solidFill>
                            <a:prstClr val="black"/>
                          </a:solidFill>
                          <a:latin typeface="+mj-ea"/>
                          <a:ea typeface="+mj-ea"/>
                        </a:rPr>
                        <a:t>傳統做法</a:t>
                      </a:r>
                      <a:r>
                        <a:rPr lang="en-US" altLang="zh-TW" sz="1600" b="1">
                          <a:solidFill>
                            <a:prstClr val="black"/>
                          </a:solidFill>
                          <a:latin typeface="+mj-ea"/>
                          <a:ea typeface="+mj-ea"/>
                        </a:rPr>
                        <a:t>)</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sv-SE" altLang="zh-TW" sz="1400" b="0" i="0" u="none" strike="noStrike" kern="1200" cap="none" spc="0" normalizeH="0" baseline="0" noProof="0">
                          <a:ln>
                            <a:noFill/>
                          </a:ln>
                          <a:solidFill>
                            <a:prstClr val="black"/>
                          </a:solidFill>
                          <a:effectLst/>
                          <a:uLnTx/>
                          <a:uFillTx/>
                          <a:latin typeface="+mj-ea"/>
                          <a:ea typeface="+mj-ea"/>
                          <a:cs typeface="+mn-cs"/>
                        </a:rPr>
                        <a:t>Camera + Backend VA Engine + Backend Mgt Software</a:t>
                      </a:r>
                      <a:endParaRPr lang="zh-TW" altLang="en-US" sz="14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Standard Camera</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Video Analysis SW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Video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altLang="zh-TW" sz="1600" b="0">
                          <a:solidFill>
                            <a:prstClr val="black"/>
                          </a:solidFill>
                          <a:latin typeface="+mj-ea"/>
                          <a:ea typeface="+mj-ea"/>
                        </a:rPr>
                        <a:t>All IP camera Provider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318483"/>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Frontend with Built in SOC</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400" b="0">
                          <a:solidFill>
                            <a:prstClr val="black"/>
                          </a:solidFill>
                          <a:latin typeface="+mj-ea"/>
                          <a:ea typeface="+mj-ea"/>
                        </a:rPr>
                        <a:t>Camera + Built in SOC VA + Backend Mgt Software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TW" sz="1600" b="0">
                          <a:solidFill>
                            <a:prstClr val="black"/>
                          </a:solidFill>
                          <a:latin typeface="+mj-ea"/>
                          <a:ea typeface="+mj-ea"/>
                        </a:rPr>
                        <a:t>VA Camera</a:t>
                      </a:r>
                    </a:p>
                    <a:p>
                      <a:pPr algn="ctr"/>
                      <a:r>
                        <a:rPr lang="en-US" altLang="zh-TW" sz="1600" b="0">
                          <a:solidFill>
                            <a:prstClr val="black"/>
                          </a:solidFill>
                          <a:latin typeface="+mj-ea"/>
                          <a:ea typeface="+mj-ea"/>
                        </a:rPr>
                        <a:t>(with Built in SOC Video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a:txBody>
                    <a:bodyPr/>
                    <a:lstStyle/>
                    <a:p>
                      <a:pPr algn="ctr"/>
                      <a:r>
                        <a:rPr lang="en-US" altLang="zh-TW" sz="1600" b="0">
                          <a:solidFill>
                            <a:prstClr val="black"/>
                          </a:solidFill>
                          <a:latin typeface="+mj-ea"/>
                          <a:ea typeface="+mj-ea"/>
                        </a:rPr>
                        <a:t>Video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TW" altLang="en-US" sz="1600" b="0">
                          <a:solidFill>
                            <a:prstClr val="black"/>
                          </a:solidFill>
                          <a:latin typeface="+mj-ea"/>
                          <a:ea typeface="+mj-ea"/>
                        </a:rPr>
                        <a:t>海康</a:t>
                      </a:r>
                      <a:r>
                        <a:rPr lang="en-US" altLang="zh-TW" sz="1600" b="0">
                          <a:solidFill>
                            <a:prstClr val="black"/>
                          </a:solidFill>
                          <a:latin typeface="+mj-ea"/>
                          <a:ea typeface="+mj-ea"/>
                        </a:rPr>
                        <a:t>VA</a:t>
                      </a:r>
                      <a:r>
                        <a:rPr lang="zh-TW" altLang="en-US" sz="1600" b="0">
                          <a:solidFill>
                            <a:prstClr val="black"/>
                          </a:solidFill>
                          <a:latin typeface="+mj-ea"/>
                          <a:ea typeface="+mj-ea"/>
                        </a:rPr>
                        <a:t>攝影機</a:t>
                      </a:r>
                      <a:endParaRPr lang="en-US" altLang="zh-TW" sz="1600" b="0">
                        <a:solidFill>
                          <a:prstClr val="black"/>
                        </a:solidFill>
                        <a:latin typeface="+mj-ea"/>
                        <a:ea typeface="+mj-ea"/>
                      </a:endParaRPr>
                    </a:p>
                    <a:p>
                      <a:pPr marL="285750" indent="-285750" algn="l">
                        <a:buFont typeface="Arial" panose="020B0604020202020204" pitchFamily="34" charset="0"/>
                        <a:buChar char="•"/>
                      </a:pPr>
                      <a:r>
                        <a:rPr lang="en-US" altLang="zh-TW" sz="1600" b="0">
                          <a:solidFill>
                            <a:prstClr val="black"/>
                          </a:solidFill>
                          <a:latin typeface="+mj-ea"/>
                          <a:ea typeface="+mj-ea"/>
                        </a:rPr>
                        <a:t>AXIS VA</a:t>
                      </a:r>
                      <a:r>
                        <a:rPr lang="zh-TW" altLang="en-US" sz="1600" b="0">
                          <a:solidFill>
                            <a:prstClr val="black"/>
                          </a:solidFill>
                          <a:latin typeface="+mj-ea"/>
                          <a:ea typeface="+mj-ea"/>
                        </a:rPr>
                        <a:t>攝影機</a:t>
                      </a:r>
                      <a:endParaRPr lang="en-US" altLang="zh-TW" sz="1600" b="0">
                        <a:solidFill>
                          <a:prstClr val="black"/>
                        </a:solidFill>
                        <a:latin typeface="+mj-ea"/>
                        <a:ea typeface="+mj-ea"/>
                      </a:endParaRPr>
                    </a:p>
                    <a:p>
                      <a:pPr marL="285750" indent="-285750" algn="l">
                        <a:buFont typeface="Arial" panose="020B0604020202020204" pitchFamily="34" charset="0"/>
                        <a:buChar char="•"/>
                      </a:pPr>
                      <a:r>
                        <a:rPr lang="en-US" altLang="zh-TW" sz="1600" b="0" err="1">
                          <a:solidFill>
                            <a:prstClr val="black"/>
                          </a:solidFill>
                          <a:latin typeface="+mj-ea"/>
                          <a:ea typeface="+mj-ea"/>
                        </a:rPr>
                        <a:t>Vivotek</a:t>
                      </a:r>
                      <a:r>
                        <a:rPr lang="en-US" altLang="zh-TW" sz="1600" b="0">
                          <a:solidFill>
                            <a:prstClr val="black"/>
                          </a:solidFill>
                          <a:latin typeface="+mj-ea"/>
                          <a:ea typeface="+mj-ea"/>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04515"/>
                  </a:ext>
                </a:extLst>
              </a:tr>
              <a:tr h="1112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Type 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mj-ea"/>
                          <a:ea typeface="+mj-ea"/>
                        </a:rPr>
                        <a:t>Frontend with AI-Enable</a:t>
                      </a:r>
                      <a:r>
                        <a:rPr lang="zh-TW" altLang="en-US" sz="1600" b="1">
                          <a:solidFill>
                            <a:prstClr val="black"/>
                          </a:solidFill>
                          <a:latin typeface="+mj-ea"/>
                          <a:ea typeface="+mj-ea"/>
                        </a:rPr>
                        <a:t>：</a:t>
                      </a:r>
                      <a:endParaRPr lang="en-US" altLang="zh-TW" sz="1600" b="1">
                        <a:solidFill>
                          <a:prstClr val="black"/>
                        </a:solidFill>
                        <a:latin typeface="+mj-ea"/>
                        <a:ea typeface="+mj-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400" b="0">
                          <a:solidFill>
                            <a:prstClr val="black"/>
                          </a:solidFill>
                          <a:latin typeface="+mj-ea"/>
                          <a:ea typeface="+mj-ea"/>
                        </a:rPr>
                        <a:t>Camera + Frontend Advanced AI-Engine + Backend Mgt Software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Standard Camera</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a:solidFill>
                            <a:prstClr val="black"/>
                          </a:solidFill>
                          <a:latin typeface="+mj-ea"/>
                          <a:ea typeface="+mj-ea"/>
                        </a:rPr>
                        <a:t>Nvidia AI-Engine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a:solidFill>
                            <a:prstClr val="black"/>
                          </a:solidFill>
                          <a:latin typeface="+mj-ea"/>
                          <a:ea typeface="+mj-ea"/>
                        </a:rPr>
                        <a:t>Central Mgt SW</a:t>
                      </a:r>
                    </a:p>
                    <a:p>
                      <a:pPr algn="ctr"/>
                      <a:r>
                        <a:rPr lang="en-US" altLang="zh-TW" sz="1600" b="0">
                          <a:solidFill>
                            <a:prstClr val="black"/>
                          </a:solidFill>
                          <a:latin typeface="+mj-ea"/>
                          <a:ea typeface="+mj-ea"/>
                        </a:rPr>
                        <a:t>(VMS/PMS)</a:t>
                      </a:r>
                      <a:endParaRPr lang="zh-TW" altLang="en-US" sz="1600" b="0">
                        <a:solidFill>
                          <a:prstClr val="black"/>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altLang="zh-TW" sz="1600" b="0" err="1">
                          <a:solidFill>
                            <a:prstClr val="black"/>
                          </a:solidFill>
                          <a:latin typeface="+mj-ea"/>
                          <a:ea typeface="+mj-ea"/>
                        </a:rPr>
                        <a:t>Iteris</a:t>
                      </a:r>
                      <a:r>
                        <a:rPr lang="zh-TW" altLang="en-US" sz="1600" b="0">
                          <a:solidFill>
                            <a:prstClr val="black"/>
                          </a:solidFill>
                          <a:latin typeface="+mj-ea"/>
                          <a:ea typeface="+mj-ea"/>
                        </a:rPr>
                        <a:t>、英研、</a:t>
                      </a:r>
                      <a:r>
                        <a:rPr lang="en-US" altLang="zh-TW" sz="1600" b="0" err="1">
                          <a:solidFill>
                            <a:prstClr val="black"/>
                          </a:solidFill>
                          <a:latin typeface="+mj-ea"/>
                          <a:ea typeface="+mj-ea"/>
                        </a:rPr>
                        <a:t>Econolite</a:t>
                      </a:r>
                      <a:r>
                        <a:rPr lang="zh-TW" altLang="en-US" sz="1600" b="0">
                          <a:solidFill>
                            <a:prstClr val="black"/>
                          </a:solidFill>
                          <a:latin typeface="+mj-ea"/>
                          <a:ea typeface="+mj-ea"/>
                        </a:rPr>
                        <a:t>、</a:t>
                      </a:r>
                      <a:r>
                        <a:rPr lang="en-US" altLang="zh-TW" sz="1600" b="0" err="1">
                          <a:solidFill>
                            <a:prstClr val="black"/>
                          </a:solidFill>
                          <a:latin typeface="+mj-ea"/>
                          <a:ea typeface="+mj-ea"/>
                        </a:rPr>
                        <a:t>Miovision</a:t>
                      </a:r>
                      <a:r>
                        <a:rPr lang="zh-TW" altLang="en-US" sz="1600" b="0">
                          <a:solidFill>
                            <a:prstClr val="black"/>
                          </a:solidFill>
                          <a:latin typeface="+mj-ea"/>
                          <a:ea typeface="+mj-ea"/>
                        </a:rPr>
                        <a:t>等</a:t>
                      </a:r>
                      <a:r>
                        <a:rPr lang="en-US" altLang="zh-TW" sz="1600" b="0">
                          <a:solidFill>
                            <a:prstClr val="black"/>
                          </a:solidFill>
                          <a:latin typeface="+mj-ea"/>
                          <a:ea typeface="+mj-ea"/>
                        </a:rPr>
                        <a:t>SI</a:t>
                      </a:r>
                      <a:r>
                        <a:rPr lang="zh-TW" altLang="en-US" sz="1600" b="0">
                          <a:solidFill>
                            <a:prstClr val="black"/>
                          </a:solidFill>
                          <a:latin typeface="+mj-ea"/>
                          <a:ea typeface="+mj-ea"/>
                        </a:rPr>
                        <a:t>類型公司 </a:t>
                      </a:r>
                      <a:r>
                        <a:rPr lang="en-US" altLang="zh-TW" sz="1600" b="0">
                          <a:solidFill>
                            <a:prstClr val="black"/>
                          </a:solidFill>
                          <a:latin typeface="+mj-ea"/>
                          <a:ea typeface="+mj-ea"/>
                        </a:rPr>
                        <a:t>(</a:t>
                      </a:r>
                      <a:r>
                        <a:rPr lang="zh-TW" altLang="en-US" sz="1600" b="0">
                          <a:solidFill>
                            <a:prstClr val="black"/>
                          </a:solidFill>
                          <a:latin typeface="+mj-ea"/>
                          <a:ea typeface="+mj-ea"/>
                        </a:rPr>
                        <a:t>購買</a:t>
                      </a:r>
                      <a:r>
                        <a:rPr lang="en-US" altLang="zh-TW" sz="1600" b="0">
                          <a:solidFill>
                            <a:prstClr val="black"/>
                          </a:solidFill>
                          <a:latin typeface="+mj-ea"/>
                          <a:ea typeface="+mj-ea"/>
                        </a:rPr>
                        <a:t>3rd Camera + VA SW + IPC </a:t>
                      </a:r>
                      <a:r>
                        <a:rPr lang="zh-TW" altLang="en-US" sz="1600" b="0">
                          <a:solidFill>
                            <a:prstClr val="black"/>
                          </a:solidFill>
                          <a:latin typeface="+mj-ea"/>
                          <a:ea typeface="+mj-ea"/>
                        </a:rPr>
                        <a:t>來組成解決方案</a:t>
                      </a:r>
                      <a:r>
                        <a:rPr lang="en-US" altLang="zh-TW" sz="1600" b="0">
                          <a:solidFill>
                            <a:prstClr val="black"/>
                          </a:solidFill>
                          <a:latin typeface="+mj-ea"/>
                          <a:ea typeface="+mj-ea"/>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77841"/>
                  </a:ext>
                </a:extLst>
              </a:tr>
            </a:tbl>
          </a:graphicData>
        </a:graphic>
      </p:graphicFrame>
      <p:grpSp>
        <p:nvGrpSpPr>
          <p:cNvPr id="24" name="群組 23">
            <a:extLst>
              <a:ext uri="{FF2B5EF4-FFF2-40B4-BE49-F238E27FC236}">
                <a16:creationId xmlns:a16="http://schemas.microsoft.com/office/drawing/2014/main" id="{1F7DF5C1-1F97-A790-C889-626D6F0D1DBD}"/>
              </a:ext>
            </a:extLst>
          </p:cNvPr>
          <p:cNvGrpSpPr>
            <a:grpSpLocks noChangeAspect="1"/>
          </p:cNvGrpSpPr>
          <p:nvPr/>
        </p:nvGrpSpPr>
        <p:grpSpPr>
          <a:xfrm>
            <a:off x="838200" y="5555618"/>
            <a:ext cx="288000" cy="413158"/>
            <a:chOff x="880454" y="1103741"/>
            <a:chExt cx="461432" cy="661961"/>
          </a:xfrm>
        </p:grpSpPr>
        <p:sp>
          <p:nvSpPr>
            <p:cNvPr id="30" name="橢圓 29">
              <a:extLst>
                <a:ext uri="{FF2B5EF4-FFF2-40B4-BE49-F238E27FC236}">
                  <a16:creationId xmlns:a16="http://schemas.microsoft.com/office/drawing/2014/main" id="{C0B0019B-1EFD-A040-B939-8E46B9DC62E2}"/>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AE0DB026-E842-DD05-22E0-9DECF33D4F30}"/>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DB0F6266-AA1A-4693-DCA0-A859C9A731FC}"/>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97746D00-67B7-21AA-D27E-191770B79BD2}"/>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文字方塊 33">
            <a:extLst>
              <a:ext uri="{FF2B5EF4-FFF2-40B4-BE49-F238E27FC236}">
                <a16:creationId xmlns:a16="http://schemas.microsoft.com/office/drawing/2014/main" id="{BDC952ED-878D-77F3-A1F3-390C010CAC78}"/>
              </a:ext>
            </a:extLst>
          </p:cNvPr>
          <p:cNvSpPr txBox="1"/>
          <p:nvPr/>
        </p:nvSpPr>
        <p:spPr>
          <a:xfrm>
            <a:off x="1212406" y="5562142"/>
            <a:ext cx="9652129" cy="400110"/>
          </a:xfrm>
          <a:prstGeom prst="rect">
            <a:avLst/>
          </a:prstGeom>
          <a:noFill/>
        </p:spPr>
        <p:txBody>
          <a:bodyPr wrap="none" rtlCol="0">
            <a:spAutoFit/>
          </a:bodyPr>
          <a:lstStyle/>
          <a:p>
            <a:pPr lvl="0">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新配置類型：</a:t>
            </a:r>
            <a:r>
              <a:rPr kumimoji="0" lang="en-US" altLang="zh-TW"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Standard </a:t>
            </a:r>
            <a:r>
              <a:rPr lang="en-US" altLang="zh-TW" sz="2000" b="1" u="sng">
                <a:solidFill>
                  <a:prstClr val="black"/>
                </a:solidFill>
                <a:latin typeface="Arial" panose="020B0604020202020204" pitchFamily="34" charset="0"/>
                <a:cs typeface="Arial" panose="020B0604020202020204" pitchFamily="34" charset="0"/>
              </a:rPr>
              <a:t>Camera + Nvidia AI Engine integrated </a:t>
            </a:r>
            <a:r>
              <a:rPr lang="en-US" altLang="zh-TW" sz="2000" b="1" u="sng">
                <a:solidFill>
                  <a:prstClr val="black"/>
                </a:solidFill>
                <a:highlight>
                  <a:srgbClr val="FFFF00"/>
                </a:highlight>
                <a:latin typeface="Arial" panose="020B0604020202020204" pitchFamily="34" charset="0"/>
                <a:cs typeface="Arial" panose="020B0604020202020204" pitchFamily="34" charset="0"/>
              </a:rPr>
              <a:t>all-</a:t>
            </a:r>
            <a:r>
              <a:rPr kumimoji="0" lang="en-US" altLang="zh-TW" sz="2000" b="1" i="0" u="sng" strike="noStrike" kern="1200" cap="none" spc="0" normalizeH="0" baseline="0" noProof="0">
                <a:ln>
                  <a:noFill/>
                </a:ln>
                <a:solidFill>
                  <a:prstClr val="black"/>
                </a:solidFill>
                <a:effectLst/>
                <a:highlight>
                  <a:srgbClr val="FFFF00"/>
                </a:highlight>
                <a:uLnTx/>
                <a:uFillTx/>
                <a:latin typeface="Arial" panose="020B0604020202020204" pitchFamily="34" charset="0"/>
                <a:ea typeface="微軟正黑體"/>
                <a:cs typeface="Arial" panose="020B0604020202020204" pitchFamily="34" charset="0"/>
              </a:rPr>
              <a:t>in-one System</a:t>
            </a:r>
            <a:endParaRPr kumimoji="0" lang="zh-TW" altLang="en-US" sz="2000" b="1" i="0" u="sng" strike="noStrike" kern="1200" cap="none" spc="0" normalizeH="0" baseline="0" noProof="0">
              <a:ln>
                <a:noFill/>
              </a:ln>
              <a:solidFill>
                <a:prstClr val="black"/>
              </a:solidFill>
              <a:effectLst/>
              <a:highlight>
                <a:srgbClr val="FFFF00"/>
              </a:highlight>
              <a:uLnTx/>
              <a:uFillTx/>
              <a:latin typeface="Arial" panose="020B0604020202020204" pitchFamily="34" charset="0"/>
              <a:ea typeface="微軟正黑體"/>
              <a:cs typeface="Arial" panose="020B0604020202020204" pitchFamily="34" charset="0"/>
            </a:endParaRPr>
          </a:p>
        </p:txBody>
      </p:sp>
    </p:spTree>
    <p:extLst>
      <p:ext uri="{BB962C8B-B14F-4D97-AF65-F5344CB8AC3E}">
        <p14:creationId xmlns:p14="http://schemas.microsoft.com/office/powerpoint/2010/main" val="64368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98C0CB0-0C37-6EAA-9A87-878AD760A62E}"/>
              </a:ext>
            </a:extLst>
          </p:cNvPr>
          <p:cNvSpPr txBox="1"/>
          <p:nvPr/>
        </p:nvSpPr>
        <p:spPr>
          <a:xfrm>
            <a:off x="10567686" y="2277330"/>
            <a:ext cx="1624314" cy="369332"/>
          </a:xfrm>
          <a:prstGeom prst="rect">
            <a:avLst/>
          </a:prstGeom>
          <a:noFill/>
        </p:spPr>
        <p:txBody>
          <a:bodyPr wrap="square" rtlCol="0">
            <a:spAutoFit/>
          </a:bodyPr>
          <a:lstStyle/>
          <a:p>
            <a:pPr algn="ctr"/>
            <a:r>
              <a:rPr lang="en-US" altLang="zh-TW"/>
              <a:t>Type2</a:t>
            </a:r>
          </a:p>
        </p:txBody>
      </p:sp>
      <p:sp>
        <p:nvSpPr>
          <p:cNvPr id="13" name="文字方塊 12">
            <a:extLst>
              <a:ext uri="{FF2B5EF4-FFF2-40B4-BE49-F238E27FC236}">
                <a16:creationId xmlns:a16="http://schemas.microsoft.com/office/drawing/2014/main" id="{266CFEC3-4D13-B5F5-B6DD-5A9F843B9757}"/>
              </a:ext>
            </a:extLst>
          </p:cNvPr>
          <p:cNvSpPr txBox="1"/>
          <p:nvPr/>
        </p:nvSpPr>
        <p:spPr>
          <a:xfrm>
            <a:off x="10611228" y="3956951"/>
            <a:ext cx="1537230" cy="369332"/>
          </a:xfrm>
          <a:prstGeom prst="rect">
            <a:avLst/>
          </a:prstGeom>
          <a:noFill/>
        </p:spPr>
        <p:txBody>
          <a:bodyPr wrap="square" rtlCol="0">
            <a:spAutoFit/>
          </a:bodyPr>
          <a:lstStyle/>
          <a:p>
            <a:pPr algn="ctr"/>
            <a:r>
              <a:rPr lang="en-US" altLang="zh-TW"/>
              <a:t>Type 3</a:t>
            </a:r>
            <a:endParaRPr lang="zh-TW" altLang="en-US"/>
          </a:p>
        </p:txBody>
      </p:sp>
      <p:sp>
        <p:nvSpPr>
          <p:cNvPr id="2" name="標題 1">
            <a:extLst>
              <a:ext uri="{FF2B5EF4-FFF2-40B4-BE49-F238E27FC236}">
                <a16:creationId xmlns:a16="http://schemas.microsoft.com/office/drawing/2014/main" id="{7886E4A0-D9F3-877D-B7B8-91DC017A3D64}"/>
              </a:ext>
            </a:extLst>
          </p:cNvPr>
          <p:cNvSpPr>
            <a:spLocks noGrp="1"/>
          </p:cNvSpPr>
          <p:nvPr>
            <p:ph type="title"/>
          </p:nvPr>
        </p:nvSpPr>
        <p:spPr/>
        <p:txBody>
          <a:bodyPr/>
          <a:lstStyle/>
          <a:p>
            <a:r>
              <a:rPr lang="en-US" altLang="zh-TW"/>
              <a:t>Comparison of Key Market Players</a:t>
            </a:r>
            <a:endParaRPr lang="zh-TW" altLang="en-US"/>
          </a:p>
        </p:txBody>
      </p:sp>
      <p:sp>
        <p:nvSpPr>
          <p:cNvPr id="3" name="投影片編號版面配置區 2">
            <a:extLst>
              <a:ext uri="{FF2B5EF4-FFF2-40B4-BE49-F238E27FC236}">
                <a16:creationId xmlns:a16="http://schemas.microsoft.com/office/drawing/2014/main" id="{D46D967A-5572-3510-BBDF-8375B1A661D0}"/>
              </a:ext>
            </a:extLst>
          </p:cNvPr>
          <p:cNvSpPr>
            <a:spLocks noGrp="1"/>
          </p:cNvSpPr>
          <p:nvPr>
            <p:ph type="sldNum" sz="quarter" idx="12"/>
          </p:nvPr>
        </p:nvSpPr>
        <p:spPr/>
        <p:txBody>
          <a:bodyPr/>
          <a:lstStyle/>
          <a:p>
            <a:pPr algn="ctr"/>
            <a:fld id="{6E290225-7458-4E5F-AFE5-E142CAAEBF37}" type="slidenum">
              <a:rPr lang="en-US" smtClean="0"/>
              <a:pPr algn="ctr"/>
              <a:t>18</a:t>
            </a:fld>
            <a:endParaRPr lang="en-US"/>
          </a:p>
        </p:txBody>
      </p:sp>
      <p:graphicFrame>
        <p:nvGraphicFramePr>
          <p:cNvPr id="5" name="內容版面配置區 4">
            <a:extLst>
              <a:ext uri="{FF2B5EF4-FFF2-40B4-BE49-F238E27FC236}">
                <a16:creationId xmlns:a16="http://schemas.microsoft.com/office/drawing/2014/main" id="{2618EF61-2703-2182-A72E-5B9A34A28699}"/>
              </a:ext>
            </a:extLst>
          </p:cNvPr>
          <p:cNvGraphicFramePr>
            <a:graphicFrameLocks noGrp="1"/>
          </p:cNvGraphicFramePr>
          <p:nvPr>
            <p:ph idx="1"/>
          </p:nvPr>
        </p:nvGraphicFramePr>
        <p:xfrm>
          <a:off x="345650" y="1676400"/>
          <a:ext cx="10222036" cy="3505200"/>
        </p:xfrm>
        <a:graphic>
          <a:graphicData uri="http://schemas.openxmlformats.org/drawingml/2006/table">
            <a:tbl>
              <a:tblPr firstRow="1" bandRow="1">
                <a:tableStyleId>{7DF18680-E054-41AD-8BC1-D1AEF772440D}</a:tableStyleId>
              </a:tblPr>
              <a:tblGrid>
                <a:gridCol w="1164007">
                  <a:extLst>
                    <a:ext uri="{9D8B030D-6E8A-4147-A177-3AD203B41FA5}">
                      <a16:colId xmlns:a16="http://schemas.microsoft.com/office/drawing/2014/main" val="4199509793"/>
                    </a:ext>
                  </a:extLst>
                </a:gridCol>
                <a:gridCol w="1020928">
                  <a:extLst>
                    <a:ext uri="{9D8B030D-6E8A-4147-A177-3AD203B41FA5}">
                      <a16:colId xmlns:a16="http://schemas.microsoft.com/office/drawing/2014/main" val="2187761769"/>
                    </a:ext>
                  </a:extLst>
                </a:gridCol>
                <a:gridCol w="1370083">
                  <a:extLst>
                    <a:ext uri="{9D8B030D-6E8A-4147-A177-3AD203B41FA5}">
                      <a16:colId xmlns:a16="http://schemas.microsoft.com/office/drawing/2014/main" val="1918582776"/>
                    </a:ext>
                  </a:extLst>
                </a:gridCol>
                <a:gridCol w="1497198">
                  <a:extLst>
                    <a:ext uri="{9D8B030D-6E8A-4147-A177-3AD203B41FA5}">
                      <a16:colId xmlns:a16="http://schemas.microsoft.com/office/drawing/2014/main" val="3183875611"/>
                    </a:ext>
                  </a:extLst>
                </a:gridCol>
                <a:gridCol w="1105484">
                  <a:extLst>
                    <a:ext uri="{9D8B030D-6E8A-4147-A177-3AD203B41FA5}">
                      <a16:colId xmlns:a16="http://schemas.microsoft.com/office/drawing/2014/main" val="2968208973"/>
                    </a:ext>
                  </a:extLst>
                </a:gridCol>
                <a:gridCol w="869723">
                  <a:extLst>
                    <a:ext uri="{9D8B030D-6E8A-4147-A177-3AD203B41FA5}">
                      <a16:colId xmlns:a16="http://schemas.microsoft.com/office/drawing/2014/main" val="3677470995"/>
                    </a:ext>
                  </a:extLst>
                </a:gridCol>
                <a:gridCol w="902826">
                  <a:extLst>
                    <a:ext uri="{9D8B030D-6E8A-4147-A177-3AD203B41FA5}">
                      <a16:colId xmlns:a16="http://schemas.microsoft.com/office/drawing/2014/main" val="1740932868"/>
                    </a:ext>
                  </a:extLst>
                </a:gridCol>
                <a:gridCol w="1157468">
                  <a:extLst>
                    <a:ext uri="{9D8B030D-6E8A-4147-A177-3AD203B41FA5}">
                      <a16:colId xmlns:a16="http://schemas.microsoft.com/office/drawing/2014/main" val="2748299737"/>
                    </a:ext>
                  </a:extLst>
                </a:gridCol>
                <a:gridCol w="1134319">
                  <a:extLst>
                    <a:ext uri="{9D8B030D-6E8A-4147-A177-3AD203B41FA5}">
                      <a16:colId xmlns:a16="http://schemas.microsoft.com/office/drawing/2014/main" val="2276203936"/>
                    </a:ext>
                  </a:extLst>
                </a:gridCol>
              </a:tblGrid>
              <a:tr h="370840">
                <a:tc>
                  <a:txBody>
                    <a:bodyPr/>
                    <a:lstStyle/>
                    <a:p>
                      <a:pPr algn="ctr"/>
                      <a:r>
                        <a:rPr lang="zh-TW" altLang="en-US"/>
                        <a:t>公司名稱</a:t>
                      </a:r>
                    </a:p>
                  </a:txBody>
                  <a:tcPr/>
                </a:tc>
                <a:tc>
                  <a:txBody>
                    <a:bodyPr/>
                    <a:lstStyle/>
                    <a:p>
                      <a:pPr algn="ctr"/>
                      <a:r>
                        <a:rPr lang="en-US" altLang="zh-TW"/>
                        <a:t>Camera</a:t>
                      </a:r>
                      <a:endParaRPr lang="zh-TW" altLang="en-US"/>
                    </a:p>
                  </a:txBody>
                  <a:tcPr/>
                </a:tc>
                <a:tc>
                  <a:txBody>
                    <a:bodyPr/>
                    <a:lstStyle/>
                    <a:p>
                      <a:pPr algn="ctr"/>
                      <a:r>
                        <a:rPr lang="en-US" altLang="zh-TW"/>
                        <a:t>VA</a:t>
                      </a:r>
                      <a:r>
                        <a:rPr lang="zh-TW" altLang="en-US"/>
                        <a:t> </a:t>
                      </a:r>
                      <a:r>
                        <a:rPr lang="en-US" altLang="zh-TW"/>
                        <a:t>on SOC</a:t>
                      </a:r>
                      <a:endParaRPr lang="zh-TW" altLang="en-US"/>
                    </a:p>
                  </a:txBody>
                  <a:tcPr/>
                </a:tc>
                <a:tc>
                  <a:txBody>
                    <a:bodyPr/>
                    <a:lstStyle/>
                    <a:p>
                      <a:pPr algn="ctr"/>
                      <a:r>
                        <a:rPr lang="en-US" altLang="zh-TW"/>
                        <a:t>VA on Edge</a:t>
                      </a:r>
                      <a:endParaRPr lang="zh-TW" altLang="en-US"/>
                    </a:p>
                  </a:txBody>
                  <a:tcPr/>
                </a:tc>
                <a:tc>
                  <a:txBody>
                    <a:bodyPr/>
                    <a:lstStyle/>
                    <a:p>
                      <a:pPr algn="ctr"/>
                      <a:r>
                        <a:rPr lang="en-US" altLang="zh-TW"/>
                        <a:t>Sensor</a:t>
                      </a:r>
                      <a:endParaRPr lang="zh-TW" altLang="en-US"/>
                    </a:p>
                  </a:txBody>
                  <a:tcPr/>
                </a:tc>
                <a:tc>
                  <a:txBody>
                    <a:bodyPr/>
                    <a:lstStyle/>
                    <a:p>
                      <a:pPr algn="ctr"/>
                      <a:r>
                        <a:rPr lang="zh-TW" altLang="en-US"/>
                        <a:t>交通燈</a:t>
                      </a:r>
                    </a:p>
                  </a:txBody>
                  <a:tcPr/>
                </a:tc>
                <a:tc>
                  <a:txBody>
                    <a:bodyPr/>
                    <a:lstStyle/>
                    <a:p>
                      <a:pPr algn="ctr"/>
                      <a:r>
                        <a:rPr lang="zh-TW" altLang="en-US"/>
                        <a:t>交控器</a:t>
                      </a:r>
                    </a:p>
                  </a:txBody>
                  <a:tcPr/>
                </a:tc>
                <a:tc>
                  <a:txBody>
                    <a:bodyPr/>
                    <a:lstStyle/>
                    <a:p>
                      <a:pPr algn="ctr"/>
                      <a:r>
                        <a:rPr lang="zh-TW" altLang="en-US"/>
                        <a:t>平台軟體</a:t>
                      </a:r>
                    </a:p>
                  </a:txBody>
                  <a:tcPr/>
                </a:tc>
                <a:tc>
                  <a:txBody>
                    <a:bodyPr/>
                    <a:lstStyle/>
                    <a:p>
                      <a:pPr algn="ctr"/>
                      <a:r>
                        <a:rPr lang="zh-TW" altLang="en-US"/>
                        <a:t>應用軟體</a:t>
                      </a:r>
                    </a:p>
                  </a:txBody>
                  <a:tcPr/>
                </a:tc>
                <a:extLst>
                  <a:ext uri="{0D108BD9-81ED-4DB2-BD59-A6C34878D82A}">
                    <a16:rowId xmlns:a16="http://schemas.microsoft.com/office/drawing/2014/main" val="3073060441"/>
                  </a:ext>
                </a:extLst>
              </a:tr>
              <a:tr h="370840">
                <a:tc>
                  <a:txBody>
                    <a:bodyPr/>
                    <a:lstStyle/>
                    <a:p>
                      <a:pPr algn="ctr"/>
                      <a:r>
                        <a:rPr lang="zh-TW" altLang="en-US"/>
                        <a:t>海康威視</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 </a:t>
                      </a:r>
                      <a:r>
                        <a:rPr lang="en-US" altLang="zh-TW"/>
                        <a:t>(</a:t>
                      </a:r>
                      <a:r>
                        <a:rPr lang="zh-TW" altLang="en-US"/>
                        <a:t>雷達</a:t>
                      </a:r>
                      <a:r>
                        <a:rPr lang="en-US" altLang="zh-TW"/>
                        <a:t>)</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1008659365"/>
                  </a:ext>
                </a:extLst>
              </a:tr>
              <a:tr h="370840">
                <a:tc>
                  <a:txBody>
                    <a:bodyPr/>
                    <a:lstStyle/>
                    <a:p>
                      <a:pPr algn="ctr"/>
                      <a:r>
                        <a:rPr lang="en-US" altLang="zh-TW" err="1"/>
                        <a:t>Vivotek</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4051949292"/>
                  </a:ext>
                </a:extLst>
              </a:tr>
              <a:tr h="370840">
                <a:tc>
                  <a:txBody>
                    <a:bodyPr/>
                    <a:lstStyle/>
                    <a:p>
                      <a:pPr algn="ctr"/>
                      <a:r>
                        <a:rPr lang="en-US" altLang="zh-TW"/>
                        <a:t>AXIS</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2220360963"/>
                  </a:ext>
                </a:extLst>
              </a:tr>
              <a:tr h="370840">
                <a:tc>
                  <a:txBody>
                    <a:bodyPr/>
                    <a:lstStyle/>
                    <a:p>
                      <a:pPr algn="ctr"/>
                      <a:r>
                        <a:rPr lang="zh-TW" altLang="en-US"/>
                        <a:t>英研智能</a:t>
                      </a:r>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3130461564"/>
                  </a:ext>
                </a:extLst>
              </a:tr>
              <a:tr h="370840">
                <a:tc>
                  <a:txBody>
                    <a:bodyPr/>
                    <a:lstStyle/>
                    <a:p>
                      <a:pPr algn="ctr"/>
                      <a:r>
                        <a:rPr lang="en-US" altLang="zh-TW" err="1"/>
                        <a:t>Econolite</a:t>
                      </a: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a:t>
                      </a:r>
                      <a:r>
                        <a:rPr lang="en-US" altLang="zh-TW"/>
                        <a:t> (</a:t>
                      </a:r>
                      <a:r>
                        <a:rPr lang="zh-TW" altLang="en-US"/>
                        <a:t>雷達、地磁</a:t>
                      </a:r>
                      <a:r>
                        <a:rPr lang="en-US" altLang="zh-TW"/>
                        <a:t>)</a:t>
                      </a: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2110004654"/>
                  </a:ext>
                </a:extLst>
              </a:tr>
              <a:tr h="370840">
                <a:tc>
                  <a:txBody>
                    <a:bodyPr/>
                    <a:lstStyle/>
                    <a:p>
                      <a:pPr algn="ctr"/>
                      <a:r>
                        <a:rPr lang="en-US" altLang="zh-TW"/>
                        <a:t>Miovision</a:t>
                      </a:r>
                      <a:endParaRPr lang="zh-TW" altLang="en-US"/>
                    </a:p>
                  </a:txBody>
                  <a:tcPr anchor="ctr"/>
                </a:tc>
                <a:tc>
                  <a:txBody>
                    <a:bodyPr/>
                    <a:lstStyle/>
                    <a:p>
                      <a:pPr algn="ctr"/>
                      <a:r>
                        <a:rPr lang="zh-TW" altLang="en-US"/>
                        <a:t>○ </a:t>
                      </a:r>
                      <a:r>
                        <a:rPr lang="en-US" altLang="zh-TW"/>
                        <a:t>(</a:t>
                      </a:r>
                      <a:r>
                        <a:rPr lang="zh-TW" altLang="en-US"/>
                        <a:t>外包，</a:t>
                      </a:r>
                      <a:r>
                        <a:rPr lang="en-US" altLang="zh-TW"/>
                        <a:t>IPRO)</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extLst>
                  <a:ext uri="{0D108BD9-81ED-4DB2-BD59-A6C34878D82A}">
                    <a16:rowId xmlns:a16="http://schemas.microsoft.com/office/drawing/2014/main" val="498996319"/>
                  </a:ext>
                </a:extLst>
              </a:tr>
              <a:tr h="370840">
                <a:tc>
                  <a:txBody>
                    <a:bodyPr/>
                    <a:lstStyle/>
                    <a:p>
                      <a:pPr algn="ctr"/>
                      <a:r>
                        <a:rPr lang="en-US" altLang="zh-TW" err="1"/>
                        <a:t>Iteris</a:t>
                      </a:r>
                      <a:endParaRPr lang="zh-TW" altLang="en-US"/>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extLst>
                  <a:ext uri="{0D108BD9-81ED-4DB2-BD59-A6C34878D82A}">
                    <a16:rowId xmlns:a16="http://schemas.microsoft.com/office/drawing/2014/main" val="2538904965"/>
                  </a:ext>
                </a:extLst>
              </a:tr>
            </a:tbl>
          </a:graphicData>
        </a:graphic>
      </p:graphicFrame>
      <p:sp>
        <p:nvSpPr>
          <p:cNvPr id="4" name="文字方塊 3">
            <a:extLst>
              <a:ext uri="{FF2B5EF4-FFF2-40B4-BE49-F238E27FC236}">
                <a16:creationId xmlns:a16="http://schemas.microsoft.com/office/drawing/2014/main" id="{868CC6BD-55EE-C199-0282-CF53DBEBC680}"/>
              </a:ext>
            </a:extLst>
          </p:cNvPr>
          <p:cNvSpPr txBox="1"/>
          <p:nvPr/>
        </p:nvSpPr>
        <p:spPr>
          <a:xfrm>
            <a:off x="10567686" y="1690050"/>
            <a:ext cx="1624314" cy="369332"/>
          </a:xfrm>
          <a:prstGeom prst="rect">
            <a:avLst/>
          </a:prstGeom>
          <a:noFill/>
        </p:spPr>
        <p:txBody>
          <a:bodyPr wrap="square" rtlCol="0">
            <a:spAutoFit/>
          </a:bodyPr>
          <a:lstStyle/>
          <a:p>
            <a:pPr algn="ctr"/>
            <a:r>
              <a:rPr lang="zh-TW" altLang="en-US" b="1"/>
              <a:t>類型</a:t>
            </a:r>
          </a:p>
        </p:txBody>
      </p:sp>
      <p:sp>
        <p:nvSpPr>
          <p:cNvPr id="6" name="右大括弧 5">
            <a:extLst>
              <a:ext uri="{FF2B5EF4-FFF2-40B4-BE49-F238E27FC236}">
                <a16:creationId xmlns:a16="http://schemas.microsoft.com/office/drawing/2014/main" id="{C187D348-337F-A27D-0A22-5B689E53010C}"/>
              </a:ext>
            </a:extLst>
          </p:cNvPr>
          <p:cNvSpPr/>
          <p:nvPr/>
        </p:nvSpPr>
        <p:spPr>
          <a:xfrm>
            <a:off x="10567686" y="2210765"/>
            <a:ext cx="162046" cy="77946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右大括弧 16">
            <a:extLst>
              <a:ext uri="{FF2B5EF4-FFF2-40B4-BE49-F238E27FC236}">
                <a16:creationId xmlns:a16="http://schemas.microsoft.com/office/drawing/2014/main" id="{B78170F0-1A80-6315-D74D-8C3EEF576E3B}"/>
              </a:ext>
            </a:extLst>
          </p:cNvPr>
          <p:cNvSpPr/>
          <p:nvPr/>
        </p:nvSpPr>
        <p:spPr>
          <a:xfrm>
            <a:off x="10567686" y="3345084"/>
            <a:ext cx="162046" cy="164295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B6DDBACE-2DF8-16B8-EC12-F1DED117C686}"/>
              </a:ext>
            </a:extLst>
          </p:cNvPr>
          <p:cNvSpPr txBox="1"/>
          <p:nvPr/>
        </p:nvSpPr>
        <p:spPr>
          <a:xfrm>
            <a:off x="345650" y="5292546"/>
            <a:ext cx="10222036" cy="1200329"/>
          </a:xfrm>
          <a:prstGeom prst="rect">
            <a:avLst/>
          </a:prstGeom>
          <a:noFill/>
        </p:spPr>
        <p:txBody>
          <a:bodyPr wrap="square" rtlCol="0">
            <a:spAutoFit/>
          </a:bodyPr>
          <a:lstStyle/>
          <a:p>
            <a:r>
              <a:rPr lang="zh-TW" altLang="en-US" b="1"/>
              <a:t>各類型廠商分食</a:t>
            </a:r>
            <a:r>
              <a:rPr lang="en-US" altLang="zh-TW" b="1"/>
              <a:t>ITS</a:t>
            </a:r>
            <a:r>
              <a:rPr lang="zh-TW" altLang="en-US" b="1"/>
              <a:t>市場：</a:t>
            </a:r>
            <a:endParaRPr lang="en-US" altLang="zh-TW" b="1"/>
          </a:p>
          <a:p>
            <a:pPr marL="285750" indent="-285750">
              <a:buFont typeface="Arial" panose="020B0604020202020204" pitchFamily="34" charset="0"/>
              <a:buChar char="•"/>
            </a:pPr>
            <a:r>
              <a:rPr lang="zh-TW" altLang="en-US"/>
              <a:t>海康威視、</a:t>
            </a:r>
            <a:r>
              <a:rPr lang="en-US" altLang="zh-TW" err="1"/>
              <a:t>Vivotek</a:t>
            </a:r>
            <a:r>
              <a:rPr lang="zh-TW" altLang="en-US"/>
              <a:t>及</a:t>
            </a:r>
            <a:r>
              <a:rPr lang="en-US" altLang="zh-TW" err="1"/>
              <a:t>Avix</a:t>
            </a:r>
            <a:r>
              <a:rPr lang="zh-TW" altLang="en-US"/>
              <a:t>以</a:t>
            </a:r>
            <a:r>
              <a:rPr lang="en-US" altLang="zh-TW"/>
              <a:t>SOC</a:t>
            </a:r>
            <a:r>
              <a:rPr lang="zh-TW" altLang="en-US"/>
              <a:t>攝影機產品為槓桿進軍</a:t>
            </a:r>
            <a:r>
              <a:rPr lang="en-US" altLang="zh-TW"/>
              <a:t>ITS</a:t>
            </a:r>
            <a:r>
              <a:rPr lang="zh-TW" altLang="en-US"/>
              <a:t>領域</a:t>
            </a:r>
            <a:endParaRPr lang="en-US" altLang="zh-TW"/>
          </a:p>
          <a:p>
            <a:pPr marL="285750" indent="-285750">
              <a:buFont typeface="Arial" panose="020B0604020202020204" pitchFamily="34" charset="0"/>
              <a:buChar char="•"/>
            </a:pPr>
            <a:r>
              <a:rPr lang="zh-TW" altLang="en-US"/>
              <a:t>英研智能、</a:t>
            </a:r>
            <a:r>
              <a:rPr lang="en-US" altLang="zh-TW" err="1"/>
              <a:t>Econolite</a:t>
            </a:r>
            <a:r>
              <a:rPr lang="zh-TW" altLang="en-US"/>
              <a:t>分別以供應邊緣運算電腦及號誌控制器為主，透過與專業廠商合作進入</a:t>
            </a:r>
            <a:r>
              <a:rPr lang="en-US" altLang="zh-TW"/>
              <a:t>ITS</a:t>
            </a:r>
          </a:p>
          <a:p>
            <a:pPr marL="285750" indent="-285750">
              <a:buFont typeface="Arial" panose="020B0604020202020204" pitchFamily="34" charset="0"/>
              <a:buChar char="•"/>
            </a:pPr>
            <a:r>
              <a:rPr lang="en-US" altLang="zh-TW"/>
              <a:t>Miovision</a:t>
            </a:r>
            <a:r>
              <a:rPr lang="zh-TW" altLang="en-US"/>
              <a:t>、</a:t>
            </a:r>
            <a:r>
              <a:rPr lang="en-US" altLang="zh-TW" err="1"/>
              <a:t>Iteris</a:t>
            </a:r>
            <a:r>
              <a:rPr lang="zh-TW" altLang="en-US"/>
              <a:t>皆以</a:t>
            </a:r>
            <a:r>
              <a:rPr lang="en-US" altLang="zh-TW"/>
              <a:t>ITS</a:t>
            </a:r>
            <a:r>
              <a:rPr lang="zh-TW" altLang="en-US"/>
              <a:t>服務起家，透過整合硬體及軟體逐漸擴大服務範疇</a:t>
            </a:r>
          </a:p>
        </p:txBody>
      </p:sp>
    </p:spTree>
    <p:extLst>
      <p:ext uri="{BB962C8B-B14F-4D97-AF65-F5344CB8AC3E}">
        <p14:creationId xmlns:p14="http://schemas.microsoft.com/office/powerpoint/2010/main" val="133202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3A6FAC1-54BB-7656-9915-4EC89A791A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130" y="1557003"/>
            <a:ext cx="10669740" cy="5118434"/>
          </a:xfrm>
          <a:prstGeom prst="rect">
            <a:avLst/>
          </a:prstGeom>
        </p:spPr>
      </p:pic>
      <p:sp>
        <p:nvSpPr>
          <p:cNvPr id="3" name="投影片編號版面配置區 2">
            <a:extLst>
              <a:ext uri="{FF2B5EF4-FFF2-40B4-BE49-F238E27FC236}">
                <a16:creationId xmlns:a16="http://schemas.microsoft.com/office/drawing/2014/main" id="{9D663F31-1D9F-C437-AA87-CAFE9DC67643}"/>
              </a:ext>
            </a:extLst>
          </p:cNvPr>
          <p:cNvSpPr>
            <a:spLocks noGrp="1"/>
          </p:cNvSpPr>
          <p:nvPr>
            <p:ph type="sldNum" sz="quarter" idx="12"/>
          </p:nvPr>
        </p:nvSpPr>
        <p:spPr/>
        <p:txBody>
          <a:bodyPr/>
          <a:lstStyle/>
          <a:p>
            <a:pPr algn="ctr"/>
            <a:fld id="{6E290225-7458-4E5F-AFE5-E142CAAEBF37}" type="slidenum">
              <a:rPr lang="en-US" smtClean="0"/>
              <a:pPr algn="ctr"/>
              <a:t>19</a:t>
            </a:fld>
            <a:endParaRPr lang="en-US"/>
          </a:p>
        </p:txBody>
      </p:sp>
      <p:sp>
        <p:nvSpPr>
          <p:cNvPr id="5" name="文字方塊 4">
            <a:extLst>
              <a:ext uri="{FF2B5EF4-FFF2-40B4-BE49-F238E27FC236}">
                <a16:creationId xmlns:a16="http://schemas.microsoft.com/office/drawing/2014/main" id="{925AD907-D930-78E1-6B36-2FE75765D548}"/>
              </a:ext>
            </a:extLst>
          </p:cNvPr>
          <p:cNvSpPr txBox="1"/>
          <p:nvPr/>
        </p:nvSpPr>
        <p:spPr>
          <a:xfrm>
            <a:off x="761130" y="2048215"/>
            <a:ext cx="7308850" cy="2031325"/>
          </a:xfrm>
          <a:prstGeom prst="rect">
            <a:avLst/>
          </a:prstGeom>
          <a:solidFill>
            <a:srgbClr val="FFFFFF">
              <a:alpha val="80000"/>
            </a:srgbClr>
          </a:solidFill>
        </p:spPr>
        <p:txBody>
          <a:bodyPr wrap="square" rtlCol="0">
            <a:spAutoFit/>
          </a:bodyPr>
          <a:lstStyle/>
          <a:p>
            <a:pPr marL="342900" indent="-342900">
              <a:buAutoNum type="arabicPeriod"/>
            </a:pPr>
            <a:r>
              <a:rPr lang="zh-TW" altLang="en-US" b="0" i="0">
                <a:solidFill>
                  <a:srgbClr val="202122"/>
                </a:solidFill>
                <a:effectLst/>
                <a:latin typeface="Arial" panose="020B0604020202020204" pitchFamily="34" charset="0"/>
              </a:rPr>
              <a:t>海康威視是由「浙江海康資訊科技股份有限公司」於</a:t>
            </a:r>
            <a:r>
              <a:rPr lang="en-US" altLang="zh-TW" b="0" i="0">
                <a:solidFill>
                  <a:srgbClr val="202122"/>
                </a:solidFill>
                <a:effectLst/>
                <a:latin typeface="Arial" panose="020B0604020202020204" pitchFamily="34" charset="0"/>
              </a:rPr>
              <a:t>2001</a:t>
            </a:r>
            <a:r>
              <a:rPr lang="zh-TW" altLang="en-US" b="0" i="0">
                <a:solidFill>
                  <a:srgbClr val="202122"/>
                </a:solidFill>
                <a:effectLst/>
                <a:latin typeface="Arial" panose="020B0604020202020204" pitchFamily="34" charset="0"/>
              </a:rPr>
              <a:t>年正式成立，總部位於中國杭州市。</a:t>
            </a:r>
            <a:endParaRPr lang="en-US" altLang="zh-TW" b="0" i="0">
              <a:solidFill>
                <a:srgbClr val="202122"/>
              </a:solidFill>
              <a:effectLst/>
              <a:latin typeface="Arial" panose="020B0604020202020204" pitchFamily="34" charset="0"/>
            </a:endParaRPr>
          </a:p>
          <a:p>
            <a:pPr marL="342900" indent="-342900">
              <a:buAutoNum type="arabicPeriod"/>
            </a:pPr>
            <a:r>
              <a:rPr lang="zh-TW" altLang="en-US" b="0" i="0">
                <a:solidFill>
                  <a:srgbClr val="202122"/>
                </a:solidFill>
                <a:effectLst/>
                <a:latin typeface="Arial" panose="020B0604020202020204" pitchFamily="34" charset="0"/>
              </a:rPr>
              <a:t>海康威視主要生產符合影片</a:t>
            </a:r>
            <a:r>
              <a:rPr lang="zh-TW" altLang="en-US">
                <a:solidFill>
                  <a:srgbClr val="202122"/>
                </a:solidFill>
                <a:latin typeface="Arial" panose="020B0604020202020204" pitchFamily="34" charset="0"/>
              </a:rPr>
              <a:t>監控市</a:t>
            </a:r>
            <a:r>
              <a:rPr lang="zh-TW" altLang="en-US" b="0" i="0">
                <a:solidFill>
                  <a:srgbClr val="202122"/>
                </a:solidFill>
                <a:effectLst/>
                <a:latin typeface="Arial" panose="020B0604020202020204" pitchFamily="34" charset="0"/>
              </a:rPr>
              <a:t>場的產品。它將其年收入的</a:t>
            </a:r>
            <a:r>
              <a:rPr lang="en-US" altLang="zh-TW" b="0" i="0">
                <a:solidFill>
                  <a:srgbClr val="202122"/>
                </a:solidFill>
                <a:effectLst/>
                <a:latin typeface="Arial" panose="020B0604020202020204" pitchFamily="34" charset="0"/>
              </a:rPr>
              <a:t>8</a:t>
            </a:r>
            <a:r>
              <a:rPr lang="zh-TW" altLang="en-US" b="0" i="0">
                <a:solidFill>
                  <a:srgbClr val="202122"/>
                </a:solidFill>
                <a:effectLst/>
                <a:latin typeface="Arial" panose="020B0604020202020204" pitchFamily="34" charset="0"/>
              </a:rPr>
              <a:t>％用於研發。</a:t>
            </a:r>
            <a:endParaRPr lang="en-US" altLang="zh-TW" b="0" i="0">
              <a:solidFill>
                <a:srgbClr val="202122"/>
              </a:solidFill>
              <a:effectLst/>
              <a:latin typeface="Arial" panose="020B0604020202020204" pitchFamily="34" charset="0"/>
            </a:endParaRPr>
          </a:p>
          <a:p>
            <a:pPr marL="342900" indent="-342900">
              <a:buFont typeface="+mj-lt"/>
              <a:buAutoNum type="arabicPeriod"/>
            </a:pPr>
            <a:r>
              <a:rPr lang="en-US" altLang="zh-TW"/>
              <a:t>2023</a:t>
            </a:r>
            <a:r>
              <a:rPr lang="zh-TW" altLang="en-US"/>
              <a:t>年營收</a:t>
            </a:r>
            <a:r>
              <a:rPr lang="en-US" altLang="zh-TW"/>
              <a:t>893.55</a:t>
            </a:r>
            <a:r>
              <a:rPr lang="zh-TW" altLang="en-US"/>
              <a:t>億</a:t>
            </a:r>
            <a:r>
              <a:rPr lang="en-US" altLang="zh-TW"/>
              <a:t>(CNY)</a:t>
            </a:r>
            <a:r>
              <a:rPr lang="zh-TW" altLang="en-US" b="0" i="0">
                <a:solidFill>
                  <a:srgbClr val="202122"/>
                </a:solidFill>
                <a:effectLst/>
                <a:latin typeface="Arial" panose="020B0604020202020204" pitchFamily="34" charset="0"/>
              </a:rPr>
              <a:t> 。</a:t>
            </a:r>
            <a:endParaRPr lang="en-US" altLang="zh-TW" b="0" i="0">
              <a:solidFill>
                <a:srgbClr val="202122"/>
              </a:solidFill>
              <a:effectLst/>
              <a:latin typeface="Arial" panose="020B0604020202020204" pitchFamily="34" charset="0"/>
            </a:endParaRPr>
          </a:p>
          <a:p>
            <a:pPr marL="342900" indent="-342900">
              <a:buFont typeface="+mj-lt"/>
              <a:buAutoNum type="arabicPeriod"/>
            </a:pPr>
            <a:r>
              <a:rPr lang="zh-TW" altLang="en-US"/>
              <a:t>主要客戶 </a:t>
            </a:r>
            <a:r>
              <a:rPr lang="en-US" altLang="zh-TW"/>
              <a:t>:</a:t>
            </a:r>
            <a:r>
              <a:rPr lang="zh-TW" altLang="en-US"/>
              <a:t> 中國政府單位</a:t>
            </a:r>
            <a:r>
              <a:rPr lang="zh-TW" altLang="en-US">
                <a:latin typeface="Poiret One" panose="00000500000000000000" pitchFamily="2" charset="0"/>
              </a:rPr>
              <a:t>、國企、民間中國公司。</a:t>
            </a:r>
            <a:endParaRPr lang="en-US" altLang="zh-TW">
              <a:latin typeface="Poiret One" panose="00000500000000000000" pitchFamily="2" charset="0"/>
            </a:endParaRPr>
          </a:p>
          <a:p>
            <a:pPr marL="342900" indent="-342900">
              <a:buFont typeface="+mj-lt"/>
              <a:buAutoNum type="arabicPeriod"/>
            </a:pPr>
            <a:r>
              <a:rPr lang="zh-TW" altLang="en-US"/>
              <a:t>主要銷售策略 </a:t>
            </a:r>
            <a:r>
              <a:rPr lang="en-US" altLang="zh-TW"/>
              <a:t>:</a:t>
            </a:r>
            <a:r>
              <a:rPr lang="zh-TW" altLang="en-US"/>
              <a:t> 安防</a:t>
            </a:r>
            <a:r>
              <a:rPr lang="zh-TW" altLang="en-US">
                <a:latin typeface="Poiret One" panose="00000500000000000000" pitchFamily="2" charset="0"/>
              </a:rPr>
              <a:t>、監控、執法</a:t>
            </a:r>
            <a:r>
              <a:rPr lang="en-US" altLang="zh-TW">
                <a:latin typeface="Poiret One" panose="00000500000000000000" pitchFamily="2" charset="0"/>
              </a:rPr>
              <a:t>..</a:t>
            </a:r>
            <a:r>
              <a:rPr lang="zh-TW" altLang="en-US">
                <a:latin typeface="Poiret One" panose="00000500000000000000" pitchFamily="2" charset="0"/>
              </a:rPr>
              <a:t>等解決方案，攝影機</a:t>
            </a:r>
            <a:r>
              <a:rPr lang="en-US" altLang="zh-TW">
                <a:latin typeface="Poiret One" panose="00000500000000000000" pitchFamily="2" charset="0"/>
              </a:rPr>
              <a:t>..</a:t>
            </a:r>
            <a:r>
              <a:rPr lang="zh-TW" altLang="en-US">
                <a:latin typeface="Poiret One" panose="00000500000000000000" pitchFamily="2" charset="0"/>
              </a:rPr>
              <a:t>等硬體銷售。</a:t>
            </a:r>
            <a:endParaRPr lang="en-US" altLang="zh-TW">
              <a:latin typeface="Poiret One" panose="00000500000000000000" pitchFamily="2" charset="0"/>
            </a:endParaRPr>
          </a:p>
        </p:txBody>
      </p:sp>
      <p:sp>
        <p:nvSpPr>
          <p:cNvPr id="6" name="文字方塊 5">
            <a:extLst>
              <a:ext uri="{FF2B5EF4-FFF2-40B4-BE49-F238E27FC236}">
                <a16:creationId xmlns:a16="http://schemas.microsoft.com/office/drawing/2014/main" id="{328C9EA3-4636-37B8-3B22-138DCABB70B7}"/>
              </a:ext>
            </a:extLst>
          </p:cNvPr>
          <p:cNvSpPr txBox="1"/>
          <p:nvPr/>
        </p:nvSpPr>
        <p:spPr>
          <a:xfrm>
            <a:off x="5085179" y="1129745"/>
            <a:ext cx="6671394" cy="369332"/>
          </a:xfrm>
          <a:prstGeom prst="rect">
            <a:avLst/>
          </a:prstGeom>
          <a:noFill/>
        </p:spPr>
        <p:txBody>
          <a:bodyPr wrap="square" rtlCol="0">
            <a:spAutoFit/>
          </a:bodyPr>
          <a:lstStyle/>
          <a:p>
            <a:r>
              <a:rPr lang="en-US" altLang="zh-TW">
                <a:hlinkClick r:id="rId3"/>
              </a:rPr>
              <a:t>https://www.hikvision.com/cn/products/SmartTransportation/</a:t>
            </a:r>
            <a:endParaRPr lang="zh-TW" altLang="en-US"/>
          </a:p>
        </p:txBody>
      </p:sp>
      <p:sp>
        <p:nvSpPr>
          <p:cNvPr id="7" name="標題 1">
            <a:extLst>
              <a:ext uri="{FF2B5EF4-FFF2-40B4-BE49-F238E27FC236}">
                <a16:creationId xmlns:a16="http://schemas.microsoft.com/office/drawing/2014/main" id="{95C5F63E-65D9-B844-DBF3-A0EFDD0737F1}"/>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HikVision</a:t>
            </a:r>
            <a:r>
              <a:rPr lang="en-US" altLang="zh-TW"/>
              <a:t> (</a:t>
            </a:r>
            <a:r>
              <a:rPr lang="zh-TW" altLang="en-US"/>
              <a:t>海康威視</a:t>
            </a:r>
            <a:r>
              <a:rPr lang="en-US" altLang="zh-TW"/>
              <a:t>) 1/5</a:t>
            </a:r>
            <a:endParaRPr lang="zh-TW" altLang="en-US"/>
          </a:p>
        </p:txBody>
      </p:sp>
      <p:sp>
        <p:nvSpPr>
          <p:cNvPr id="2" name="矩形: 圓角 1">
            <a:extLst>
              <a:ext uri="{FF2B5EF4-FFF2-40B4-BE49-F238E27FC236}">
                <a16:creationId xmlns:a16="http://schemas.microsoft.com/office/drawing/2014/main" id="{4D92F8D2-6057-5881-545F-F007A75A2FD7}"/>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spTree>
    <p:extLst>
      <p:ext uri="{BB962C8B-B14F-4D97-AF65-F5344CB8AC3E}">
        <p14:creationId xmlns:p14="http://schemas.microsoft.com/office/powerpoint/2010/main" val="403328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11A59E0-64A5-ED80-F7D8-C0D41F9F0467}"/>
              </a:ext>
            </a:extLst>
          </p:cNvPr>
          <p:cNvSpPr>
            <a:spLocks noGrp="1"/>
          </p:cNvSpPr>
          <p:nvPr>
            <p:ph idx="1"/>
          </p:nvPr>
        </p:nvSpPr>
        <p:spPr/>
        <p:txBody>
          <a:bodyPr/>
          <a:lstStyle/>
          <a:p>
            <a:r>
              <a:rPr lang="en-US" altLang="zh-TW"/>
              <a:t>Agenda</a:t>
            </a:r>
            <a:endParaRPr lang="zh-TW" altLang="en-US"/>
          </a:p>
        </p:txBody>
      </p:sp>
      <p:sp>
        <p:nvSpPr>
          <p:cNvPr id="5" name="文字版面配置區 4">
            <a:extLst>
              <a:ext uri="{FF2B5EF4-FFF2-40B4-BE49-F238E27FC236}">
                <a16:creationId xmlns:a16="http://schemas.microsoft.com/office/drawing/2014/main" id="{CB3DD9C0-93FB-9CAA-A778-8A3E3C3F7575}"/>
              </a:ext>
            </a:extLst>
          </p:cNvPr>
          <p:cNvSpPr>
            <a:spLocks noGrp="1"/>
          </p:cNvSpPr>
          <p:nvPr>
            <p:ph type="body" sz="quarter" idx="19"/>
          </p:nvPr>
        </p:nvSpPr>
        <p:spPr/>
        <p:txBody>
          <a:bodyPr/>
          <a:lstStyle/>
          <a:p>
            <a:r>
              <a:rPr lang="en-US" altLang="zh-TW"/>
              <a:t>ITS</a:t>
            </a:r>
            <a:r>
              <a:rPr lang="zh-TW" altLang="en-US"/>
              <a:t> </a:t>
            </a:r>
            <a:r>
              <a:rPr lang="en-US" altLang="zh-TW"/>
              <a:t>Applications &amp; Market Overview</a:t>
            </a:r>
            <a:endParaRPr lang="zh-TW" altLang="en-US"/>
          </a:p>
        </p:txBody>
      </p:sp>
      <p:sp>
        <p:nvSpPr>
          <p:cNvPr id="6" name="文字版面配置區 5">
            <a:extLst>
              <a:ext uri="{FF2B5EF4-FFF2-40B4-BE49-F238E27FC236}">
                <a16:creationId xmlns:a16="http://schemas.microsoft.com/office/drawing/2014/main" id="{CA698345-99A5-3912-2372-856AC3B690FA}"/>
              </a:ext>
            </a:extLst>
          </p:cNvPr>
          <p:cNvSpPr>
            <a:spLocks noGrp="1"/>
          </p:cNvSpPr>
          <p:nvPr>
            <p:ph type="body" sz="quarter" idx="28"/>
          </p:nvPr>
        </p:nvSpPr>
        <p:spPr/>
        <p:txBody>
          <a:bodyPr/>
          <a:lstStyle/>
          <a:p>
            <a:endParaRPr lang="zh-TW" altLang="en-US"/>
          </a:p>
        </p:txBody>
      </p:sp>
      <p:sp>
        <p:nvSpPr>
          <p:cNvPr id="7" name="文字版面配置區 6">
            <a:extLst>
              <a:ext uri="{FF2B5EF4-FFF2-40B4-BE49-F238E27FC236}">
                <a16:creationId xmlns:a16="http://schemas.microsoft.com/office/drawing/2014/main" id="{1DF19902-2CF9-9E95-AF13-8D55EDB6B05E}"/>
              </a:ext>
            </a:extLst>
          </p:cNvPr>
          <p:cNvSpPr>
            <a:spLocks noGrp="1"/>
          </p:cNvSpPr>
          <p:nvPr>
            <p:ph type="body" sz="quarter" idx="49"/>
          </p:nvPr>
        </p:nvSpPr>
        <p:spPr/>
        <p:txBody>
          <a:bodyPr/>
          <a:lstStyle/>
          <a:p>
            <a:r>
              <a:rPr lang="en-US" altLang="zh-TW"/>
              <a:t>Smart Traffic Camera Key Players</a:t>
            </a:r>
            <a:endParaRPr lang="zh-TW" altLang="en-US"/>
          </a:p>
        </p:txBody>
      </p:sp>
      <p:sp>
        <p:nvSpPr>
          <p:cNvPr id="8" name="文字版面配置區 7">
            <a:extLst>
              <a:ext uri="{FF2B5EF4-FFF2-40B4-BE49-F238E27FC236}">
                <a16:creationId xmlns:a16="http://schemas.microsoft.com/office/drawing/2014/main" id="{13CDB9FC-1E14-5685-D1BB-654D24B32B93}"/>
              </a:ext>
            </a:extLst>
          </p:cNvPr>
          <p:cNvSpPr>
            <a:spLocks noGrp="1"/>
          </p:cNvSpPr>
          <p:nvPr>
            <p:ph type="body" sz="quarter" idx="50"/>
          </p:nvPr>
        </p:nvSpPr>
        <p:spPr/>
        <p:txBody>
          <a:bodyPr/>
          <a:lstStyle/>
          <a:p>
            <a:endParaRPr lang="zh-TW" altLang="en-US"/>
          </a:p>
        </p:txBody>
      </p:sp>
      <p:sp>
        <p:nvSpPr>
          <p:cNvPr id="9" name="文字版面配置區 8">
            <a:extLst>
              <a:ext uri="{FF2B5EF4-FFF2-40B4-BE49-F238E27FC236}">
                <a16:creationId xmlns:a16="http://schemas.microsoft.com/office/drawing/2014/main" id="{DC2C2FBA-A860-78C9-3275-3D6723DBFBC4}"/>
              </a:ext>
            </a:extLst>
          </p:cNvPr>
          <p:cNvSpPr>
            <a:spLocks noGrp="1"/>
          </p:cNvSpPr>
          <p:nvPr>
            <p:ph type="body" sz="quarter" idx="51"/>
          </p:nvPr>
        </p:nvSpPr>
        <p:spPr/>
        <p:txBody>
          <a:bodyPr/>
          <a:lstStyle/>
          <a:p>
            <a:r>
              <a:rPr lang="en-US" altLang="zh-TW"/>
              <a:t>Potential Analysis – </a:t>
            </a:r>
            <a:r>
              <a:rPr lang="zh-TW" altLang="en-US"/>
              <a:t>無號誌路口</a:t>
            </a:r>
          </a:p>
        </p:txBody>
      </p:sp>
      <p:sp>
        <p:nvSpPr>
          <p:cNvPr id="10" name="文字版面配置區 9">
            <a:extLst>
              <a:ext uri="{FF2B5EF4-FFF2-40B4-BE49-F238E27FC236}">
                <a16:creationId xmlns:a16="http://schemas.microsoft.com/office/drawing/2014/main" id="{A502B5DD-1A4F-A6CF-6E9B-40A8C463C581}"/>
              </a:ext>
            </a:extLst>
          </p:cNvPr>
          <p:cNvSpPr>
            <a:spLocks noGrp="1"/>
          </p:cNvSpPr>
          <p:nvPr>
            <p:ph type="body" sz="quarter" idx="52"/>
          </p:nvPr>
        </p:nvSpPr>
        <p:spPr/>
        <p:txBody>
          <a:bodyPr/>
          <a:lstStyle/>
          <a:p>
            <a:endParaRPr lang="zh-TW" altLang="en-US"/>
          </a:p>
        </p:txBody>
      </p:sp>
      <p:sp>
        <p:nvSpPr>
          <p:cNvPr id="4" name="投影片編號版面配置區 3">
            <a:extLst>
              <a:ext uri="{FF2B5EF4-FFF2-40B4-BE49-F238E27FC236}">
                <a16:creationId xmlns:a16="http://schemas.microsoft.com/office/drawing/2014/main" id="{2B4B5D61-974D-1E91-5907-4F6353D809E7}"/>
              </a:ext>
            </a:extLst>
          </p:cNvPr>
          <p:cNvSpPr>
            <a:spLocks noGrp="1"/>
          </p:cNvSpPr>
          <p:nvPr>
            <p:ph type="sldNum" sz="quarter" idx="4294967295"/>
          </p:nvPr>
        </p:nvSpPr>
        <p:spPr>
          <a:xfrm>
            <a:off x="11799888" y="5802313"/>
            <a:ext cx="392112" cy="365125"/>
          </a:xfrm>
        </p:spPr>
        <p:txBody>
          <a:bodyPr/>
          <a:lstStyle/>
          <a:p>
            <a:pPr algn="ctr"/>
            <a:fld id="{6E290225-7458-4E5F-AFE5-E142CAAEBF37}" type="slidenum">
              <a:rPr lang="en-US" smtClean="0"/>
              <a:pPr algn="ctr"/>
              <a:t>2</a:t>
            </a:fld>
            <a:endParaRPr lang="en-US"/>
          </a:p>
        </p:txBody>
      </p:sp>
    </p:spTree>
    <p:extLst>
      <p:ext uri="{BB962C8B-B14F-4D97-AF65-F5344CB8AC3E}">
        <p14:creationId xmlns:p14="http://schemas.microsoft.com/office/powerpoint/2010/main" val="484385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3FCBEFB-2628-0DB2-D44F-15FE3AE4F0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755" y="4431673"/>
            <a:ext cx="3831798" cy="2275856"/>
          </a:xfrm>
          <a:prstGeom prst="rect">
            <a:avLst/>
          </a:prstGeom>
        </p:spPr>
      </p:pic>
      <p:sp>
        <p:nvSpPr>
          <p:cNvPr id="3" name="投影片編號版面配置區 2">
            <a:extLst>
              <a:ext uri="{FF2B5EF4-FFF2-40B4-BE49-F238E27FC236}">
                <a16:creationId xmlns:a16="http://schemas.microsoft.com/office/drawing/2014/main" id="{9D663F31-1D9F-C437-AA87-CAFE9DC67643}"/>
              </a:ext>
            </a:extLst>
          </p:cNvPr>
          <p:cNvSpPr>
            <a:spLocks noGrp="1"/>
          </p:cNvSpPr>
          <p:nvPr>
            <p:ph type="sldNum" sz="quarter" idx="12"/>
          </p:nvPr>
        </p:nvSpPr>
        <p:spPr/>
        <p:txBody>
          <a:bodyPr/>
          <a:lstStyle/>
          <a:p>
            <a:pPr algn="ctr"/>
            <a:fld id="{6E290225-7458-4E5F-AFE5-E142CAAEBF37}" type="slidenum">
              <a:rPr lang="en-US" smtClean="0"/>
              <a:pPr algn="ctr"/>
              <a:t>20</a:t>
            </a:fld>
            <a:endParaRPr lang="en-US"/>
          </a:p>
        </p:txBody>
      </p:sp>
      <p:pic>
        <p:nvPicPr>
          <p:cNvPr id="6" name="圖片 5">
            <a:extLst>
              <a:ext uri="{FF2B5EF4-FFF2-40B4-BE49-F238E27FC236}">
                <a16:creationId xmlns:a16="http://schemas.microsoft.com/office/drawing/2014/main" id="{CD153DB5-89B4-8ECC-E904-7EEE581DBB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755" y="1371099"/>
            <a:ext cx="3831798" cy="3378033"/>
          </a:xfrm>
          <a:prstGeom prst="rect">
            <a:avLst/>
          </a:prstGeom>
        </p:spPr>
      </p:pic>
      <p:pic>
        <p:nvPicPr>
          <p:cNvPr id="10" name="圖片 9">
            <a:extLst>
              <a:ext uri="{FF2B5EF4-FFF2-40B4-BE49-F238E27FC236}">
                <a16:creationId xmlns:a16="http://schemas.microsoft.com/office/drawing/2014/main" id="{1CBACB1B-C413-C449-1586-C64DAA886F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84399" y="2159001"/>
            <a:ext cx="6336847" cy="3996740"/>
          </a:xfrm>
          <a:prstGeom prst="rect">
            <a:avLst/>
          </a:prstGeom>
        </p:spPr>
      </p:pic>
      <p:sp>
        <p:nvSpPr>
          <p:cNvPr id="9" name="標題 1">
            <a:extLst>
              <a:ext uri="{FF2B5EF4-FFF2-40B4-BE49-F238E27FC236}">
                <a16:creationId xmlns:a16="http://schemas.microsoft.com/office/drawing/2014/main" id="{B9A4214F-F824-AAF9-14B2-9051C92C525D}"/>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HikVision</a:t>
            </a:r>
            <a:r>
              <a:rPr lang="en-US" altLang="zh-TW"/>
              <a:t> (</a:t>
            </a:r>
            <a:r>
              <a:rPr lang="zh-TW" altLang="en-US"/>
              <a:t>海康威視</a:t>
            </a:r>
            <a:r>
              <a:rPr lang="en-US" altLang="zh-TW"/>
              <a:t>) 2/5 </a:t>
            </a:r>
            <a:endParaRPr lang="zh-TW" altLang="en-US"/>
          </a:p>
        </p:txBody>
      </p:sp>
      <p:sp>
        <p:nvSpPr>
          <p:cNvPr id="11" name="矩形: 圓角 10">
            <a:extLst>
              <a:ext uri="{FF2B5EF4-FFF2-40B4-BE49-F238E27FC236}">
                <a16:creationId xmlns:a16="http://schemas.microsoft.com/office/drawing/2014/main" id="{538CD678-E95B-B77C-0BA0-C8F010767FBB}"/>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p>
        </p:txBody>
      </p:sp>
      <p:sp>
        <p:nvSpPr>
          <p:cNvPr id="12" name="矩形: 圓角 11">
            <a:extLst>
              <a:ext uri="{FF2B5EF4-FFF2-40B4-BE49-F238E27FC236}">
                <a16:creationId xmlns:a16="http://schemas.microsoft.com/office/drawing/2014/main" id="{DE27504D-A5F2-8E84-3033-698D83B69687}"/>
              </a:ext>
            </a:extLst>
          </p:cNvPr>
          <p:cNvSpPr/>
          <p:nvPr/>
        </p:nvSpPr>
        <p:spPr>
          <a:xfrm>
            <a:off x="5184399" y="1098412"/>
            <a:ext cx="6336846"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產品工作流程</a:t>
            </a:r>
          </a:p>
        </p:txBody>
      </p:sp>
      <p:sp>
        <p:nvSpPr>
          <p:cNvPr id="2" name="文字方塊 1">
            <a:extLst>
              <a:ext uri="{FF2B5EF4-FFF2-40B4-BE49-F238E27FC236}">
                <a16:creationId xmlns:a16="http://schemas.microsoft.com/office/drawing/2014/main" id="{6BD1AD29-8411-7194-A04C-EBF0206BB67F}"/>
              </a:ext>
            </a:extLst>
          </p:cNvPr>
          <p:cNvSpPr txBox="1"/>
          <p:nvPr/>
        </p:nvSpPr>
        <p:spPr>
          <a:xfrm>
            <a:off x="5184400" y="1620038"/>
            <a:ext cx="6336846" cy="369332"/>
          </a:xfrm>
          <a:prstGeom prst="rect">
            <a:avLst/>
          </a:prstGeom>
          <a:noFill/>
        </p:spPr>
        <p:txBody>
          <a:bodyPr wrap="square">
            <a:spAutoFit/>
          </a:bodyPr>
          <a:lstStyle/>
          <a:p>
            <a:r>
              <a:rPr lang="zh-TW" altLang="en-US" b="0" i="0">
                <a:solidFill>
                  <a:srgbClr val="333333"/>
                </a:solidFill>
                <a:effectLst/>
                <a:latin typeface="OpenSans"/>
              </a:rPr>
              <a:t>前端監控</a:t>
            </a:r>
            <a:r>
              <a:rPr lang="en-US" altLang="zh-TW" b="0" i="0">
                <a:solidFill>
                  <a:srgbClr val="333333"/>
                </a:solidFill>
                <a:effectLst/>
                <a:latin typeface="OpenSans"/>
              </a:rPr>
              <a:t>+</a:t>
            </a:r>
            <a:r>
              <a:rPr lang="zh-TW" altLang="en-US" b="0" i="0">
                <a:solidFill>
                  <a:srgbClr val="333333"/>
                </a:solidFill>
                <a:effectLst/>
                <a:latin typeface="OpenSans"/>
              </a:rPr>
              <a:t>後端儲存、管理</a:t>
            </a:r>
            <a:endParaRPr lang="zh-TW" altLang="en-US"/>
          </a:p>
        </p:txBody>
      </p:sp>
    </p:spTree>
    <p:extLst>
      <p:ext uri="{BB962C8B-B14F-4D97-AF65-F5344CB8AC3E}">
        <p14:creationId xmlns:p14="http://schemas.microsoft.com/office/powerpoint/2010/main" val="410992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D663F31-1D9F-C437-AA87-CAFE9DC67643}"/>
              </a:ext>
            </a:extLst>
          </p:cNvPr>
          <p:cNvSpPr>
            <a:spLocks noGrp="1"/>
          </p:cNvSpPr>
          <p:nvPr>
            <p:ph type="sldNum" sz="quarter" idx="12"/>
          </p:nvPr>
        </p:nvSpPr>
        <p:spPr/>
        <p:txBody>
          <a:bodyPr/>
          <a:lstStyle/>
          <a:p>
            <a:pPr algn="ctr"/>
            <a:fld id="{6E290225-7458-4E5F-AFE5-E142CAAEBF37}" type="slidenum">
              <a:rPr lang="en-US" smtClean="0"/>
              <a:pPr algn="ctr"/>
              <a:t>21</a:t>
            </a:fld>
            <a:endParaRPr lang="en-US"/>
          </a:p>
        </p:txBody>
      </p:sp>
      <p:pic>
        <p:nvPicPr>
          <p:cNvPr id="5" name="圖片 4">
            <a:extLst>
              <a:ext uri="{FF2B5EF4-FFF2-40B4-BE49-F238E27FC236}">
                <a16:creationId xmlns:a16="http://schemas.microsoft.com/office/drawing/2014/main" id="{E8995A7D-06DB-CA5D-D5A4-20F0418F39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5969" y="1072147"/>
            <a:ext cx="4084495" cy="4480241"/>
          </a:xfrm>
          <a:prstGeom prst="rect">
            <a:avLst/>
          </a:prstGeom>
        </p:spPr>
      </p:pic>
      <p:pic>
        <p:nvPicPr>
          <p:cNvPr id="9" name="圖片 8">
            <a:extLst>
              <a:ext uri="{FF2B5EF4-FFF2-40B4-BE49-F238E27FC236}">
                <a16:creationId xmlns:a16="http://schemas.microsoft.com/office/drawing/2014/main" id="{610F59F9-A1EC-43F3-13B3-AFDD8A81C3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0700" y="1079368"/>
            <a:ext cx="4026970" cy="3351701"/>
          </a:xfrm>
          <a:prstGeom prst="rect">
            <a:avLst/>
          </a:prstGeom>
        </p:spPr>
      </p:pic>
      <p:pic>
        <p:nvPicPr>
          <p:cNvPr id="14" name="圖片 13">
            <a:extLst>
              <a:ext uri="{FF2B5EF4-FFF2-40B4-BE49-F238E27FC236}">
                <a16:creationId xmlns:a16="http://schemas.microsoft.com/office/drawing/2014/main" id="{BFE6DEBE-1126-B930-1A07-A5CECB01AA3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90700" y="4438776"/>
            <a:ext cx="4026970" cy="2236661"/>
          </a:xfrm>
          <a:prstGeom prst="rect">
            <a:avLst/>
          </a:prstGeom>
        </p:spPr>
      </p:pic>
      <p:pic>
        <p:nvPicPr>
          <p:cNvPr id="16" name="圖片 15">
            <a:extLst>
              <a:ext uri="{FF2B5EF4-FFF2-40B4-BE49-F238E27FC236}">
                <a16:creationId xmlns:a16="http://schemas.microsoft.com/office/drawing/2014/main" id="{89C90B21-530A-F8BF-E1A2-0B42D2D9FF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5969" y="5575574"/>
            <a:ext cx="4084495" cy="1099863"/>
          </a:xfrm>
          <a:prstGeom prst="rect">
            <a:avLst/>
          </a:prstGeom>
        </p:spPr>
      </p:pic>
      <p:sp>
        <p:nvSpPr>
          <p:cNvPr id="4" name="標題 1">
            <a:extLst>
              <a:ext uri="{FF2B5EF4-FFF2-40B4-BE49-F238E27FC236}">
                <a16:creationId xmlns:a16="http://schemas.microsoft.com/office/drawing/2014/main" id="{1A450BD6-7D20-497A-F6CE-75F0C9AC5E56}"/>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HikVision</a:t>
            </a:r>
            <a:r>
              <a:rPr lang="en-US" altLang="zh-TW"/>
              <a:t> (</a:t>
            </a:r>
            <a:r>
              <a:rPr lang="zh-TW" altLang="en-US"/>
              <a:t>海康威視</a:t>
            </a:r>
            <a:r>
              <a:rPr lang="en-US" altLang="zh-TW"/>
              <a:t>) 3/5</a:t>
            </a:r>
            <a:endParaRPr lang="zh-TW" altLang="en-US"/>
          </a:p>
        </p:txBody>
      </p:sp>
      <p:sp>
        <p:nvSpPr>
          <p:cNvPr id="8" name="矩形: 圓角 7">
            <a:extLst>
              <a:ext uri="{FF2B5EF4-FFF2-40B4-BE49-F238E27FC236}">
                <a16:creationId xmlns:a16="http://schemas.microsoft.com/office/drawing/2014/main" id="{0DE11836-2F45-F8FF-C9EF-5B507B5FBF1A}"/>
              </a:ext>
            </a:extLst>
          </p:cNvPr>
          <p:cNvSpPr/>
          <p:nvPr/>
        </p:nvSpPr>
        <p:spPr>
          <a:xfrm>
            <a:off x="9112203" y="1144588"/>
            <a:ext cx="2979391"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ITS</a:t>
            </a:r>
            <a:r>
              <a:rPr lang="zh-TW" altLang="en-US" b="1">
                <a:solidFill>
                  <a:prstClr val="black"/>
                </a:solidFill>
                <a:latin typeface="Calibri"/>
                <a:ea typeface="微軟正黑體"/>
              </a:rPr>
              <a:t>相關產品</a:t>
            </a:r>
          </a:p>
        </p:txBody>
      </p:sp>
      <p:sp>
        <p:nvSpPr>
          <p:cNvPr id="18" name="箭號: 向右 17">
            <a:extLst>
              <a:ext uri="{FF2B5EF4-FFF2-40B4-BE49-F238E27FC236}">
                <a16:creationId xmlns:a16="http://schemas.microsoft.com/office/drawing/2014/main" id="{8E32F7D0-3718-C06A-8350-DAFCCB7C63CE}"/>
              </a:ext>
            </a:extLst>
          </p:cNvPr>
          <p:cNvSpPr/>
          <p:nvPr/>
        </p:nvSpPr>
        <p:spPr>
          <a:xfrm>
            <a:off x="9112203" y="6073962"/>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AA855A6F-86FB-D752-0370-D81B6B016077}"/>
              </a:ext>
            </a:extLst>
          </p:cNvPr>
          <p:cNvSpPr txBox="1"/>
          <p:nvPr/>
        </p:nvSpPr>
        <p:spPr>
          <a:xfrm>
            <a:off x="9673362" y="485057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號誌燈相關</a:t>
            </a:r>
          </a:p>
        </p:txBody>
      </p:sp>
      <p:sp>
        <p:nvSpPr>
          <p:cNvPr id="20" name="箭號: 向右 19">
            <a:extLst>
              <a:ext uri="{FF2B5EF4-FFF2-40B4-BE49-F238E27FC236}">
                <a16:creationId xmlns:a16="http://schemas.microsoft.com/office/drawing/2014/main" id="{C19E5B98-711E-FB78-EB88-903838051C32}"/>
              </a:ext>
            </a:extLst>
          </p:cNvPr>
          <p:cNvSpPr/>
          <p:nvPr/>
        </p:nvSpPr>
        <p:spPr>
          <a:xfrm>
            <a:off x="9112203" y="3505655"/>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4431B02A-502A-66AD-483F-C12BE4FC7015}"/>
              </a:ext>
            </a:extLst>
          </p:cNvPr>
          <p:cNvSpPr txBox="1"/>
          <p:nvPr/>
        </p:nvSpPr>
        <p:spPr>
          <a:xfrm>
            <a:off x="9673362" y="353698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prstClr val="black"/>
                </a:solidFill>
                <a:latin typeface="Arial" panose="020B0604020202020204" pitchFamily="34" charset="0"/>
                <a:ea typeface="微軟正黑體"/>
                <a:cs typeface="Arial" panose="020B0604020202020204" pitchFamily="34" charset="0"/>
              </a:rPr>
              <a:t>資料管理設備</a:t>
            </a:r>
            <a:endPar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sp>
        <p:nvSpPr>
          <p:cNvPr id="22" name="箭號: 向右 21">
            <a:extLst>
              <a:ext uri="{FF2B5EF4-FFF2-40B4-BE49-F238E27FC236}">
                <a16:creationId xmlns:a16="http://schemas.microsoft.com/office/drawing/2014/main" id="{BCAD8D03-87F2-4857-F649-5D48B8C605E7}"/>
              </a:ext>
            </a:extLst>
          </p:cNvPr>
          <p:cNvSpPr/>
          <p:nvPr/>
        </p:nvSpPr>
        <p:spPr>
          <a:xfrm>
            <a:off x="9112203" y="4177912"/>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E64B97FF-95AF-8F0D-0E35-BD99F0D21CC5}"/>
              </a:ext>
            </a:extLst>
          </p:cNvPr>
          <p:cNvSpPr txBox="1"/>
          <p:nvPr/>
        </p:nvSpPr>
        <p:spPr>
          <a:xfrm>
            <a:off x="9673362" y="4209246"/>
            <a:ext cx="2249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prstClr val="black"/>
                </a:solidFill>
                <a:latin typeface="Arial" panose="020B0604020202020204" pitchFamily="34" charset="0"/>
                <a:ea typeface="微軟正黑體"/>
                <a:cs typeface="Arial" panose="020B0604020202020204" pitchFamily="34" charset="0"/>
              </a:rPr>
              <a:t>輔助類 </a:t>
            </a:r>
            <a:r>
              <a:rPr lang="en-US" altLang="zh-TW">
                <a:solidFill>
                  <a:prstClr val="black"/>
                </a:solidFill>
                <a:latin typeface="Arial" panose="020B0604020202020204" pitchFamily="34" charset="0"/>
                <a:ea typeface="微軟正黑體"/>
                <a:cs typeface="Arial" panose="020B0604020202020204" pitchFamily="34" charset="0"/>
              </a:rPr>
              <a:t>(</a:t>
            </a:r>
            <a:r>
              <a:rPr lang="zh-TW" altLang="en-US">
                <a:solidFill>
                  <a:prstClr val="black"/>
                </a:solidFill>
                <a:latin typeface="Arial" panose="020B0604020202020204" pitchFamily="34" charset="0"/>
                <a:ea typeface="微軟正黑體"/>
                <a:cs typeface="Arial" panose="020B0604020202020204" pitchFamily="34" charset="0"/>
              </a:rPr>
              <a:t>補光、配件</a:t>
            </a:r>
            <a:r>
              <a:rPr lang="en-US" altLang="zh-TW">
                <a:solidFill>
                  <a:prstClr val="black"/>
                </a:solidFill>
                <a:latin typeface="Arial" panose="020B0604020202020204" pitchFamily="34" charset="0"/>
                <a:ea typeface="微軟正黑體"/>
                <a:cs typeface="Arial" panose="020B0604020202020204" pitchFamily="34" charset="0"/>
              </a:rPr>
              <a:t>)</a:t>
            </a:r>
            <a:endPar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sp>
        <p:nvSpPr>
          <p:cNvPr id="24" name="箭號: 向右 23">
            <a:extLst>
              <a:ext uri="{FF2B5EF4-FFF2-40B4-BE49-F238E27FC236}">
                <a16:creationId xmlns:a16="http://schemas.microsoft.com/office/drawing/2014/main" id="{1BE70139-3616-7D7E-FD4D-97EF66760BBB}"/>
              </a:ext>
            </a:extLst>
          </p:cNvPr>
          <p:cNvSpPr/>
          <p:nvPr/>
        </p:nvSpPr>
        <p:spPr>
          <a:xfrm>
            <a:off x="9112203" y="4824166"/>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4B0DB6FD-6A67-7C89-FF96-F254EB9C364A}"/>
              </a:ext>
            </a:extLst>
          </p:cNvPr>
          <p:cNvSpPr txBox="1"/>
          <p:nvPr/>
        </p:nvSpPr>
        <p:spPr>
          <a:xfrm>
            <a:off x="9673362" y="610863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prstClr val="black"/>
                </a:solidFill>
                <a:latin typeface="Arial" panose="020B0604020202020204" pitchFamily="34" charset="0"/>
                <a:ea typeface="微軟正黑體"/>
                <a:cs typeface="Arial" panose="020B0604020202020204" pitchFamily="34" charset="0"/>
              </a:rPr>
              <a:t>執法輔助</a:t>
            </a:r>
            <a:endPar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sp>
        <p:nvSpPr>
          <p:cNvPr id="26" name="箭號: 向右 25">
            <a:extLst>
              <a:ext uri="{FF2B5EF4-FFF2-40B4-BE49-F238E27FC236}">
                <a16:creationId xmlns:a16="http://schemas.microsoft.com/office/drawing/2014/main" id="{62E344F6-8002-A3C6-63C1-FD7AB5F936E1}"/>
              </a:ext>
            </a:extLst>
          </p:cNvPr>
          <p:cNvSpPr/>
          <p:nvPr/>
        </p:nvSpPr>
        <p:spPr>
          <a:xfrm>
            <a:off x="9112203" y="5435976"/>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595952BC-193F-804B-71D3-2C6D3840A24D}"/>
              </a:ext>
            </a:extLst>
          </p:cNvPr>
          <p:cNvSpPr txBox="1"/>
          <p:nvPr/>
        </p:nvSpPr>
        <p:spPr>
          <a:xfrm>
            <a:off x="9673362" y="5467310"/>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prstClr val="black"/>
                </a:solidFill>
                <a:latin typeface="Arial" panose="020B0604020202020204" pitchFamily="34" charset="0"/>
                <a:ea typeface="微軟正黑體"/>
                <a:cs typeface="Arial" panose="020B0604020202020204" pitchFamily="34" charset="0"/>
              </a:rPr>
              <a:t>號誌</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控制設備</a:t>
            </a:r>
          </a:p>
        </p:txBody>
      </p:sp>
      <p:sp>
        <p:nvSpPr>
          <p:cNvPr id="28" name="箭號: 向右 27">
            <a:extLst>
              <a:ext uri="{FF2B5EF4-FFF2-40B4-BE49-F238E27FC236}">
                <a16:creationId xmlns:a16="http://schemas.microsoft.com/office/drawing/2014/main" id="{64DFAF18-893D-84E7-B5BC-39111B8CC852}"/>
              </a:ext>
            </a:extLst>
          </p:cNvPr>
          <p:cNvSpPr/>
          <p:nvPr/>
        </p:nvSpPr>
        <p:spPr>
          <a:xfrm>
            <a:off x="9112203" y="2893537"/>
            <a:ext cx="531406" cy="43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57F03CD1-B0CE-40F0-CFE9-78336CBEF8EA}"/>
              </a:ext>
            </a:extLst>
          </p:cNvPr>
          <p:cNvSpPr txBox="1"/>
          <p:nvPr/>
        </p:nvSpPr>
        <p:spPr>
          <a:xfrm>
            <a:off x="9673362" y="2924871"/>
            <a:ext cx="25186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Sensor (</a:t>
            </a:r>
            <a:r>
              <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攝影機、雷達</a:t>
            </a:r>
            <a:r>
              <a:rPr kumimoji="0" lang="en-US" altLang="zh-TW"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a:t>
            </a:r>
            <a:endParaRPr kumimoji="0" lang="zh-TW" altLang="en-US"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endParaRPr>
          </a:p>
        </p:txBody>
      </p:sp>
      <p:sp>
        <p:nvSpPr>
          <p:cNvPr id="31" name="文字方塊 30">
            <a:extLst>
              <a:ext uri="{FF2B5EF4-FFF2-40B4-BE49-F238E27FC236}">
                <a16:creationId xmlns:a16="http://schemas.microsoft.com/office/drawing/2014/main" id="{DD6AC549-BEAF-7561-8FB0-9348C6F4CA0F}"/>
              </a:ext>
            </a:extLst>
          </p:cNvPr>
          <p:cNvSpPr txBox="1"/>
          <p:nvPr/>
        </p:nvSpPr>
        <p:spPr>
          <a:xfrm>
            <a:off x="9017670" y="1620038"/>
            <a:ext cx="3174330" cy="1200329"/>
          </a:xfrm>
          <a:prstGeom prst="rect">
            <a:avLst/>
          </a:prstGeom>
          <a:noFill/>
        </p:spPr>
        <p:txBody>
          <a:bodyPr wrap="square">
            <a:spAutoFit/>
          </a:bodyPr>
          <a:lstStyle/>
          <a:p>
            <a:r>
              <a:rPr lang="zh-TW" altLang="en-US" b="0" i="0">
                <a:solidFill>
                  <a:srgbClr val="333333"/>
                </a:solidFill>
                <a:effectLst/>
                <a:latin typeface="OpenSans"/>
              </a:rPr>
              <a:t>主軸 </a:t>
            </a:r>
            <a:r>
              <a:rPr lang="en-US" altLang="zh-TW" b="0" i="0">
                <a:solidFill>
                  <a:srgbClr val="333333"/>
                </a:solidFill>
                <a:effectLst/>
                <a:latin typeface="OpenSans"/>
              </a:rPr>
              <a:t>: </a:t>
            </a:r>
            <a:r>
              <a:rPr lang="zh-TW" altLang="en-US" b="0" i="0">
                <a:solidFill>
                  <a:srgbClr val="333333"/>
                </a:solidFill>
                <a:effectLst/>
                <a:latin typeface="OpenSans"/>
              </a:rPr>
              <a:t>「改善交通秩序，緩解交通擁堵，預防交通事故，提升交通安全，方便交通出行」的核心理念。</a:t>
            </a:r>
            <a:endParaRPr lang="zh-TW" altLang="en-US"/>
          </a:p>
        </p:txBody>
      </p:sp>
    </p:spTree>
    <p:extLst>
      <p:ext uri="{BB962C8B-B14F-4D97-AF65-F5344CB8AC3E}">
        <p14:creationId xmlns:p14="http://schemas.microsoft.com/office/powerpoint/2010/main" val="224157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9D663F31-1D9F-C437-AA87-CAFE9DC67643}"/>
              </a:ext>
            </a:extLst>
          </p:cNvPr>
          <p:cNvSpPr>
            <a:spLocks noGrp="1"/>
          </p:cNvSpPr>
          <p:nvPr>
            <p:ph type="sldNum" sz="quarter" idx="12"/>
          </p:nvPr>
        </p:nvSpPr>
        <p:spPr/>
        <p:txBody>
          <a:bodyPr/>
          <a:lstStyle/>
          <a:p>
            <a:pPr algn="ctr"/>
            <a:fld id="{6E290225-7458-4E5F-AFE5-E142CAAEBF37}" type="slidenum">
              <a:rPr lang="en-US" smtClean="0"/>
              <a:pPr algn="ctr"/>
              <a:t>22</a:t>
            </a:fld>
            <a:endParaRPr lang="en-US"/>
          </a:p>
        </p:txBody>
      </p:sp>
      <p:grpSp>
        <p:nvGrpSpPr>
          <p:cNvPr id="9" name="群組 8">
            <a:extLst>
              <a:ext uri="{FF2B5EF4-FFF2-40B4-BE49-F238E27FC236}">
                <a16:creationId xmlns:a16="http://schemas.microsoft.com/office/drawing/2014/main" id="{696B9822-4B38-C728-B43C-9B31BDB27E77}"/>
              </a:ext>
            </a:extLst>
          </p:cNvPr>
          <p:cNvGrpSpPr/>
          <p:nvPr/>
        </p:nvGrpSpPr>
        <p:grpSpPr>
          <a:xfrm>
            <a:off x="8074701" y="4793150"/>
            <a:ext cx="2471540" cy="2039988"/>
            <a:chOff x="8324769" y="4139808"/>
            <a:chExt cx="3105312" cy="2563098"/>
          </a:xfrm>
        </p:grpSpPr>
        <p:pic>
          <p:nvPicPr>
            <p:cNvPr id="4" name="圖片 3">
              <a:extLst>
                <a:ext uri="{FF2B5EF4-FFF2-40B4-BE49-F238E27FC236}">
                  <a16:creationId xmlns:a16="http://schemas.microsoft.com/office/drawing/2014/main" id="{6533EC95-C347-434A-EA2D-ED834473C8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24769" y="4139808"/>
              <a:ext cx="3105312" cy="1724753"/>
            </a:xfrm>
            <a:prstGeom prst="rect">
              <a:avLst/>
            </a:prstGeom>
          </p:spPr>
        </p:pic>
        <p:pic>
          <p:nvPicPr>
            <p:cNvPr id="6" name="圖片 5">
              <a:extLst>
                <a:ext uri="{FF2B5EF4-FFF2-40B4-BE49-F238E27FC236}">
                  <a16:creationId xmlns:a16="http://schemas.microsoft.com/office/drawing/2014/main" id="{9B0FE1A1-4C54-8143-CFD7-C5F8949EDDB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24769" y="5866715"/>
              <a:ext cx="3105312" cy="836191"/>
            </a:xfrm>
            <a:prstGeom prst="rect">
              <a:avLst/>
            </a:prstGeom>
          </p:spPr>
        </p:pic>
      </p:grpSp>
      <p:pic>
        <p:nvPicPr>
          <p:cNvPr id="10" name="圖片 9">
            <a:extLst>
              <a:ext uri="{FF2B5EF4-FFF2-40B4-BE49-F238E27FC236}">
                <a16:creationId xmlns:a16="http://schemas.microsoft.com/office/drawing/2014/main" id="{D76BB84F-E598-25A9-7908-73EC3FD3AC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6976" y="1118312"/>
            <a:ext cx="5845047" cy="3619814"/>
          </a:xfrm>
          <a:prstGeom prst="rect">
            <a:avLst/>
          </a:prstGeom>
        </p:spPr>
      </p:pic>
      <p:sp>
        <p:nvSpPr>
          <p:cNvPr id="11" name="文字方塊 10">
            <a:extLst>
              <a:ext uri="{FF2B5EF4-FFF2-40B4-BE49-F238E27FC236}">
                <a16:creationId xmlns:a16="http://schemas.microsoft.com/office/drawing/2014/main" id="{7D564CE7-030A-1855-B2D2-6188F48FD47C}"/>
              </a:ext>
            </a:extLst>
          </p:cNvPr>
          <p:cNvSpPr txBox="1"/>
          <p:nvPr/>
        </p:nvSpPr>
        <p:spPr>
          <a:xfrm>
            <a:off x="4128263" y="3892752"/>
            <a:ext cx="900938" cy="369332"/>
          </a:xfrm>
          <a:prstGeom prst="rect">
            <a:avLst/>
          </a:prstGeom>
          <a:noFill/>
        </p:spPr>
        <p:txBody>
          <a:bodyPr wrap="square" rtlCol="0">
            <a:spAutoFit/>
          </a:bodyPr>
          <a:lstStyle/>
          <a:p>
            <a:r>
              <a:rPr lang="zh-TW" altLang="en-US"/>
              <a:t>交控器</a:t>
            </a:r>
          </a:p>
        </p:txBody>
      </p:sp>
      <p:sp>
        <p:nvSpPr>
          <p:cNvPr id="12" name="文字方塊 11">
            <a:extLst>
              <a:ext uri="{FF2B5EF4-FFF2-40B4-BE49-F238E27FC236}">
                <a16:creationId xmlns:a16="http://schemas.microsoft.com/office/drawing/2014/main" id="{FDC52ECE-F83E-0BC0-6FC7-B05A648604E2}"/>
              </a:ext>
            </a:extLst>
          </p:cNvPr>
          <p:cNvSpPr txBox="1"/>
          <p:nvPr/>
        </p:nvSpPr>
        <p:spPr>
          <a:xfrm>
            <a:off x="3890138" y="3338678"/>
            <a:ext cx="900937" cy="276999"/>
          </a:xfrm>
          <a:prstGeom prst="rect">
            <a:avLst/>
          </a:prstGeom>
          <a:noFill/>
        </p:spPr>
        <p:txBody>
          <a:bodyPr wrap="square" rtlCol="0">
            <a:spAutoFit/>
          </a:bodyPr>
          <a:lstStyle/>
          <a:p>
            <a:r>
              <a:rPr lang="en-US" altLang="zh-TW" sz="1200"/>
              <a:t>RS232</a:t>
            </a:r>
            <a:endParaRPr lang="zh-TW" altLang="en-US" sz="1200"/>
          </a:p>
        </p:txBody>
      </p:sp>
      <p:sp>
        <p:nvSpPr>
          <p:cNvPr id="13" name="文字方塊 12">
            <a:extLst>
              <a:ext uri="{FF2B5EF4-FFF2-40B4-BE49-F238E27FC236}">
                <a16:creationId xmlns:a16="http://schemas.microsoft.com/office/drawing/2014/main" id="{62073321-6067-FA01-4DC7-5A2AC8EAEC4B}"/>
              </a:ext>
            </a:extLst>
          </p:cNvPr>
          <p:cNvSpPr txBox="1"/>
          <p:nvPr/>
        </p:nvSpPr>
        <p:spPr>
          <a:xfrm>
            <a:off x="2938481" y="3883227"/>
            <a:ext cx="800100" cy="369332"/>
          </a:xfrm>
          <a:prstGeom prst="rect">
            <a:avLst/>
          </a:prstGeom>
          <a:noFill/>
        </p:spPr>
        <p:txBody>
          <a:bodyPr wrap="square" rtlCol="0">
            <a:spAutoFit/>
          </a:bodyPr>
          <a:lstStyle/>
          <a:p>
            <a:r>
              <a:rPr lang="en-US" altLang="zh-TW"/>
              <a:t>RJ45</a:t>
            </a:r>
            <a:endParaRPr lang="zh-TW" altLang="en-US"/>
          </a:p>
        </p:txBody>
      </p:sp>
      <p:sp>
        <p:nvSpPr>
          <p:cNvPr id="15" name="文字方塊 14">
            <a:extLst>
              <a:ext uri="{FF2B5EF4-FFF2-40B4-BE49-F238E27FC236}">
                <a16:creationId xmlns:a16="http://schemas.microsoft.com/office/drawing/2014/main" id="{B5865F36-961A-8199-BB0F-C2E4E803E3AF}"/>
              </a:ext>
            </a:extLst>
          </p:cNvPr>
          <p:cNvSpPr txBox="1"/>
          <p:nvPr/>
        </p:nvSpPr>
        <p:spPr>
          <a:xfrm>
            <a:off x="3227326" y="1333315"/>
            <a:ext cx="900937" cy="276999"/>
          </a:xfrm>
          <a:prstGeom prst="rect">
            <a:avLst/>
          </a:prstGeom>
          <a:noFill/>
        </p:spPr>
        <p:txBody>
          <a:bodyPr wrap="square" rtlCol="0">
            <a:spAutoFit/>
          </a:bodyPr>
          <a:lstStyle/>
          <a:p>
            <a:r>
              <a:rPr lang="en-US" altLang="zh-TW" sz="1200"/>
              <a:t>RS232</a:t>
            </a:r>
            <a:endParaRPr lang="zh-TW" altLang="en-US" sz="1200"/>
          </a:p>
        </p:txBody>
      </p:sp>
      <p:pic>
        <p:nvPicPr>
          <p:cNvPr id="19" name="圖片 18">
            <a:extLst>
              <a:ext uri="{FF2B5EF4-FFF2-40B4-BE49-F238E27FC236}">
                <a16:creationId xmlns:a16="http://schemas.microsoft.com/office/drawing/2014/main" id="{5BF72F41-138A-81BC-C3FA-8C8BAA6737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80086" y="3338678"/>
            <a:ext cx="2067064" cy="1998162"/>
          </a:xfrm>
          <a:prstGeom prst="rect">
            <a:avLst/>
          </a:prstGeom>
        </p:spPr>
      </p:pic>
      <p:sp>
        <p:nvSpPr>
          <p:cNvPr id="20" name="橢圓 19">
            <a:extLst>
              <a:ext uri="{FF2B5EF4-FFF2-40B4-BE49-F238E27FC236}">
                <a16:creationId xmlns:a16="http://schemas.microsoft.com/office/drawing/2014/main" id="{124E6E53-BD99-5634-E0CF-A2426C70B052}"/>
              </a:ext>
            </a:extLst>
          </p:cNvPr>
          <p:cNvSpPr/>
          <p:nvPr/>
        </p:nvSpPr>
        <p:spPr>
          <a:xfrm>
            <a:off x="4128263" y="2416377"/>
            <a:ext cx="596137" cy="39327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E662F395-E842-32C0-78BC-D1C533A38C72}"/>
              </a:ext>
            </a:extLst>
          </p:cNvPr>
          <p:cNvCxnSpPr>
            <a:cxnSpLocks/>
          </p:cNvCxnSpPr>
          <p:nvPr/>
        </p:nvCxnSpPr>
        <p:spPr>
          <a:xfrm>
            <a:off x="4724400" y="2587827"/>
            <a:ext cx="1646140" cy="7759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E020C921-A6AB-2367-80C6-B7AEB295EDB2}"/>
              </a:ext>
            </a:extLst>
          </p:cNvPr>
          <p:cNvSpPr txBox="1"/>
          <p:nvPr/>
        </p:nvSpPr>
        <p:spPr>
          <a:xfrm>
            <a:off x="5492217" y="4694743"/>
            <a:ext cx="827061" cy="276999"/>
          </a:xfrm>
          <a:prstGeom prst="rect">
            <a:avLst/>
          </a:prstGeom>
          <a:noFill/>
        </p:spPr>
        <p:txBody>
          <a:bodyPr wrap="square" rtlCol="0">
            <a:spAutoFit/>
          </a:bodyPr>
          <a:lstStyle/>
          <a:p>
            <a:r>
              <a:rPr lang="zh-TW" altLang="en-US" sz="1200"/>
              <a:t>雷達偵測</a:t>
            </a:r>
          </a:p>
        </p:txBody>
      </p:sp>
      <p:sp>
        <p:nvSpPr>
          <p:cNvPr id="25" name="文字方塊 24">
            <a:extLst>
              <a:ext uri="{FF2B5EF4-FFF2-40B4-BE49-F238E27FC236}">
                <a16:creationId xmlns:a16="http://schemas.microsoft.com/office/drawing/2014/main" id="{FDADC119-E5BE-718E-0132-66E8A4B67425}"/>
              </a:ext>
            </a:extLst>
          </p:cNvPr>
          <p:cNvSpPr txBox="1"/>
          <p:nvPr/>
        </p:nvSpPr>
        <p:spPr>
          <a:xfrm>
            <a:off x="5529387" y="3547148"/>
            <a:ext cx="827061" cy="461665"/>
          </a:xfrm>
          <a:prstGeom prst="rect">
            <a:avLst/>
          </a:prstGeom>
          <a:noFill/>
        </p:spPr>
        <p:txBody>
          <a:bodyPr wrap="square" rtlCol="0">
            <a:spAutoFit/>
          </a:bodyPr>
          <a:lstStyle/>
          <a:p>
            <a:r>
              <a:rPr lang="en-US" altLang="zh-TW" sz="1200"/>
              <a:t>Camera</a:t>
            </a:r>
          </a:p>
          <a:p>
            <a:r>
              <a:rPr lang="zh-TW" altLang="en-US" sz="1200"/>
              <a:t>檢測行人</a:t>
            </a:r>
          </a:p>
        </p:txBody>
      </p:sp>
      <p:sp>
        <p:nvSpPr>
          <p:cNvPr id="26" name="文字方塊 25">
            <a:extLst>
              <a:ext uri="{FF2B5EF4-FFF2-40B4-BE49-F238E27FC236}">
                <a16:creationId xmlns:a16="http://schemas.microsoft.com/office/drawing/2014/main" id="{9478F01C-CD5C-E2A7-CA46-1AFB4509FA48}"/>
              </a:ext>
            </a:extLst>
          </p:cNvPr>
          <p:cNvSpPr txBox="1"/>
          <p:nvPr/>
        </p:nvSpPr>
        <p:spPr>
          <a:xfrm>
            <a:off x="7708895" y="4049136"/>
            <a:ext cx="2168530" cy="276999"/>
          </a:xfrm>
          <a:prstGeom prst="rect">
            <a:avLst/>
          </a:prstGeom>
          <a:noFill/>
        </p:spPr>
        <p:txBody>
          <a:bodyPr wrap="square" rtlCol="0">
            <a:spAutoFit/>
          </a:bodyPr>
          <a:lstStyle/>
          <a:p>
            <a:r>
              <a:rPr lang="zh-TW" altLang="en-US" sz="1200"/>
              <a:t>道路車輛偵測 </a:t>
            </a:r>
            <a:r>
              <a:rPr lang="en-US" altLang="zh-TW" sz="1200"/>
              <a:t>(</a:t>
            </a:r>
            <a:r>
              <a:rPr lang="zh-TW" altLang="en-US" sz="1200"/>
              <a:t>違規</a:t>
            </a:r>
            <a:r>
              <a:rPr lang="en-US" altLang="zh-TW" sz="1200"/>
              <a:t>/</a:t>
            </a:r>
            <a:r>
              <a:rPr lang="zh-TW" altLang="en-US" sz="1200"/>
              <a:t>車流</a:t>
            </a:r>
            <a:r>
              <a:rPr lang="en-US" altLang="zh-TW" sz="1200"/>
              <a:t>.</a:t>
            </a:r>
            <a:r>
              <a:rPr lang="zh-TW" altLang="en-US" sz="1200"/>
              <a:t>等</a:t>
            </a:r>
            <a:r>
              <a:rPr lang="en-US" altLang="zh-TW" sz="1200"/>
              <a:t>)</a:t>
            </a:r>
            <a:endParaRPr lang="zh-TW" altLang="en-US" sz="1200"/>
          </a:p>
        </p:txBody>
      </p:sp>
      <p:pic>
        <p:nvPicPr>
          <p:cNvPr id="28" name="圖片 27">
            <a:extLst>
              <a:ext uri="{FF2B5EF4-FFF2-40B4-BE49-F238E27FC236}">
                <a16:creationId xmlns:a16="http://schemas.microsoft.com/office/drawing/2014/main" id="{22783903-EF53-62A4-6917-D6A8BFF622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38481" y="4436299"/>
            <a:ext cx="2139764" cy="2402091"/>
          </a:xfrm>
          <a:prstGeom prst="rect">
            <a:avLst/>
          </a:prstGeom>
        </p:spPr>
      </p:pic>
      <p:sp>
        <p:nvSpPr>
          <p:cNvPr id="29" name="文字方塊 28">
            <a:extLst>
              <a:ext uri="{FF2B5EF4-FFF2-40B4-BE49-F238E27FC236}">
                <a16:creationId xmlns:a16="http://schemas.microsoft.com/office/drawing/2014/main" id="{6EE9EB4B-C297-ED0A-7EFB-51D075A32EC6}"/>
              </a:ext>
            </a:extLst>
          </p:cNvPr>
          <p:cNvSpPr txBox="1"/>
          <p:nvPr/>
        </p:nvSpPr>
        <p:spPr>
          <a:xfrm>
            <a:off x="1121386" y="5543550"/>
            <a:ext cx="1876425" cy="646331"/>
          </a:xfrm>
          <a:prstGeom prst="rect">
            <a:avLst/>
          </a:prstGeom>
          <a:noFill/>
        </p:spPr>
        <p:txBody>
          <a:bodyPr wrap="square" rtlCol="0">
            <a:spAutoFit/>
          </a:bodyPr>
          <a:lstStyle/>
          <a:p>
            <a:r>
              <a:rPr lang="zh-TW" altLang="en-US"/>
              <a:t>整合應用 </a:t>
            </a:r>
            <a:r>
              <a:rPr lang="en-US" altLang="zh-TW"/>
              <a:t>:</a:t>
            </a:r>
            <a:r>
              <a:rPr lang="zh-TW" altLang="en-US"/>
              <a:t> </a:t>
            </a:r>
            <a:endParaRPr lang="en-US" altLang="zh-TW"/>
          </a:p>
          <a:p>
            <a:endParaRPr lang="zh-TW" altLang="en-US"/>
          </a:p>
        </p:txBody>
      </p:sp>
      <p:sp>
        <p:nvSpPr>
          <p:cNvPr id="30" name="文字方塊 29">
            <a:extLst>
              <a:ext uri="{FF2B5EF4-FFF2-40B4-BE49-F238E27FC236}">
                <a16:creationId xmlns:a16="http://schemas.microsoft.com/office/drawing/2014/main" id="{E1907774-6FCE-64C4-FDED-0CD018F90F72}"/>
              </a:ext>
            </a:extLst>
          </p:cNvPr>
          <p:cNvSpPr txBox="1"/>
          <p:nvPr/>
        </p:nvSpPr>
        <p:spPr>
          <a:xfrm>
            <a:off x="2879632" y="6237136"/>
            <a:ext cx="1128731" cy="276999"/>
          </a:xfrm>
          <a:prstGeom prst="rect">
            <a:avLst/>
          </a:prstGeom>
          <a:noFill/>
        </p:spPr>
        <p:txBody>
          <a:bodyPr wrap="square" rtlCol="0">
            <a:spAutoFit/>
          </a:bodyPr>
          <a:lstStyle/>
          <a:p>
            <a:r>
              <a:rPr lang="zh-TW" altLang="en-US" sz="1200"/>
              <a:t>秒數調整切換</a:t>
            </a:r>
          </a:p>
        </p:txBody>
      </p:sp>
      <p:sp>
        <p:nvSpPr>
          <p:cNvPr id="31" name="矩形: 圓角 30">
            <a:extLst>
              <a:ext uri="{FF2B5EF4-FFF2-40B4-BE49-F238E27FC236}">
                <a16:creationId xmlns:a16="http://schemas.microsoft.com/office/drawing/2014/main" id="{533053DA-74B3-2D82-B8AF-13C96F3EBD7F}"/>
              </a:ext>
            </a:extLst>
          </p:cNvPr>
          <p:cNvSpPr/>
          <p:nvPr/>
        </p:nvSpPr>
        <p:spPr>
          <a:xfrm>
            <a:off x="2879632" y="4531415"/>
            <a:ext cx="2198613" cy="230697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344DA2E5-2970-81C8-DCE1-E64C57A9A4A0}"/>
              </a:ext>
            </a:extLst>
          </p:cNvPr>
          <p:cNvSpPr txBox="1"/>
          <p:nvPr/>
        </p:nvSpPr>
        <p:spPr>
          <a:xfrm>
            <a:off x="7805344" y="1738096"/>
            <a:ext cx="4286250" cy="923330"/>
          </a:xfrm>
          <a:prstGeom prst="rect">
            <a:avLst/>
          </a:prstGeom>
          <a:noFill/>
        </p:spPr>
        <p:txBody>
          <a:bodyPr wrap="square" rtlCol="0">
            <a:spAutoFit/>
          </a:bodyPr>
          <a:lstStyle/>
          <a:p>
            <a:r>
              <a:rPr lang="en-US" altLang="zh-TW"/>
              <a:t>Camera</a:t>
            </a:r>
            <a:r>
              <a:rPr lang="zh-TW" altLang="en-US"/>
              <a:t> </a:t>
            </a:r>
            <a:r>
              <a:rPr lang="en-US" altLang="zh-TW"/>
              <a:t>+</a:t>
            </a:r>
            <a:r>
              <a:rPr lang="zh-TW" altLang="en-US"/>
              <a:t> 雷達 ，偵測及判斷，透過</a:t>
            </a:r>
            <a:r>
              <a:rPr lang="en-US" altLang="zh-TW"/>
              <a:t>RJ45</a:t>
            </a:r>
            <a:r>
              <a:rPr lang="zh-TW" altLang="en-US"/>
              <a:t>傳輸到交控箱</a:t>
            </a:r>
            <a:r>
              <a:rPr lang="en-US" altLang="zh-TW"/>
              <a:t>(Edge)</a:t>
            </a:r>
            <a:r>
              <a:rPr lang="zh-TW" altLang="en-US"/>
              <a:t>，透過交控箱</a:t>
            </a:r>
            <a:r>
              <a:rPr lang="en-US" altLang="zh-TW"/>
              <a:t>RS232</a:t>
            </a:r>
            <a:r>
              <a:rPr lang="zh-TW" altLang="en-US"/>
              <a:t>對號誌下秒數調整切換</a:t>
            </a:r>
            <a:r>
              <a:rPr lang="zh-TW" altLang="en-US">
                <a:latin typeface="PMingLiU" panose="02020500000000000000" pitchFamily="18" charset="-120"/>
                <a:ea typeface="PMingLiU" panose="02020500000000000000" pitchFamily="18" charset="-120"/>
              </a:rPr>
              <a:t>。</a:t>
            </a:r>
            <a:endParaRPr lang="zh-TW" altLang="en-US"/>
          </a:p>
        </p:txBody>
      </p:sp>
      <p:sp>
        <p:nvSpPr>
          <p:cNvPr id="8" name="標題 1">
            <a:extLst>
              <a:ext uri="{FF2B5EF4-FFF2-40B4-BE49-F238E27FC236}">
                <a16:creationId xmlns:a16="http://schemas.microsoft.com/office/drawing/2014/main" id="{73400FA2-9C1E-2D1F-21D0-CE3C8C09BF09}"/>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HikVision</a:t>
            </a:r>
            <a:r>
              <a:rPr lang="en-US" altLang="zh-TW"/>
              <a:t> (</a:t>
            </a:r>
            <a:r>
              <a:rPr lang="zh-TW" altLang="en-US"/>
              <a:t>海康威視</a:t>
            </a:r>
            <a:r>
              <a:rPr lang="en-US" altLang="zh-TW"/>
              <a:t>) 4/5 </a:t>
            </a:r>
            <a:endParaRPr lang="zh-TW" altLang="en-US"/>
          </a:p>
        </p:txBody>
      </p:sp>
      <p:sp>
        <p:nvSpPr>
          <p:cNvPr id="14" name="矩形: 圓角 13">
            <a:extLst>
              <a:ext uri="{FF2B5EF4-FFF2-40B4-BE49-F238E27FC236}">
                <a16:creationId xmlns:a16="http://schemas.microsoft.com/office/drawing/2014/main" id="{93579AF4-B1DA-41F7-2774-5EE5559C172B}"/>
              </a:ext>
            </a:extLst>
          </p:cNvPr>
          <p:cNvSpPr/>
          <p:nvPr/>
        </p:nvSpPr>
        <p:spPr>
          <a:xfrm>
            <a:off x="7805344" y="1283294"/>
            <a:ext cx="2979391"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產品應用：適應性號誌</a:t>
            </a:r>
          </a:p>
        </p:txBody>
      </p:sp>
      <p:sp>
        <p:nvSpPr>
          <p:cNvPr id="16" name="矩形: 圓角 15">
            <a:extLst>
              <a:ext uri="{FF2B5EF4-FFF2-40B4-BE49-F238E27FC236}">
                <a16:creationId xmlns:a16="http://schemas.microsoft.com/office/drawing/2014/main" id="{0D8844BE-3C32-55FF-4854-E5B941201948}"/>
              </a:ext>
            </a:extLst>
          </p:cNvPr>
          <p:cNvSpPr/>
          <p:nvPr/>
        </p:nvSpPr>
        <p:spPr>
          <a:xfrm>
            <a:off x="7805344" y="4361150"/>
            <a:ext cx="2979391"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應用相關產品</a:t>
            </a:r>
          </a:p>
        </p:txBody>
      </p:sp>
    </p:spTree>
    <p:extLst>
      <p:ext uri="{BB962C8B-B14F-4D97-AF65-F5344CB8AC3E}">
        <p14:creationId xmlns:p14="http://schemas.microsoft.com/office/powerpoint/2010/main" val="109684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E9AD9502-F3A4-D582-EF7C-E414D7BD017A}"/>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產品應用：即時車流監控</a:t>
            </a:r>
          </a:p>
        </p:txBody>
      </p:sp>
      <p:pic>
        <p:nvPicPr>
          <p:cNvPr id="7" name="圖片 6">
            <a:extLst>
              <a:ext uri="{FF2B5EF4-FFF2-40B4-BE49-F238E27FC236}">
                <a16:creationId xmlns:a16="http://schemas.microsoft.com/office/drawing/2014/main" id="{F527AEFF-A3B6-79C2-5F41-4F14723BC0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872" y="2003052"/>
            <a:ext cx="10125928" cy="2851896"/>
          </a:xfrm>
          <a:prstGeom prst="rect">
            <a:avLst/>
          </a:prstGeom>
        </p:spPr>
      </p:pic>
      <p:sp>
        <p:nvSpPr>
          <p:cNvPr id="9" name="文字方塊 8">
            <a:extLst>
              <a:ext uri="{FF2B5EF4-FFF2-40B4-BE49-F238E27FC236}">
                <a16:creationId xmlns:a16="http://schemas.microsoft.com/office/drawing/2014/main" id="{F9167126-8576-1E84-2542-60F45F685DE4}"/>
              </a:ext>
            </a:extLst>
          </p:cNvPr>
          <p:cNvSpPr txBox="1"/>
          <p:nvPr/>
        </p:nvSpPr>
        <p:spPr>
          <a:xfrm>
            <a:off x="1675834" y="4792427"/>
            <a:ext cx="9244455" cy="2031325"/>
          </a:xfrm>
          <a:prstGeom prst="rect">
            <a:avLst/>
          </a:prstGeom>
          <a:noFill/>
        </p:spPr>
        <p:txBody>
          <a:bodyPr wrap="square" rtlCol="0">
            <a:spAutoFit/>
          </a:bodyPr>
          <a:lstStyle/>
          <a:p>
            <a:r>
              <a:rPr lang="zh-TW" altLang="en-US"/>
              <a:t>架構 </a:t>
            </a:r>
            <a:r>
              <a:rPr lang="en-US" altLang="zh-TW"/>
              <a:t>:</a:t>
            </a:r>
            <a:r>
              <a:rPr lang="zh-TW" altLang="en-US"/>
              <a:t> </a:t>
            </a:r>
            <a:endParaRPr lang="en-US" altLang="zh-TW"/>
          </a:p>
          <a:p>
            <a:endParaRPr lang="en-US" altLang="zh-TW"/>
          </a:p>
          <a:p>
            <a:pPr marL="342900" indent="-342900">
              <a:buAutoNum type="arabicPeriod"/>
            </a:pPr>
            <a:r>
              <a:rPr lang="en-US" altLang="zh-TW"/>
              <a:t>Camera (</a:t>
            </a:r>
            <a:r>
              <a:rPr lang="zh-TW" altLang="en-US"/>
              <a:t>道路即時影像</a:t>
            </a:r>
            <a:r>
              <a:rPr lang="en-US" altLang="zh-TW"/>
              <a:t>)</a:t>
            </a:r>
            <a:r>
              <a:rPr lang="zh-TW" altLang="en-US">
                <a:latin typeface="細明體" panose="02020509000000000000" pitchFamily="49" charset="-120"/>
                <a:ea typeface="細明體" panose="02020509000000000000" pitchFamily="49" charset="-120"/>
              </a:rPr>
              <a:t>，</a:t>
            </a:r>
            <a:r>
              <a:rPr lang="zh-TW" altLang="en-US"/>
              <a:t>透過</a:t>
            </a:r>
            <a:r>
              <a:rPr lang="en-US" altLang="zh-TW"/>
              <a:t>4G/5G</a:t>
            </a:r>
            <a:r>
              <a:rPr lang="zh-TW" altLang="en-US"/>
              <a:t>傳輸到</a:t>
            </a:r>
            <a:r>
              <a:rPr lang="en-US" altLang="zh-TW"/>
              <a:t>Cloud</a:t>
            </a:r>
            <a:r>
              <a:rPr lang="zh-TW" altLang="en-US">
                <a:latin typeface="細明體" panose="02020509000000000000" pitchFamily="49" charset="-120"/>
                <a:ea typeface="細明體" panose="02020509000000000000" pitchFamily="49" charset="-120"/>
              </a:rPr>
              <a:t>，</a:t>
            </a:r>
            <a:r>
              <a:rPr lang="zh-TW" altLang="en-US"/>
              <a:t>可監控即時影像</a:t>
            </a:r>
            <a:r>
              <a:rPr lang="en-US" altLang="zh-TW"/>
              <a:t>+</a:t>
            </a:r>
            <a:r>
              <a:rPr lang="zh-TW" altLang="en-US"/>
              <a:t>影像迴播</a:t>
            </a:r>
            <a:endParaRPr lang="en-US" altLang="zh-TW"/>
          </a:p>
          <a:p>
            <a:pPr marL="342900" indent="-342900">
              <a:buAutoNum type="arabicPeriod"/>
            </a:pPr>
            <a:endParaRPr lang="en-US" altLang="zh-TW"/>
          </a:p>
          <a:p>
            <a:pPr marL="342900" indent="-342900">
              <a:buAutoNum type="arabicPeriod"/>
            </a:pPr>
            <a:r>
              <a:rPr lang="zh-TW" altLang="en-US"/>
              <a:t>車流車速，透過雷達</a:t>
            </a:r>
            <a:r>
              <a:rPr lang="en-US" altLang="zh-TW"/>
              <a:t>+Camera</a:t>
            </a:r>
            <a:r>
              <a:rPr lang="zh-TW" altLang="en-US"/>
              <a:t>監控，並即時回傳到</a:t>
            </a:r>
            <a:r>
              <a:rPr lang="en-US" altLang="zh-TW"/>
              <a:t>Cloud CMS</a:t>
            </a:r>
          </a:p>
          <a:p>
            <a:endParaRPr lang="en-US" altLang="zh-TW"/>
          </a:p>
          <a:p>
            <a:endParaRPr lang="zh-TW" altLang="en-US"/>
          </a:p>
        </p:txBody>
      </p:sp>
      <p:sp>
        <p:nvSpPr>
          <p:cNvPr id="6" name="標題 1">
            <a:extLst>
              <a:ext uri="{FF2B5EF4-FFF2-40B4-BE49-F238E27FC236}">
                <a16:creationId xmlns:a16="http://schemas.microsoft.com/office/drawing/2014/main" id="{B1FED3F6-4629-7A0D-0DA2-9E712A8A63E3}"/>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HikVision</a:t>
            </a:r>
            <a:r>
              <a:rPr lang="en-US" altLang="zh-TW"/>
              <a:t> (</a:t>
            </a:r>
            <a:r>
              <a:rPr lang="zh-TW" altLang="en-US"/>
              <a:t>海康威視</a:t>
            </a:r>
            <a:r>
              <a:rPr lang="en-US" altLang="zh-TW"/>
              <a:t>) 5/5</a:t>
            </a:r>
            <a:endParaRPr lang="zh-TW" altLang="en-US"/>
          </a:p>
        </p:txBody>
      </p:sp>
      <p:sp>
        <p:nvSpPr>
          <p:cNvPr id="12" name="文字方塊 11">
            <a:extLst>
              <a:ext uri="{FF2B5EF4-FFF2-40B4-BE49-F238E27FC236}">
                <a16:creationId xmlns:a16="http://schemas.microsoft.com/office/drawing/2014/main" id="{42587D0F-3B50-28FF-70EC-798C3CE5D0D8}"/>
              </a:ext>
            </a:extLst>
          </p:cNvPr>
          <p:cNvSpPr txBox="1"/>
          <p:nvPr/>
        </p:nvSpPr>
        <p:spPr>
          <a:xfrm>
            <a:off x="1454553" y="1746823"/>
            <a:ext cx="6096000" cy="369332"/>
          </a:xfrm>
          <a:prstGeom prst="rect">
            <a:avLst/>
          </a:prstGeom>
          <a:noFill/>
        </p:spPr>
        <p:txBody>
          <a:bodyPr wrap="square">
            <a:spAutoFit/>
          </a:bodyPr>
          <a:lstStyle/>
          <a:p>
            <a:r>
              <a:rPr lang="zh-TW" altLang="en-US" b="1">
                <a:solidFill>
                  <a:prstClr val="black"/>
                </a:solidFill>
                <a:latin typeface="Calibri"/>
                <a:ea typeface="微軟正黑體"/>
              </a:rPr>
              <a:t>海康</a:t>
            </a:r>
            <a:r>
              <a:rPr lang="en-US" altLang="zh-TW" b="1">
                <a:solidFill>
                  <a:prstClr val="black"/>
                </a:solidFill>
                <a:latin typeface="Calibri"/>
                <a:ea typeface="微軟正黑體"/>
              </a:rPr>
              <a:t>CMS </a:t>
            </a:r>
            <a:r>
              <a:rPr lang="zh-TW" altLang="en-US" b="1">
                <a:solidFill>
                  <a:prstClr val="black"/>
                </a:solidFill>
                <a:latin typeface="Calibri"/>
                <a:ea typeface="微軟正黑體"/>
              </a:rPr>
              <a:t>監控平台</a:t>
            </a:r>
            <a:endParaRPr lang="zh-TW" altLang="en-US"/>
          </a:p>
        </p:txBody>
      </p:sp>
    </p:spTree>
    <p:extLst>
      <p:ext uri="{BB962C8B-B14F-4D97-AF65-F5344CB8AC3E}">
        <p14:creationId xmlns:p14="http://schemas.microsoft.com/office/powerpoint/2010/main" val="284807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97B24D79-7523-7370-0714-BD5BE555F8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59552"/>
            <a:ext cx="12192000" cy="4653180"/>
          </a:xfrm>
          <a:prstGeom prst="rect">
            <a:avLst/>
          </a:prstGeom>
        </p:spPr>
      </p:pic>
      <p:sp>
        <p:nvSpPr>
          <p:cNvPr id="3" name="投影片編號版面配置區 2">
            <a:extLst>
              <a:ext uri="{FF2B5EF4-FFF2-40B4-BE49-F238E27FC236}">
                <a16:creationId xmlns:a16="http://schemas.microsoft.com/office/drawing/2014/main" id="{7134D9AA-98C5-259A-4E1A-9C6F4633E63B}"/>
              </a:ext>
            </a:extLst>
          </p:cNvPr>
          <p:cNvSpPr>
            <a:spLocks noGrp="1"/>
          </p:cNvSpPr>
          <p:nvPr>
            <p:ph type="sldNum" sz="quarter" idx="12"/>
          </p:nvPr>
        </p:nvSpPr>
        <p:spPr/>
        <p:txBody>
          <a:bodyPr/>
          <a:lstStyle/>
          <a:p>
            <a:pPr algn="ctr"/>
            <a:fld id="{6E290225-7458-4E5F-AFE5-E142CAAEBF37}" type="slidenum">
              <a:rPr lang="en-US" smtClean="0"/>
              <a:pPr algn="ctr"/>
              <a:t>24</a:t>
            </a:fld>
            <a:endParaRPr lang="en-US"/>
          </a:p>
        </p:txBody>
      </p:sp>
      <p:sp>
        <p:nvSpPr>
          <p:cNvPr id="4" name="內容版面配置區 3">
            <a:extLst>
              <a:ext uri="{FF2B5EF4-FFF2-40B4-BE49-F238E27FC236}">
                <a16:creationId xmlns:a16="http://schemas.microsoft.com/office/drawing/2014/main" id="{AA2A3EE0-151B-199C-ECCE-2A83B6360EA6}"/>
              </a:ext>
            </a:extLst>
          </p:cNvPr>
          <p:cNvSpPr>
            <a:spLocks noGrp="1"/>
          </p:cNvSpPr>
          <p:nvPr>
            <p:ph idx="1"/>
          </p:nvPr>
        </p:nvSpPr>
        <p:spPr>
          <a:xfrm>
            <a:off x="838200" y="2441475"/>
            <a:ext cx="10515600" cy="4276826"/>
          </a:xfrm>
          <a:solidFill>
            <a:srgbClr val="FFFFFF">
              <a:alpha val="89804"/>
            </a:srgbClr>
          </a:solidFill>
        </p:spPr>
        <p:txBody>
          <a:bodyPr>
            <a:normAutofit lnSpcReduction="10000"/>
          </a:bodyPr>
          <a:lstStyle/>
          <a:p>
            <a:pPr>
              <a:lnSpc>
                <a:spcPct val="110000"/>
              </a:lnSpc>
            </a:pPr>
            <a:r>
              <a:rPr lang="zh-TW" altLang="en-US" sz="1600" b="1">
                <a:solidFill>
                  <a:schemeClr val="tx1"/>
                </a:solidFill>
              </a:rPr>
              <a:t>公司簡介：</a:t>
            </a:r>
            <a:r>
              <a:rPr lang="zh-TW" altLang="en-US" sz="1600">
                <a:solidFill>
                  <a:schemeClr val="tx1"/>
                </a:solidFill>
              </a:rPr>
              <a:t>晶睿通訊股份有限公司（</a:t>
            </a:r>
            <a:r>
              <a:rPr lang="en-US" altLang="zh-TW" sz="1600">
                <a:solidFill>
                  <a:schemeClr val="tx1"/>
                </a:solidFill>
              </a:rPr>
              <a:t>VIVOTEK INC.</a:t>
            </a:r>
            <a:r>
              <a:rPr lang="zh-TW" altLang="en-US" sz="1600">
                <a:solidFill>
                  <a:schemeClr val="tx1"/>
                </a:solidFill>
              </a:rPr>
              <a:t>）成立於</a:t>
            </a:r>
            <a:r>
              <a:rPr lang="en-US" altLang="zh-TW" sz="1600">
                <a:solidFill>
                  <a:schemeClr val="tx1"/>
                </a:solidFill>
              </a:rPr>
              <a:t>2000</a:t>
            </a:r>
            <a:r>
              <a:rPr lang="zh-TW" altLang="en-US" sz="1600">
                <a:solidFill>
                  <a:schemeClr val="tx1"/>
                </a:solidFill>
              </a:rPr>
              <a:t>年，總部位於台灣新北市中和區。專注於網路安防系統的研發、設計與製造。在全球已擁有超過</a:t>
            </a:r>
            <a:r>
              <a:rPr lang="en-US" altLang="zh-TW" sz="1600">
                <a:solidFill>
                  <a:schemeClr val="tx1"/>
                </a:solidFill>
              </a:rPr>
              <a:t>1100</a:t>
            </a:r>
            <a:r>
              <a:rPr lang="zh-TW" altLang="en-US" sz="1600">
                <a:solidFill>
                  <a:schemeClr val="tx1"/>
                </a:solidFill>
              </a:rPr>
              <a:t>名員工，橫跨五大洲為國際客戶提供高品質技術與服務。</a:t>
            </a:r>
            <a:endParaRPr lang="en-US" altLang="zh-TW" sz="1600">
              <a:solidFill>
                <a:schemeClr val="tx1"/>
              </a:solidFill>
            </a:endParaRPr>
          </a:p>
          <a:p>
            <a:pPr>
              <a:lnSpc>
                <a:spcPct val="110000"/>
              </a:lnSpc>
            </a:pPr>
            <a:r>
              <a:rPr lang="zh-TW" altLang="en-US" sz="1600" b="1">
                <a:solidFill>
                  <a:schemeClr val="tx1"/>
                </a:solidFill>
              </a:rPr>
              <a:t>主要市場：</a:t>
            </a:r>
            <a:r>
              <a:rPr lang="en-US" altLang="zh-TW" sz="1600">
                <a:solidFill>
                  <a:schemeClr val="tx1"/>
                </a:solidFill>
              </a:rPr>
              <a:t>VIVOTEK</a:t>
            </a:r>
            <a:r>
              <a:rPr lang="zh-TW" altLang="en-US" sz="1600">
                <a:solidFill>
                  <a:schemeClr val="tx1"/>
                </a:solidFill>
              </a:rPr>
              <a:t>的產品在全球</a:t>
            </a:r>
            <a:r>
              <a:rPr lang="en-US" altLang="zh-TW" sz="1600">
                <a:solidFill>
                  <a:schemeClr val="tx1"/>
                </a:solidFill>
              </a:rPr>
              <a:t>100</a:t>
            </a:r>
            <a:r>
              <a:rPr lang="zh-TW" altLang="en-US" sz="1600">
                <a:solidFill>
                  <a:schemeClr val="tx1"/>
                </a:solidFill>
              </a:rPr>
              <a:t>多個國家中銷售，並與超過</a:t>
            </a:r>
            <a:r>
              <a:rPr lang="en-US" altLang="zh-TW" sz="1600">
                <a:solidFill>
                  <a:schemeClr val="tx1"/>
                </a:solidFill>
              </a:rPr>
              <a:t>180</a:t>
            </a:r>
            <a:r>
              <a:rPr lang="zh-TW" altLang="en-US" sz="1600">
                <a:solidFill>
                  <a:schemeClr val="tx1"/>
                </a:solidFill>
              </a:rPr>
              <a:t>個正規代理商建立了合作關係。在美國、歐洲、印度、中東、拉丁美洲、日本等地都設有子公司或辦事處。</a:t>
            </a:r>
            <a:endParaRPr lang="en-US" altLang="zh-TW" sz="1600">
              <a:solidFill>
                <a:schemeClr val="tx1"/>
              </a:solidFill>
            </a:endParaRPr>
          </a:p>
          <a:p>
            <a:pPr>
              <a:lnSpc>
                <a:spcPct val="110000"/>
              </a:lnSpc>
            </a:pPr>
            <a:r>
              <a:rPr lang="zh-TW" altLang="en-US" sz="1600" b="1">
                <a:solidFill>
                  <a:schemeClr val="tx1"/>
                </a:solidFill>
              </a:rPr>
              <a:t>主要產品：</a:t>
            </a:r>
            <a:r>
              <a:rPr lang="en-US" altLang="zh-TW" sz="1600">
                <a:solidFill>
                  <a:schemeClr val="tx1"/>
                </a:solidFill>
              </a:rPr>
              <a:t>VIVOTEK</a:t>
            </a:r>
            <a:r>
              <a:rPr lang="zh-TW" altLang="en-US" sz="1600">
                <a:solidFill>
                  <a:schemeClr val="tx1"/>
                </a:solidFill>
              </a:rPr>
              <a:t>提供全方位的安全監控解決方案，包括全系列的網路攝影機、網路交換器、數位影像儲存系統及影像管理軟體。透過</a:t>
            </a:r>
            <a:r>
              <a:rPr lang="en-US" altLang="zh-TW" sz="1600">
                <a:solidFill>
                  <a:schemeClr val="tx1"/>
                </a:solidFill>
              </a:rPr>
              <a:t>AI</a:t>
            </a:r>
            <a:r>
              <a:rPr lang="zh-TW" altLang="en-US" sz="1600">
                <a:solidFill>
                  <a:schemeClr val="tx1"/>
                </a:solidFill>
              </a:rPr>
              <a:t>人工智慧結合深度學習技術，讓影像成為重要的大數據，衍伸出更多商業應用與附加價值。</a:t>
            </a:r>
            <a:endParaRPr lang="en-US" altLang="zh-TW" sz="1600">
              <a:solidFill>
                <a:schemeClr val="tx1"/>
              </a:solidFill>
            </a:endParaRPr>
          </a:p>
          <a:p>
            <a:pPr>
              <a:lnSpc>
                <a:spcPct val="110000"/>
              </a:lnSpc>
            </a:pPr>
            <a:r>
              <a:rPr lang="zh-TW" altLang="en-US" sz="1600" b="1">
                <a:solidFill>
                  <a:schemeClr val="tx1"/>
                </a:solidFill>
              </a:rPr>
              <a:t>具體解決方案：</a:t>
            </a:r>
          </a:p>
          <a:p>
            <a:pPr marL="685800" lvl="2">
              <a:lnSpc>
                <a:spcPct val="110000"/>
              </a:lnSpc>
              <a:spcBef>
                <a:spcPts val="1000"/>
              </a:spcBef>
            </a:pPr>
            <a:r>
              <a:rPr lang="zh-TW" altLang="en-US" sz="1400">
                <a:solidFill>
                  <a:schemeClr val="tx1"/>
                </a:solidFill>
              </a:rPr>
              <a:t>人流控管解決方案：人流控管解決方案可以方便地監測商店或空間的出入人數，同時為顧客和員工提供更安全的環境。</a:t>
            </a:r>
          </a:p>
          <a:p>
            <a:pPr marL="685800" lvl="2">
              <a:lnSpc>
                <a:spcPct val="110000"/>
              </a:lnSpc>
              <a:spcBef>
                <a:spcPts val="1000"/>
              </a:spcBef>
            </a:pPr>
            <a:r>
              <a:rPr lang="zh-TW" altLang="en-US" sz="1400">
                <a:solidFill>
                  <a:schemeClr val="tx1"/>
                </a:solidFill>
              </a:rPr>
              <a:t>影像管理軟體：影像管理軟體</a:t>
            </a:r>
            <a:r>
              <a:rPr lang="en-US" altLang="zh-TW" sz="1400">
                <a:solidFill>
                  <a:schemeClr val="tx1"/>
                </a:solidFill>
              </a:rPr>
              <a:t>VAST Security Station (VSS)</a:t>
            </a:r>
            <a:r>
              <a:rPr lang="zh-TW" altLang="en-US" sz="1400">
                <a:solidFill>
                  <a:schemeClr val="tx1"/>
                </a:solidFill>
              </a:rPr>
              <a:t>可以提供從小辦公室到大型廠房等不同場域的影像監控。</a:t>
            </a:r>
          </a:p>
          <a:p>
            <a:pPr marL="685800" lvl="2">
              <a:lnSpc>
                <a:spcPct val="110000"/>
              </a:lnSpc>
              <a:spcBef>
                <a:spcPts val="1000"/>
              </a:spcBef>
            </a:pPr>
            <a:r>
              <a:rPr lang="en-US" altLang="zh-TW" sz="1400">
                <a:solidFill>
                  <a:schemeClr val="tx1"/>
                </a:solidFill>
              </a:rPr>
              <a:t>AI</a:t>
            </a:r>
            <a:r>
              <a:rPr lang="zh-TW" altLang="en-US" sz="1400">
                <a:solidFill>
                  <a:schemeClr val="tx1"/>
                </a:solidFill>
              </a:rPr>
              <a:t>影像辨識：透過</a:t>
            </a:r>
            <a:r>
              <a:rPr lang="en-US" altLang="zh-TW" sz="1400">
                <a:solidFill>
                  <a:schemeClr val="tx1"/>
                </a:solidFill>
              </a:rPr>
              <a:t>AI</a:t>
            </a:r>
            <a:r>
              <a:rPr lang="zh-TW" altLang="en-US" sz="1400">
                <a:solidFill>
                  <a:schemeClr val="tx1"/>
                </a:solidFill>
              </a:rPr>
              <a:t>人工智慧結合深度學習技術，讓影像成為重要的大數據，衍伸出更多商業應用與附加價值。</a:t>
            </a:r>
          </a:p>
          <a:p>
            <a:pPr marL="685800" lvl="2">
              <a:lnSpc>
                <a:spcPct val="110000"/>
              </a:lnSpc>
              <a:spcBef>
                <a:spcPts val="1000"/>
              </a:spcBef>
            </a:pPr>
            <a:r>
              <a:rPr lang="zh-TW" altLang="en-US" sz="1400">
                <a:solidFill>
                  <a:schemeClr val="tx1"/>
                </a:solidFill>
              </a:rPr>
              <a:t>與其他公司的合作：</a:t>
            </a:r>
            <a:r>
              <a:rPr lang="en-US" altLang="zh-TW" sz="1400">
                <a:solidFill>
                  <a:schemeClr val="tx1"/>
                </a:solidFill>
              </a:rPr>
              <a:t>VIVOTEK</a:t>
            </a:r>
            <a:r>
              <a:rPr lang="zh-TW" altLang="en-US" sz="1400">
                <a:solidFill>
                  <a:schemeClr val="tx1"/>
                </a:solidFill>
              </a:rPr>
              <a:t>與訊連科技合作，實現智慧安防與門禁管理應用。</a:t>
            </a:r>
            <a:endParaRPr lang="en-US" altLang="zh-TW" sz="1400">
              <a:solidFill>
                <a:schemeClr val="tx1"/>
              </a:solidFill>
            </a:endParaRPr>
          </a:p>
          <a:p>
            <a:pPr>
              <a:lnSpc>
                <a:spcPct val="110000"/>
              </a:lnSpc>
            </a:pPr>
            <a:r>
              <a:rPr lang="zh-TW" altLang="en-US" sz="1600" b="1">
                <a:solidFill>
                  <a:schemeClr val="tx1"/>
                </a:solidFill>
              </a:rPr>
              <a:t>營收資訊：</a:t>
            </a:r>
            <a:r>
              <a:rPr lang="en-US" altLang="zh-TW" sz="1600">
                <a:solidFill>
                  <a:schemeClr val="tx1"/>
                </a:solidFill>
              </a:rPr>
              <a:t>VIVOTEK</a:t>
            </a:r>
            <a:r>
              <a:rPr lang="zh-TW" altLang="en-US" sz="1600">
                <a:solidFill>
                  <a:schemeClr val="tx1"/>
                </a:solidFill>
              </a:rPr>
              <a:t> </a:t>
            </a:r>
            <a:r>
              <a:rPr lang="en-US" altLang="zh-TW" sz="1600">
                <a:solidFill>
                  <a:schemeClr val="tx1"/>
                </a:solidFill>
              </a:rPr>
              <a:t>2023</a:t>
            </a:r>
            <a:r>
              <a:rPr lang="zh-TW" altLang="en-US" sz="1600">
                <a:solidFill>
                  <a:schemeClr val="tx1"/>
                </a:solidFill>
              </a:rPr>
              <a:t>年全年的累積營收為新台幣</a:t>
            </a:r>
            <a:r>
              <a:rPr lang="en-US" altLang="zh-TW" sz="1600">
                <a:solidFill>
                  <a:schemeClr val="tx1"/>
                </a:solidFill>
              </a:rPr>
              <a:t>91.62</a:t>
            </a:r>
            <a:r>
              <a:rPr lang="zh-TW" altLang="en-US" sz="1600">
                <a:solidFill>
                  <a:schemeClr val="tx1"/>
                </a:solidFill>
              </a:rPr>
              <a:t>億元，較前一年的新台幣</a:t>
            </a:r>
            <a:r>
              <a:rPr lang="en-US" altLang="zh-TW" sz="1600">
                <a:solidFill>
                  <a:schemeClr val="tx1"/>
                </a:solidFill>
              </a:rPr>
              <a:t>99.48</a:t>
            </a:r>
            <a:r>
              <a:rPr lang="zh-TW" altLang="en-US" sz="1600">
                <a:solidFill>
                  <a:schemeClr val="tx1"/>
                </a:solidFill>
              </a:rPr>
              <a:t>億元減少</a:t>
            </a:r>
            <a:r>
              <a:rPr lang="en-US" altLang="zh-TW" sz="1600">
                <a:solidFill>
                  <a:schemeClr val="tx1"/>
                </a:solidFill>
              </a:rPr>
              <a:t>7.9%</a:t>
            </a:r>
            <a:r>
              <a:rPr lang="zh-TW" altLang="en-US" sz="1600">
                <a:solidFill>
                  <a:schemeClr val="tx1"/>
                </a:solidFill>
              </a:rPr>
              <a:t>。</a:t>
            </a:r>
          </a:p>
        </p:txBody>
      </p:sp>
      <p:sp>
        <p:nvSpPr>
          <p:cNvPr id="7" name="標題 1">
            <a:extLst>
              <a:ext uri="{FF2B5EF4-FFF2-40B4-BE49-F238E27FC236}">
                <a16:creationId xmlns:a16="http://schemas.microsoft.com/office/drawing/2014/main" id="{ECB8B579-3EA8-6A22-6096-7B65C9130E24}"/>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Vivotek</a:t>
            </a:r>
            <a:r>
              <a:rPr lang="en-US" altLang="zh-TW"/>
              <a:t> 1/5</a:t>
            </a:r>
            <a:endParaRPr lang="zh-TW" altLang="en-US"/>
          </a:p>
        </p:txBody>
      </p:sp>
      <p:sp>
        <p:nvSpPr>
          <p:cNvPr id="8" name="矩形: 圓角 7">
            <a:extLst>
              <a:ext uri="{FF2B5EF4-FFF2-40B4-BE49-F238E27FC236}">
                <a16:creationId xmlns:a16="http://schemas.microsoft.com/office/drawing/2014/main" id="{66E95DF4-93C0-05DE-810B-5D1BE9A1615C}"/>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sp>
        <p:nvSpPr>
          <p:cNvPr id="12" name="文字方塊 11">
            <a:extLst>
              <a:ext uri="{FF2B5EF4-FFF2-40B4-BE49-F238E27FC236}">
                <a16:creationId xmlns:a16="http://schemas.microsoft.com/office/drawing/2014/main" id="{EDB71BAF-47AA-9C36-9E22-4E76CE5200DE}"/>
              </a:ext>
            </a:extLst>
          </p:cNvPr>
          <p:cNvSpPr txBox="1"/>
          <p:nvPr/>
        </p:nvSpPr>
        <p:spPr>
          <a:xfrm>
            <a:off x="4540653" y="1144588"/>
            <a:ext cx="8315124" cy="338554"/>
          </a:xfrm>
          <a:prstGeom prst="rect">
            <a:avLst/>
          </a:prstGeom>
          <a:noFill/>
        </p:spPr>
        <p:txBody>
          <a:bodyPr wrap="square">
            <a:spAutoFit/>
          </a:bodyPr>
          <a:lstStyle/>
          <a:p>
            <a:r>
              <a:rPr lang="zh-TW" altLang="en-US" sz="1600">
                <a:hlinkClick r:id="rId4"/>
              </a:rPr>
              <a:t>交通管理：</a:t>
            </a:r>
            <a:r>
              <a:rPr lang="en-US" altLang="zh-TW" sz="1600">
                <a:hlinkClick r:id="rId4"/>
              </a:rPr>
              <a:t>https://www.vivotek.com/zh-Hant/solutions/traffic#traffic_management</a:t>
            </a:r>
            <a:r>
              <a:rPr lang="zh-TW" altLang="en-US" sz="1600"/>
              <a:t> </a:t>
            </a:r>
          </a:p>
        </p:txBody>
      </p:sp>
    </p:spTree>
    <p:extLst>
      <p:ext uri="{BB962C8B-B14F-4D97-AF65-F5344CB8AC3E}">
        <p14:creationId xmlns:p14="http://schemas.microsoft.com/office/powerpoint/2010/main" val="2892006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872FF903-AFBC-F579-0117-8915030278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070" y="1598271"/>
            <a:ext cx="5813981" cy="849112"/>
          </a:xfrm>
          <a:prstGeom prst="rect">
            <a:avLst/>
          </a:prstGeom>
        </p:spPr>
      </p:pic>
      <p:pic>
        <p:nvPicPr>
          <p:cNvPr id="11" name="圖片 10">
            <a:extLst>
              <a:ext uri="{FF2B5EF4-FFF2-40B4-BE49-F238E27FC236}">
                <a16:creationId xmlns:a16="http://schemas.microsoft.com/office/drawing/2014/main" id="{4F10250F-9B41-5280-181C-C40847818E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7070" y="2698382"/>
            <a:ext cx="5413763" cy="659820"/>
          </a:xfrm>
          <a:prstGeom prst="rect">
            <a:avLst/>
          </a:prstGeom>
        </p:spPr>
      </p:pic>
      <p:pic>
        <p:nvPicPr>
          <p:cNvPr id="38" name="圖片 37">
            <a:extLst>
              <a:ext uri="{FF2B5EF4-FFF2-40B4-BE49-F238E27FC236}">
                <a16:creationId xmlns:a16="http://schemas.microsoft.com/office/drawing/2014/main" id="{50D242BE-E423-C184-20B7-EF91A2C90E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7070" y="3609201"/>
            <a:ext cx="5576013" cy="827478"/>
          </a:xfrm>
          <a:prstGeom prst="rect">
            <a:avLst/>
          </a:prstGeom>
        </p:spPr>
      </p:pic>
      <p:pic>
        <p:nvPicPr>
          <p:cNvPr id="42" name="圖片 41">
            <a:extLst>
              <a:ext uri="{FF2B5EF4-FFF2-40B4-BE49-F238E27FC236}">
                <a16:creationId xmlns:a16="http://schemas.microsoft.com/office/drawing/2014/main" id="{14C9459F-308C-61F1-AF5D-1E9EE61AD9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7070" y="4687678"/>
            <a:ext cx="5570605" cy="827478"/>
          </a:xfrm>
          <a:prstGeom prst="rect">
            <a:avLst/>
          </a:prstGeom>
        </p:spPr>
      </p:pic>
      <p:pic>
        <p:nvPicPr>
          <p:cNvPr id="44" name="圖片 43">
            <a:extLst>
              <a:ext uri="{FF2B5EF4-FFF2-40B4-BE49-F238E27FC236}">
                <a16:creationId xmlns:a16="http://schemas.microsoft.com/office/drawing/2014/main" id="{DFDB6EE3-B9FB-7782-5100-5FB12C375EF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7070" y="5766155"/>
            <a:ext cx="4218516" cy="735536"/>
          </a:xfrm>
          <a:prstGeom prst="rect">
            <a:avLst/>
          </a:prstGeom>
        </p:spPr>
      </p:pic>
      <p:pic>
        <p:nvPicPr>
          <p:cNvPr id="46" name="圖片 45">
            <a:extLst>
              <a:ext uri="{FF2B5EF4-FFF2-40B4-BE49-F238E27FC236}">
                <a16:creationId xmlns:a16="http://schemas.microsoft.com/office/drawing/2014/main" id="{47363E21-2087-ACEF-F6D4-B956DA61202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9662" y="1739790"/>
            <a:ext cx="4808059" cy="2888035"/>
          </a:xfrm>
          <a:prstGeom prst="rect">
            <a:avLst/>
          </a:prstGeom>
        </p:spPr>
      </p:pic>
      <p:pic>
        <p:nvPicPr>
          <p:cNvPr id="48" name="圖片 47">
            <a:extLst>
              <a:ext uri="{FF2B5EF4-FFF2-40B4-BE49-F238E27FC236}">
                <a16:creationId xmlns:a16="http://schemas.microsoft.com/office/drawing/2014/main" id="{2E4821EF-E842-1025-BEF3-0D2441B2637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91051" y="4766021"/>
            <a:ext cx="4896670" cy="1033019"/>
          </a:xfrm>
          <a:prstGeom prst="rect">
            <a:avLst/>
          </a:prstGeom>
        </p:spPr>
      </p:pic>
      <p:sp>
        <p:nvSpPr>
          <p:cNvPr id="3" name="矩形: 圓角 2">
            <a:extLst>
              <a:ext uri="{FF2B5EF4-FFF2-40B4-BE49-F238E27FC236}">
                <a16:creationId xmlns:a16="http://schemas.microsoft.com/office/drawing/2014/main" id="{F61A4C46-343D-4D4B-C832-CF35AA4DB8E6}"/>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產品類型</a:t>
            </a:r>
          </a:p>
        </p:txBody>
      </p:sp>
      <p:sp>
        <p:nvSpPr>
          <p:cNvPr id="6" name="標題 1">
            <a:extLst>
              <a:ext uri="{FF2B5EF4-FFF2-40B4-BE49-F238E27FC236}">
                <a16:creationId xmlns:a16="http://schemas.microsoft.com/office/drawing/2014/main" id="{1C5321B5-7445-BFE7-E7AB-D22171A310EA}"/>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Vivotek</a:t>
            </a:r>
            <a:r>
              <a:rPr lang="en-US" altLang="zh-TW"/>
              <a:t> 2/5</a:t>
            </a:r>
            <a:endParaRPr lang="zh-TW" altLang="en-US"/>
          </a:p>
        </p:txBody>
      </p:sp>
    </p:spTree>
    <p:extLst>
      <p:ext uri="{BB962C8B-B14F-4D97-AF65-F5344CB8AC3E}">
        <p14:creationId xmlns:p14="http://schemas.microsoft.com/office/powerpoint/2010/main" val="288616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330567EB-30AE-0BD0-AF00-F9768F42FEBE}"/>
              </a:ext>
            </a:extLst>
          </p:cNvPr>
          <p:cNvSpPr txBox="1"/>
          <p:nvPr/>
        </p:nvSpPr>
        <p:spPr>
          <a:xfrm>
            <a:off x="10673794" y="5327588"/>
            <a:ext cx="1584881" cy="369332"/>
          </a:xfrm>
          <a:prstGeom prst="rect">
            <a:avLst/>
          </a:prstGeom>
          <a:noFill/>
        </p:spPr>
        <p:txBody>
          <a:bodyPr wrap="square" rtlCol="0">
            <a:spAutoFit/>
          </a:bodyPr>
          <a:lstStyle/>
          <a:p>
            <a:r>
              <a:rPr lang="zh-TW" altLang="en-US"/>
              <a:t>延伸應用</a:t>
            </a:r>
          </a:p>
        </p:txBody>
      </p:sp>
      <p:grpSp>
        <p:nvGrpSpPr>
          <p:cNvPr id="14" name="群組 13">
            <a:extLst>
              <a:ext uri="{FF2B5EF4-FFF2-40B4-BE49-F238E27FC236}">
                <a16:creationId xmlns:a16="http://schemas.microsoft.com/office/drawing/2014/main" id="{4D6E0979-EF8E-5138-350A-64910D63D9F0}"/>
              </a:ext>
            </a:extLst>
          </p:cNvPr>
          <p:cNvGrpSpPr/>
          <p:nvPr/>
        </p:nvGrpSpPr>
        <p:grpSpPr>
          <a:xfrm>
            <a:off x="502107" y="1530412"/>
            <a:ext cx="11756568" cy="2656791"/>
            <a:chOff x="502107" y="1123732"/>
            <a:chExt cx="11756568" cy="2656791"/>
          </a:xfrm>
        </p:grpSpPr>
        <p:pic>
          <p:nvPicPr>
            <p:cNvPr id="4" name="圖片 3">
              <a:extLst>
                <a:ext uri="{FF2B5EF4-FFF2-40B4-BE49-F238E27FC236}">
                  <a16:creationId xmlns:a16="http://schemas.microsoft.com/office/drawing/2014/main" id="{61F5AF3C-B8CD-ABD7-FD13-0D89F4BB37A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2107" y="1229002"/>
              <a:ext cx="10295512" cy="2446252"/>
            </a:xfrm>
            <a:prstGeom prst="rect">
              <a:avLst/>
            </a:prstGeom>
          </p:spPr>
        </p:pic>
        <p:sp>
          <p:nvSpPr>
            <p:cNvPr id="6" name="文字方塊 5">
              <a:extLst>
                <a:ext uri="{FF2B5EF4-FFF2-40B4-BE49-F238E27FC236}">
                  <a16:creationId xmlns:a16="http://schemas.microsoft.com/office/drawing/2014/main" id="{FB0F7334-26ED-C453-1DC4-2DF91D286FC3}"/>
                </a:ext>
              </a:extLst>
            </p:cNvPr>
            <p:cNvSpPr txBox="1"/>
            <p:nvPr/>
          </p:nvSpPr>
          <p:spPr>
            <a:xfrm>
              <a:off x="10673794" y="3134192"/>
              <a:ext cx="1584881" cy="646331"/>
            </a:xfrm>
            <a:prstGeom prst="rect">
              <a:avLst/>
            </a:prstGeom>
            <a:noFill/>
          </p:spPr>
          <p:txBody>
            <a:bodyPr wrap="square" rtlCol="0">
              <a:spAutoFit/>
            </a:bodyPr>
            <a:lstStyle/>
            <a:p>
              <a:r>
                <a:rPr lang="zh-TW" altLang="en-US"/>
                <a:t>智能交通應用</a:t>
              </a:r>
              <a:endParaRPr lang="en-US" altLang="zh-TW"/>
            </a:p>
            <a:p>
              <a:r>
                <a:rPr lang="zh-TW" altLang="en-US"/>
                <a:t>系統架構圖</a:t>
              </a:r>
            </a:p>
          </p:txBody>
        </p:sp>
        <p:sp>
          <p:nvSpPr>
            <p:cNvPr id="10" name="矩形: 圓角 9">
              <a:extLst>
                <a:ext uri="{FF2B5EF4-FFF2-40B4-BE49-F238E27FC236}">
                  <a16:creationId xmlns:a16="http://schemas.microsoft.com/office/drawing/2014/main" id="{5220B635-26DA-9A22-7E44-4C822BF5FFA3}"/>
                </a:ext>
              </a:extLst>
            </p:cNvPr>
            <p:cNvSpPr/>
            <p:nvPr/>
          </p:nvSpPr>
          <p:spPr>
            <a:xfrm>
              <a:off x="8915400" y="1638767"/>
              <a:ext cx="1634570" cy="9620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1EBF9A6F-A9D8-6C4B-59F1-E37F14DE1B20}"/>
                </a:ext>
              </a:extLst>
            </p:cNvPr>
            <p:cNvCxnSpPr/>
            <p:nvPr/>
          </p:nvCxnSpPr>
          <p:spPr>
            <a:xfrm flipV="1">
              <a:off x="10549970" y="1400642"/>
              <a:ext cx="527605" cy="552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04D11E49-4182-FE41-DCB0-E5B6E958115D}"/>
                </a:ext>
              </a:extLst>
            </p:cNvPr>
            <p:cNvSpPr txBox="1"/>
            <p:nvPr/>
          </p:nvSpPr>
          <p:spPr>
            <a:xfrm>
              <a:off x="11077574" y="1123732"/>
              <a:ext cx="1106965" cy="646331"/>
            </a:xfrm>
            <a:prstGeom prst="rect">
              <a:avLst/>
            </a:prstGeom>
            <a:noFill/>
          </p:spPr>
          <p:txBody>
            <a:bodyPr wrap="square" rtlCol="0">
              <a:spAutoFit/>
            </a:bodyPr>
            <a:lstStyle/>
            <a:p>
              <a:r>
                <a:rPr lang="en-US" altLang="zh-TW"/>
                <a:t>Camera</a:t>
              </a:r>
              <a:r>
                <a:rPr lang="zh-TW" altLang="en-US"/>
                <a:t>內含判斷</a:t>
              </a:r>
            </a:p>
          </p:txBody>
        </p:sp>
      </p:grpSp>
      <p:sp>
        <p:nvSpPr>
          <p:cNvPr id="7" name="標題 1">
            <a:extLst>
              <a:ext uri="{FF2B5EF4-FFF2-40B4-BE49-F238E27FC236}">
                <a16:creationId xmlns:a16="http://schemas.microsoft.com/office/drawing/2014/main" id="{3A9C83B6-3AB6-560D-A5E7-7D4E7D1C59BD}"/>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Vivotek</a:t>
            </a:r>
            <a:r>
              <a:rPr lang="en-US" altLang="zh-TW"/>
              <a:t> 3/5</a:t>
            </a:r>
            <a:endParaRPr lang="zh-TW" altLang="en-US"/>
          </a:p>
        </p:txBody>
      </p:sp>
      <p:sp>
        <p:nvSpPr>
          <p:cNvPr id="9" name="矩形: 圓角 8">
            <a:extLst>
              <a:ext uri="{FF2B5EF4-FFF2-40B4-BE49-F238E27FC236}">
                <a16:creationId xmlns:a16="http://schemas.microsoft.com/office/drawing/2014/main" id="{FD90D484-0338-B437-1AD8-C37904D43F88}"/>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不同情境工作流程</a:t>
            </a:r>
          </a:p>
        </p:txBody>
      </p:sp>
      <p:pic>
        <p:nvPicPr>
          <p:cNvPr id="11" name="圖片 10">
            <a:extLst>
              <a:ext uri="{FF2B5EF4-FFF2-40B4-BE49-F238E27FC236}">
                <a16:creationId xmlns:a16="http://schemas.microsoft.com/office/drawing/2014/main" id="{C20B185A-F5ED-0172-15FD-E1F784F74F4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2107" y="4010018"/>
            <a:ext cx="10295512" cy="2716570"/>
          </a:xfrm>
          <a:prstGeom prst="rect">
            <a:avLst/>
          </a:prstGeom>
        </p:spPr>
      </p:pic>
    </p:spTree>
    <p:extLst>
      <p:ext uri="{BB962C8B-B14F-4D97-AF65-F5344CB8AC3E}">
        <p14:creationId xmlns:p14="http://schemas.microsoft.com/office/powerpoint/2010/main" val="1025355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105B437-B952-7F4C-BDF7-DA801F34EE03}"/>
              </a:ext>
            </a:extLst>
          </p:cNvPr>
          <p:cNvSpPr>
            <a:spLocks noGrp="1"/>
          </p:cNvSpPr>
          <p:nvPr>
            <p:ph type="sldNum" sz="quarter" idx="12"/>
          </p:nvPr>
        </p:nvSpPr>
        <p:spPr/>
        <p:txBody>
          <a:bodyPr/>
          <a:lstStyle/>
          <a:p>
            <a:pPr algn="ctr"/>
            <a:fld id="{6E290225-7458-4E5F-AFE5-E142CAAEBF37}" type="slidenum">
              <a:rPr lang="en-US" smtClean="0"/>
              <a:pPr algn="ctr"/>
              <a:t>27</a:t>
            </a:fld>
            <a:endParaRPr lang="en-US"/>
          </a:p>
        </p:txBody>
      </p:sp>
      <p:pic>
        <p:nvPicPr>
          <p:cNvPr id="13" name="object 2">
            <a:extLst>
              <a:ext uri="{FF2B5EF4-FFF2-40B4-BE49-F238E27FC236}">
                <a16:creationId xmlns:a16="http://schemas.microsoft.com/office/drawing/2014/main" id="{B32E32B1-9CC9-33A4-F78C-5A2C628C42BB}"/>
              </a:ext>
            </a:extLst>
          </p:cNvPr>
          <p:cNvPicPr/>
          <p:nvPr/>
        </p:nvPicPr>
        <p:blipFill>
          <a:blip r:embed="rId2" cstate="email">
            <a:extLst>
              <a:ext uri="{28A0092B-C50C-407E-A947-70E740481C1C}">
                <a14:useLocalDpi xmlns:a14="http://schemas.microsoft.com/office/drawing/2010/main"/>
              </a:ext>
            </a:extLst>
          </a:blip>
          <a:stretch>
            <a:fillRect/>
          </a:stretch>
        </p:blipFill>
        <p:spPr>
          <a:xfrm>
            <a:off x="314347" y="1591799"/>
            <a:ext cx="2880004" cy="1631995"/>
          </a:xfrm>
          <a:prstGeom prst="rect">
            <a:avLst/>
          </a:prstGeom>
        </p:spPr>
      </p:pic>
      <p:pic>
        <p:nvPicPr>
          <p:cNvPr id="14" name="object 3">
            <a:extLst>
              <a:ext uri="{FF2B5EF4-FFF2-40B4-BE49-F238E27FC236}">
                <a16:creationId xmlns:a16="http://schemas.microsoft.com/office/drawing/2014/main" id="{B0AA8EFB-6F9E-D864-83B1-FA98D5A4AEE3}"/>
              </a:ext>
            </a:extLst>
          </p:cNvPr>
          <p:cNvPicPr/>
          <p:nvPr/>
        </p:nvPicPr>
        <p:blipFill>
          <a:blip r:embed="rId3" cstate="email">
            <a:extLst>
              <a:ext uri="{28A0092B-C50C-407E-A947-70E740481C1C}">
                <a14:useLocalDpi xmlns:a14="http://schemas.microsoft.com/office/drawing/2010/main"/>
              </a:ext>
            </a:extLst>
          </a:blip>
          <a:stretch>
            <a:fillRect/>
          </a:stretch>
        </p:blipFill>
        <p:spPr>
          <a:xfrm>
            <a:off x="6301162" y="1591799"/>
            <a:ext cx="2880004" cy="1631995"/>
          </a:xfrm>
          <a:prstGeom prst="rect">
            <a:avLst/>
          </a:prstGeom>
        </p:spPr>
      </p:pic>
      <p:pic>
        <p:nvPicPr>
          <p:cNvPr id="15" name="object 4">
            <a:extLst>
              <a:ext uri="{FF2B5EF4-FFF2-40B4-BE49-F238E27FC236}">
                <a16:creationId xmlns:a16="http://schemas.microsoft.com/office/drawing/2014/main" id="{ED6303F1-B235-20FB-EEA8-D0E67559D6BA}"/>
              </a:ext>
            </a:extLst>
          </p:cNvPr>
          <p:cNvPicPr/>
          <p:nvPr/>
        </p:nvPicPr>
        <p:blipFill>
          <a:blip r:embed="rId4" cstate="email">
            <a:extLst>
              <a:ext uri="{28A0092B-C50C-407E-A947-70E740481C1C}">
                <a14:useLocalDpi xmlns:a14="http://schemas.microsoft.com/office/drawing/2010/main"/>
              </a:ext>
            </a:extLst>
          </a:blip>
          <a:stretch>
            <a:fillRect/>
          </a:stretch>
        </p:blipFill>
        <p:spPr>
          <a:xfrm>
            <a:off x="3301098" y="1591799"/>
            <a:ext cx="2880004" cy="1631995"/>
          </a:xfrm>
          <a:prstGeom prst="rect">
            <a:avLst/>
          </a:prstGeom>
        </p:spPr>
      </p:pic>
      <p:sp>
        <p:nvSpPr>
          <p:cNvPr id="16" name="object 6">
            <a:extLst>
              <a:ext uri="{FF2B5EF4-FFF2-40B4-BE49-F238E27FC236}">
                <a16:creationId xmlns:a16="http://schemas.microsoft.com/office/drawing/2014/main" id="{138D8E65-6F02-A90B-FE66-FF3470DBFD2F}"/>
              </a:ext>
            </a:extLst>
          </p:cNvPr>
          <p:cNvSpPr txBox="1"/>
          <p:nvPr/>
        </p:nvSpPr>
        <p:spPr>
          <a:xfrm>
            <a:off x="301645" y="3292043"/>
            <a:ext cx="9398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智慧動態偵測</a:t>
            </a:r>
            <a:endParaRPr sz="1200">
              <a:latin typeface="Microsoft YaHei"/>
              <a:cs typeface="Microsoft YaHei"/>
            </a:endParaRPr>
          </a:p>
        </p:txBody>
      </p:sp>
      <p:sp>
        <p:nvSpPr>
          <p:cNvPr id="17" name="object 7">
            <a:extLst>
              <a:ext uri="{FF2B5EF4-FFF2-40B4-BE49-F238E27FC236}">
                <a16:creationId xmlns:a16="http://schemas.microsoft.com/office/drawing/2014/main" id="{C3337C54-C442-94D0-5A22-09EA903B4D62}"/>
              </a:ext>
            </a:extLst>
          </p:cNvPr>
          <p:cNvSpPr txBox="1"/>
          <p:nvPr/>
        </p:nvSpPr>
        <p:spPr>
          <a:xfrm>
            <a:off x="301645" y="3560939"/>
            <a:ext cx="291147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40">
                <a:solidFill>
                  <a:srgbClr val="2E2E2E"/>
                </a:solidFill>
                <a:latin typeface="SimSun"/>
                <a:cs typeface="SimSun"/>
              </a:rPr>
              <a:t>識別人員活動，不受畫面明暗變化、陰影或其他因素變化的影</a:t>
            </a:r>
            <a:endParaRPr sz="800">
              <a:latin typeface="SimSun"/>
              <a:cs typeface="SimSun"/>
            </a:endParaRPr>
          </a:p>
        </p:txBody>
      </p:sp>
      <p:sp>
        <p:nvSpPr>
          <p:cNvPr id="18" name="object 8">
            <a:extLst>
              <a:ext uri="{FF2B5EF4-FFF2-40B4-BE49-F238E27FC236}">
                <a16:creationId xmlns:a16="http://schemas.microsoft.com/office/drawing/2014/main" id="{839E70C5-F021-632D-091F-EF42B198E454}"/>
              </a:ext>
            </a:extLst>
          </p:cNvPr>
          <p:cNvSpPr txBox="1"/>
          <p:nvPr/>
        </p:nvSpPr>
        <p:spPr>
          <a:xfrm>
            <a:off x="301645" y="3713339"/>
            <a:ext cx="23622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響。智慧動態偵測功能可減少誤報並提供智慧防護。</a:t>
            </a:r>
            <a:endParaRPr sz="800">
              <a:latin typeface="SimSun"/>
              <a:cs typeface="SimSun"/>
            </a:endParaRPr>
          </a:p>
        </p:txBody>
      </p:sp>
      <p:sp>
        <p:nvSpPr>
          <p:cNvPr id="19" name="object 9">
            <a:extLst>
              <a:ext uri="{FF2B5EF4-FFF2-40B4-BE49-F238E27FC236}">
                <a16:creationId xmlns:a16="http://schemas.microsoft.com/office/drawing/2014/main" id="{190CB889-071E-2E58-262B-FAE20C90AE51}"/>
              </a:ext>
            </a:extLst>
          </p:cNvPr>
          <p:cNvSpPr txBox="1"/>
          <p:nvPr/>
        </p:nvSpPr>
        <p:spPr>
          <a:xfrm>
            <a:off x="6673645" y="3292043"/>
            <a:ext cx="6350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徘徊偵測</a:t>
            </a:r>
            <a:endParaRPr sz="1200">
              <a:latin typeface="Microsoft YaHei"/>
              <a:cs typeface="Microsoft YaHei"/>
            </a:endParaRPr>
          </a:p>
        </p:txBody>
      </p:sp>
      <p:sp>
        <p:nvSpPr>
          <p:cNvPr id="20" name="object 10">
            <a:extLst>
              <a:ext uri="{FF2B5EF4-FFF2-40B4-BE49-F238E27FC236}">
                <a16:creationId xmlns:a16="http://schemas.microsoft.com/office/drawing/2014/main" id="{13E173CA-BF64-00C2-874D-D25412AE6844}"/>
              </a:ext>
            </a:extLst>
          </p:cNvPr>
          <p:cNvSpPr txBox="1"/>
          <p:nvPr/>
        </p:nvSpPr>
        <p:spPr>
          <a:xfrm>
            <a:off x="6673645" y="3560939"/>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偵測在某個區域停留超過預設時間臨界值的個人或人群，提供強</a:t>
            </a:r>
            <a:endParaRPr sz="800">
              <a:latin typeface="SimSun"/>
              <a:cs typeface="SimSun"/>
            </a:endParaRPr>
          </a:p>
        </p:txBody>
      </p:sp>
      <p:sp>
        <p:nvSpPr>
          <p:cNvPr id="21" name="object 11">
            <a:extLst>
              <a:ext uri="{FF2B5EF4-FFF2-40B4-BE49-F238E27FC236}">
                <a16:creationId xmlns:a16="http://schemas.microsoft.com/office/drawing/2014/main" id="{3E26B701-C081-FA51-9406-4595C0EB51F4}"/>
              </a:ext>
            </a:extLst>
          </p:cNvPr>
          <p:cNvSpPr txBox="1"/>
          <p:nvPr/>
        </p:nvSpPr>
        <p:spPr>
          <a:xfrm>
            <a:off x="6673645" y="3713339"/>
            <a:ext cx="22606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化的態勢感知能力，以及時因應並改善安全管理。</a:t>
            </a:r>
            <a:endParaRPr sz="800">
              <a:latin typeface="SimSun"/>
              <a:cs typeface="SimSun"/>
            </a:endParaRPr>
          </a:p>
        </p:txBody>
      </p:sp>
      <p:sp>
        <p:nvSpPr>
          <p:cNvPr id="22" name="object 12">
            <a:extLst>
              <a:ext uri="{FF2B5EF4-FFF2-40B4-BE49-F238E27FC236}">
                <a16:creationId xmlns:a16="http://schemas.microsoft.com/office/drawing/2014/main" id="{6DACCB9B-5B51-0456-C3DF-63547FAF5F97}"/>
              </a:ext>
            </a:extLst>
          </p:cNvPr>
          <p:cNvSpPr txBox="1"/>
          <p:nvPr/>
        </p:nvSpPr>
        <p:spPr>
          <a:xfrm>
            <a:off x="3487646" y="3292043"/>
            <a:ext cx="6350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跨線偵測</a:t>
            </a:r>
            <a:endParaRPr sz="1200">
              <a:latin typeface="Microsoft YaHei"/>
              <a:cs typeface="Microsoft YaHei"/>
            </a:endParaRPr>
          </a:p>
        </p:txBody>
      </p:sp>
      <p:sp>
        <p:nvSpPr>
          <p:cNvPr id="23" name="object 13">
            <a:extLst>
              <a:ext uri="{FF2B5EF4-FFF2-40B4-BE49-F238E27FC236}">
                <a16:creationId xmlns:a16="http://schemas.microsoft.com/office/drawing/2014/main" id="{246C9830-DA4B-4C70-5C2B-0815B3B3115B}"/>
              </a:ext>
            </a:extLst>
          </p:cNvPr>
          <p:cNvSpPr txBox="1"/>
          <p:nvPr/>
        </p:nvSpPr>
        <p:spPr>
          <a:xfrm>
            <a:off x="3487646" y="3560939"/>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偵測跨越虛擬絆線的個人或人群，及時向主管機關發出潛在威脅</a:t>
            </a:r>
            <a:endParaRPr sz="800">
              <a:latin typeface="SimSun"/>
              <a:cs typeface="SimSun"/>
            </a:endParaRPr>
          </a:p>
        </p:txBody>
      </p:sp>
      <p:sp>
        <p:nvSpPr>
          <p:cNvPr id="24" name="object 14">
            <a:extLst>
              <a:ext uri="{FF2B5EF4-FFF2-40B4-BE49-F238E27FC236}">
                <a16:creationId xmlns:a16="http://schemas.microsoft.com/office/drawing/2014/main" id="{03A0F02B-7930-5345-489C-EBCC85D6245C}"/>
              </a:ext>
            </a:extLst>
          </p:cNvPr>
          <p:cNvSpPr txBox="1"/>
          <p:nvPr/>
        </p:nvSpPr>
        <p:spPr>
          <a:xfrm>
            <a:off x="3487646" y="3713339"/>
            <a:ext cx="11430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或未經授權出入的警示。</a:t>
            </a:r>
            <a:endParaRPr sz="800">
              <a:latin typeface="SimSun"/>
              <a:cs typeface="SimSun"/>
            </a:endParaRPr>
          </a:p>
        </p:txBody>
      </p:sp>
      <p:pic>
        <p:nvPicPr>
          <p:cNvPr id="25" name="object 2">
            <a:extLst>
              <a:ext uri="{FF2B5EF4-FFF2-40B4-BE49-F238E27FC236}">
                <a16:creationId xmlns:a16="http://schemas.microsoft.com/office/drawing/2014/main" id="{4B39F30C-7415-25CE-7DB4-E68F815C500A}"/>
              </a:ext>
            </a:extLst>
          </p:cNvPr>
          <p:cNvPicPr/>
          <p:nvPr/>
        </p:nvPicPr>
        <p:blipFill>
          <a:blip r:embed="rId5" cstate="email">
            <a:extLst>
              <a:ext uri="{28A0092B-C50C-407E-A947-70E740481C1C}">
                <a14:useLocalDpi xmlns:a14="http://schemas.microsoft.com/office/drawing/2010/main"/>
              </a:ext>
            </a:extLst>
          </a:blip>
          <a:stretch>
            <a:fillRect/>
          </a:stretch>
        </p:blipFill>
        <p:spPr>
          <a:xfrm>
            <a:off x="299384" y="4095688"/>
            <a:ext cx="2880004" cy="1631995"/>
          </a:xfrm>
          <a:prstGeom prst="rect">
            <a:avLst/>
          </a:prstGeom>
        </p:spPr>
      </p:pic>
      <p:pic>
        <p:nvPicPr>
          <p:cNvPr id="26" name="object 3">
            <a:extLst>
              <a:ext uri="{FF2B5EF4-FFF2-40B4-BE49-F238E27FC236}">
                <a16:creationId xmlns:a16="http://schemas.microsoft.com/office/drawing/2014/main" id="{25F01297-845B-9900-4AFE-F4822428BCE2}"/>
              </a:ext>
            </a:extLst>
          </p:cNvPr>
          <p:cNvPicPr/>
          <p:nvPr/>
        </p:nvPicPr>
        <p:blipFill>
          <a:blip r:embed="rId6" cstate="email">
            <a:extLst>
              <a:ext uri="{28A0092B-C50C-407E-A947-70E740481C1C}">
                <a14:useLocalDpi xmlns:a14="http://schemas.microsoft.com/office/drawing/2010/main"/>
              </a:ext>
            </a:extLst>
          </a:blip>
          <a:stretch>
            <a:fillRect/>
          </a:stretch>
        </p:blipFill>
        <p:spPr>
          <a:xfrm>
            <a:off x="3301098" y="4095688"/>
            <a:ext cx="2880004" cy="1631995"/>
          </a:xfrm>
          <a:prstGeom prst="rect">
            <a:avLst/>
          </a:prstGeom>
        </p:spPr>
      </p:pic>
      <p:pic>
        <p:nvPicPr>
          <p:cNvPr id="27" name="object 4">
            <a:extLst>
              <a:ext uri="{FF2B5EF4-FFF2-40B4-BE49-F238E27FC236}">
                <a16:creationId xmlns:a16="http://schemas.microsoft.com/office/drawing/2014/main" id="{49337AC8-0D3C-2F79-723E-58C924328644}"/>
              </a:ext>
            </a:extLst>
          </p:cNvPr>
          <p:cNvPicPr/>
          <p:nvPr/>
        </p:nvPicPr>
        <p:blipFill>
          <a:blip r:embed="rId7" cstate="email">
            <a:extLst>
              <a:ext uri="{28A0092B-C50C-407E-A947-70E740481C1C}">
                <a14:useLocalDpi xmlns:a14="http://schemas.microsoft.com/office/drawing/2010/main"/>
              </a:ext>
            </a:extLst>
          </a:blip>
          <a:stretch>
            <a:fillRect/>
          </a:stretch>
        </p:blipFill>
        <p:spPr>
          <a:xfrm>
            <a:off x="6301162" y="4095688"/>
            <a:ext cx="2879991" cy="1631995"/>
          </a:xfrm>
          <a:prstGeom prst="rect">
            <a:avLst/>
          </a:prstGeom>
        </p:spPr>
      </p:pic>
      <p:grpSp>
        <p:nvGrpSpPr>
          <p:cNvPr id="10" name="群組 9">
            <a:extLst>
              <a:ext uri="{FF2B5EF4-FFF2-40B4-BE49-F238E27FC236}">
                <a16:creationId xmlns:a16="http://schemas.microsoft.com/office/drawing/2014/main" id="{ED11B1E3-37CE-3D93-45C0-5258E3FBC1DA}"/>
              </a:ext>
            </a:extLst>
          </p:cNvPr>
          <p:cNvGrpSpPr/>
          <p:nvPr/>
        </p:nvGrpSpPr>
        <p:grpSpPr>
          <a:xfrm>
            <a:off x="286682" y="5782054"/>
            <a:ext cx="2880005" cy="568616"/>
            <a:chOff x="413682" y="5782054"/>
            <a:chExt cx="2907665" cy="568616"/>
          </a:xfrm>
        </p:grpSpPr>
        <p:sp>
          <p:nvSpPr>
            <p:cNvPr id="28" name="object 7">
              <a:extLst>
                <a:ext uri="{FF2B5EF4-FFF2-40B4-BE49-F238E27FC236}">
                  <a16:creationId xmlns:a16="http://schemas.microsoft.com/office/drawing/2014/main" id="{6A65846A-FC64-7A70-03D3-A0FECF899A88}"/>
                </a:ext>
              </a:extLst>
            </p:cNvPr>
            <p:cNvSpPr txBox="1"/>
            <p:nvPr/>
          </p:nvSpPr>
          <p:spPr>
            <a:xfrm>
              <a:off x="413682" y="5782054"/>
              <a:ext cx="6350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入侵偵測</a:t>
              </a:r>
              <a:endParaRPr sz="1200">
                <a:latin typeface="Microsoft YaHei"/>
                <a:cs typeface="Microsoft YaHei"/>
              </a:endParaRPr>
            </a:p>
          </p:txBody>
        </p:sp>
        <p:sp>
          <p:nvSpPr>
            <p:cNvPr id="29" name="object 8">
              <a:extLst>
                <a:ext uri="{FF2B5EF4-FFF2-40B4-BE49-F238E27FC236}">
                  <a16:creationId xmlns:a16="http://schemas.microsoft.com/office/drawing/2014/main" id="{E629434F-1A4A-95A2-33CA-560DB0460FE0}"/>
                </a:ext>
              </a:extLst>
            </p:cNvPr>
            <p:cNvSpPr txBox="1"/>
            <p:nvPr/>
          </p:nvSpPr>
          <p:spPr>
            <a:xfrm>
              <a:off x="413682" y="6050950"/>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偵測進入或離開攝影機視野內虛擬區域的個人，提供即時監控功</a:t>
              </a:r>
              <a:endParaRPr sz="800">
                <a:latin typeface="SimSun"/>
                <a:cs typeface="SimSun"/>
              </a:endParaRPr>
            </a:p>
          </p:txBody>
        </p:sp>
        <p:sp>
          <p:nvSpPr>
            <p:cNvPr id="30" name="object 9">
              <a:extLst>
                <a:ext uri="{FF2B5EF4-FFF2-40B4-BE49-F238E27FC236}">
                  <a16:creationId xmlns:a16="http://schemas.microsoft.com/office/drawing/2014/main" id="{78F81B25-291E-9508-84BC-0FFC8D59614E}"/>
                </a:ext>
              </a:extLst>
            </p:cNvPr>
            <p:cNvSpPr txBox="1"/>
            <p:nvPr/>
          </p:nvSpPr>
          <p:spPr>
            <a:xfrm>
              <a:off x="413682" y="6203350"/>
              <a:ext cx="8382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能以強化安全性。</a:t>
              </a:r>
              <a:endParaRPr sz="800">
                <a:latin typeface="SimSun"/>
                <a:cs typeface="SimSun"/>
              </a:endParaRPr>
            </a:p>
          </p:txBody>
        </p:sp>
      </p:grpSp>
      <p:grpSp>
        <p:nvGrpSpPr>
          <p:cNvPr id="9" name="群組 8">
            <a:extLst>
              <a:ext uri="{FF2B5EF4-FFF2-40B4-BE49-F238E27FC236}">
                <a16:creationId xmlns:a16="http://schemas.microsoft.com/office/drawing/2014/main" id="{1B4E94DA-855C-146D-1A43-B3560EF03F2E}"/>
              </a:ext>
            </a:extLst>
          </p:cNvPr>
          <p:cNvGrpSpPr/>
          <p:nvPr/>
        </p:nvGrpSpPr>
        <p:grpSpPr>
          <a:xfrm>
            <a:off x="3314249" y="5782054"/>
            <a:ext cx="2907665" cy="568616"/>
            <a:chOff x="3599683" y="5782054"/>
            <a:chExt cx="2907665" cy="568616"/>
          </a:xfrm>
        </p:grpSpPr>
        <p:sp>
          <p:nvSpPr>
            <p:cNvPr id="31" name="object 10">
              <a:extLst>
                <a:ext uri="{FF2B5EF4-FFF2-40B4-BE49-F238E27FC236}">
                  <a16:creationId xmlns:a16="http://schemas.microsoft.com/office/drawing/2014/main" id="{C8CA211F-825C-F6F4-6AB6-F358A2E1F2E3}"/>
                </a:ext>
              </a:extLst>
            </p:cNvPr>
            <p:cNvSpPr txBox="1"/>
            <p:nvPr/>
          </p:nvSpPr>
          <p:spPr>
            <a:xfrm>
              <a:off x="3599683" y="5782054"/>
              <a:ext cx="6350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人群偵測</a:t>
              </a:r>
              <a:endParaRPr sz="1200">
                <a:latin typeface="Microsoft YaHei"/>
                <a:cs typeface="Microsoft YaHei"/>
              </a:endParaRPr>
            </a:p>
          </p:txBody>
        </p:sp>
        <p:sp>
          <p:nvSpPr>
            <p:cNvPr id="32" name="object 11">
              <a:extLst>
                <a:ext uri="{FF2B5EF4-FFF2-40B4-BE49-F238E27FC236}">
                  <a16:creationId xmlns:a16="http://schemas.microsoft.com/office/drawing/2014/main" id="{E8E5F58E-9C94-71BC-554D-B1E1E11F4F6A}"/>
                </a:ext>
              </a:extLst>
            </p:cNvPr>
            <p:cNvSpPr txBox="1"/>
            <p:nvPr/>
          </p:nvSpPr>
          <p:spPr>
            <a:xfrm>
              <a:off x="3599683" y="6050950"/>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識別特定區域內的人數。這項功能讓商家和企業能輕鬆維持顧客</a:t>
              </a:r>
              <a:endParaRPr sz="800">
                <a:latin typeface="SimSun"/>
                <a:cs typeface="SimSun"/>
              </a:endParaRPr>
            </a:p>
          </p:txBody>
        </p:sp>
        <p:sp>
          <p:nvSpPr>
            <p:cNvPr id="33" name="object 12">
              <a:extLst>
                <a:ext uri="{FF2B5EF4-FFF2-40B4-BE49-F238E27FC236}">
                  <a16:creationId xmlns:a16="http://schemas.microsoft.com/office/drawing/2014/main" id="{BACBA529-0CF0-6F50-73B3-69FFC21366FD}"/>
                </a:ext>
              </a:extLst>
            </p:cNvPr>
            <p:cNvSpPr txBox="1"/>
            <p:nvPr/>
          </p:nvSpPr>
          <p:spPr>
            <a:xfrm>
              <a:off x="3599683" y="6203350"/>
              <a:ext cx="22606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之間的社交距離，有效減少處理顧客擁擠的挑戰。</a:t>
              </a:r>
              <a:endParaRPr sz="800">
                <a:latin typeface="SimSun"/>
                <a:cs typeface="SimSun"/>
              </a:endParaRPr>
            </a:p>
          </p:txBody>
        </p:sp>
      </p:grpSp>
      <p:grpSp>
        <p:nvGrpSpPr>
          <p:cNvPr id="8" name="群組 7">
            <a:extLst>
              <a:ext uri="{FF2B5EF4-FFF2-40B4-BE49-F238E27FC236}">
                <a16:creationId xmlns:a16="http://schemas.microsoft.com/office/drawing/2014/main" id="{0C040885-FE58-0413-913C-6CD6EC4B6AF6}"/>
              </a:ext>
            </a:extLst>
          </p:cNvPr>
          <p:cNvGrpSpPr/>
          <p:nvPr/>
        </p:nvGrpSpPr>
        <p:grpSpPr>
          <a:xfrm>
            <a:off x="6341801" y="5782054"/>
            <a:ext cx="2907665" cy="721016"/>
            <a:chOff x="6785682" y="5782054"/>
            <a:chExt cx="2907665" cy="721016"/>
          </a:xfrm>
        </p:grpSpPr>
        <p:sp>
          <p:nvSpPr>
            <p:cNvPr id="34" name="object 13">
              <a:extLst>
                <a:ext uri="{FF2B5EF4-FFF2-40B4-BE49-F238E27FC236}">
                  <a16:creationId xmlns:a16="http://schemas.microsoft.com/office/drawing/2014/main" id="{87DF2BEB-83F6-22FA-B6F6-FEAE43460A36}"/>
                </a:ext>
              </a:extLst>
            </p:cNvPr>
            <p:cNvSpPr txBox="1"/>
            <p:nvPr/>
          </p:nvSpPr>
          <p:spPr>
            <a:xfrm>
              <a:off x="6785682" y="5782054"/>
              <a:ext cx="635000" cy="208279"/>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b="1">
                  <a:solidFill>
                    <a:srgbClr val="2E2E2E"/>
                  </a:solidFill>
                  <a:latin typeface="Microsoft YaHei"/>
                  <a:cs typeface="Microsoft YaHei"/>
                </a:rPr>
                <a:t>奔跑偵測</a:t>
              </a:r>
              <a:endParaRPr sz="1200">
                <a:latin typeface="Microsoft YaHei"/>
                <a:cs typeface="Microsoft YaHei"/>
              </a:endParaRPr>
            </a:p>
          </p:txBody>
        </p:sp>
        <p:sp>
          <p:nvSpPr>
            <p:cNvPr id="35" name="object 14">
              <a:extLst>
                <a:ext uri="{FF2B5EF4-FFF2-40B4-BE49-F238E27FC236}">
                  <a16:creationId xmlns:a16="http://schemas.microsoft.com/office/drawing/2014/main" id="{5912BF75-BB6C-E8AF-01C5-654178D78129}"/>
                </a:ext>
              </a:extLst>
            </p:cNvPr>
            <p:cNvSpPr txBox="1"/>
            <p:nvPr/>
          </p:nvSpPr>
          <p:spPr>
            <a:xfrm>
              <a:off x="6785682" y="6050950"/>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識別場景中個人的移動速度。在監控應用情境中，校園、醫院、</a:t>
              </a:r>
              <a:endParaRPr sz="800">
                <a:latin typeface="SimSun"/>
                <a:cs typeface="SimSun"/>
              </a:endParaRPr>
            </a:p>
          </p:txBody>
        </p:sp>
        <p:sp>
          <p:nvSpPr>
            <p:cNvPr id="36" name="object 15">
              <a:extLst>
                <a:ext uri="{FF2B5EF4-FFF2-40B4-BE49-F238E27FC236}">
                  <a16:creationId xmlns:a16="http://schemas.microsoft.com/office/drawing/2014/main" id="{FB2CA6CB-278D-2FAB-1425-4B561FBAA6C7}"/>
                </a:ext>
              </a:extLst>
            </p:cNvPr>
            <p:cNvSpPr txBox="1"/>
            <p:nvPr/>
          </p:nvSpPr>
          <p:spPr>
            <a:xfrm>
              <a:off x="6785682" y="6203350"/>
              <a:ext cx="2907665"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spc="10">
                  <a:solidFill>
                    <a:srgbClr val="2E2E2E"/>
                  </a:solidFill>
                  <a:latin typeface="SimSun"/>
                  <a:cs typeface="SimSun"/>
                </a:rPr>
                <a:t>工廠、商場或銀行等場所有人高速奔跑，可能表示有潛在的異常</a:t>
              </a:r>
              <a:endParaRPr sz="800">
                <a:latin typeface="SimSun"/>
                <a:cs typeface="SimSun"/>
              </a:endParaRPr>
            </a:p>
          </p:txBody>
        </p:sp>
        <p:sp>
          <p:nvSpPr>
            <p:cNvPr id="37" name="object 16">
              <a:extLst>
                <a:ext uri="{FF2B5EF4-FFF2-40B4-BE49-F238E27FC236}">
                  <a16:creationId xmlns:a16="http://schemas.microsoft.com/office/drawing/2014/main" id="{94FA9C04-77B9-DF42-1C93-CE38EAC998AA}"/>
                </a:ext>
              </a:extLst>
            </p:cNvPr>
            <p:cNvSpPr txBox="1"/>
            <p:nvPr/>
          </p:nvSpPr>
          <p:spPr>
            <a:xfrm>
              <a:off x="6785682" y="6355750"/>
              <a:ext cx="330200" cy="147320"/>
            </a:xfrm>
            <a:prstGeom prst="rect">
              <a:avLst/>
            </a:prstGeom>
          </p:spPr>
          <p:txBody>
            <a:bodyPr vert="horz" wrap="square" lIns="0" tIns="12700" rIns="0" bIns="0"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800">
                  <a:solidFill>
                    <a:srgbClr val="2E2E2E"/>
                  </a:solidFill>
                  <a:latin typeface="SimSun"/>
                  <a:cs typeface="SimSun"/>
                </a:rPr>
                <a:t>狀況。</a:t>
              </a:r>
              <a:endParaRPr sz="800">
                <a:latin typeface="SimSun"/>
                <a:cs typeface="SimSun"/>
              </a:endParaRPr>
            </a:p>
          </p:txBody>
        </p:sp>
      </p:grpSp>
      <p:sp>
        <p:nvSpPr>
          <p:cNvPr id="6" name="標題 1">
            <a:extLst>
              <a:ext uri="{FF2B5EF4-FFF2-40B4-BE49-F238E27FC236}">
                <a16:creationId xmlns:a16="http://schemas.microsoft.com/office/drawing/2014/main" id="{EDCB608D-0038-7463-F87D-7944641DCB1D}"/>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en-US" altLang="zh-TW" err="1"/>
              <a:t>Vivotek</a:t>
            </a:r>
            <a:r>
              <a:rPr lang="en-US" altLang="zh-TW"/>
              <a:t> 4/5</a:t>
            </a:r>
            <a:endParaRPr lang="zh-TW" altLang="en-US"/>
          </a:p>
        </p:txBody>
      </p:sp>
      <p:sp>
        <p:nvSpPr>
          <p:cNvPr id="7" name="矩形: 圓角 6">
            <a:extLst>
              <a:ext uri="{FF2B5EF4-FFF2-40B4-BE49-F238E27FC236}">
                <a16:creationId xmlns:a16="http://schemas.microsoft.com/office/drawing/2014/main" id="{E95BB9D1-2C1A-2043-5D9E-BA7BBBD861F4}"/>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多元情境解決方案</a:t>
            </a:r>
          </a:p>
        </p:txBody>
      </p:sp>
      <p:grpSp>
        <p:nvGrpSpPr>
          <p:cNvPr id="40" name="群組 39">
            <a:extLst>
              <a:ext uri="{FF2B5EF4-FFF2-40B4-BE49-F238E27FC236}">
                <a16:creationId xmlns:a16="http://schemas.microsoft.com/office/drawing/2014/main" id="{0D61ECE6-DF10-ADE1-02BB-0805B5D7CA10}"/>
              </a:ext>
            </a:extLst>
          </p:cNvPr>
          <p:cNvGrpSpPr/>
          <p:nvPr/>
        </p:nvGrpSpPr>
        <p:grpSpPr>
          <a:xfrm>
            <a:off x="9260400" y="1416290"/>
            <a:ext cx="2979503" cy="2512618"/>
            <a:chOff x="9752329" y="1416290"/>
            <a:chExt cx="2979503" cy="2512618"/>
          </a:xfrm>
        </p:grpSpPr>
        <p:pic>
          <p:nvPicPr>
            <p:cNvPr id="39" name="圖片 38">
              <a:extLst>
                <a:ext uri="{FF2B5EF4-FFF2-40B4-BE49-F238E27FC236}">
                  <a16:creationId xmlns:a16="http://schemas.microsoft.com/office/drawing/2014/main" id="{6C3E7B34-9993-C21A-DAF0-3712A7E7A37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752329" y="1416290"/>
              <a:ext cx="2979503" cy="1875753"/>
            </a:xfrm>
            <a:prstGeom prst="rect">
              <a:avLst/>
            </a:prstGeom>
          </p:spPr>
        </p:pic>
        <p:pic>
          <p:nvPicPr>
            <p:cNvPr id="11" name="圖片 10">
              <a:extLst>
                <a:ext uri="{FF2B5EF4-FFF2-40B4-BE49-F238E27FC236}">
                  <a16:creationId xmlns:a16="http://schemas.microsoft.com/office/drawing/2014/main" id="{8E84EC59-CA10-EBF0-ED28-3A290D5B426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752329" y="3292043"/>
              <a:ext cx="2979503" cy="636865"/>
            </a:xfrm>
            <a:prstGeom prst="rect">
              <a:avLst/>
            </a:prstGeom>
          </p:spPr>
        </p:pic>
      </p:grpSp>
      <p:grpSp>
        <p:nvGrpSpPr>
          <p:cNvPr id="38" name="群組 37">
            <a:extLst>
              <a:ext uri="{FF2B5EF4-FFF2-40B4-BE49-F238E27FC236}">
                <a16:creationId xmlns:a16="http://schemas.microsoft.com/office/drawing/2014/main" id="{93884D7C-2345-4A6F-0928-A1EE3FDFAF23}"/>
              </a:ext>
            </a:extLst>
          </p:cNvPr>
          <p:cNvGrpSpPr/>
          <p:nvPr/>
        </p:nvGrpSpPr>
        <p:grpSpPr>
          <a:xfrm>
            <a:off x="9260400" y="3945748"/>
            <a:ext cx="3033200" cy="2461979"/>
            <a:chOff x="9387400" y="3945748"/>
            <a:chExt cx="3033200" cy="2461979"/>
          </a:xfrm>
        </p:grpSpPr>
        <p:pic>
          <p:nvPicPr>
            <p:cNvPr id="41" name="圖片 40">
              <a:extLst>
                <a:ext uri="{FF2B5EF4-FFF2-40B4-BE49-F238E27FC236}">
                  <a16:creationId xmlns:a16="http://schemas.microsoft.com/office/drawing/2014/main" id="{AC6D9CCC-5661-5480-34FD-B7685382A52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387400" y="3945748"/>
              <a:ext cx="3033200" cy="1836306"/>
            </a:xfrm>
            <a:prstGeom prst="rect">
              <a:avLst/>
            </a:prstGeom>
          </p:spPr>
        </p:pic>
        <p:pic>
          <p:nvPicPr>
            <p:cNvPr id="12" name="圖片 11">
              <a:extLst>
                <a:ext uri="{FF2B5EF4-FFF2-40B4-BE49-F238E27FC236}">
                  <a16:creationId xmlns:a16="http://schemas.microsoft.com/office/drawing/2014/main" id="{860AD11F-61D6-AFB1-7E77-D207947F7FA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387400" y="5727683"/>
              <a:ext cx="3033200" cy="680044"/>
            </a:xfrm>
            <a:prstGeom prst="rect">
              <a:avLst/>
            </a:prstGeom>
          </p:spPr>
        </p:pic>
      </p:grpSp>
      <p:sp>
        <p:nvSpPr>
          <p:cNvPr id="42" name="星形: 五角 41">
            <a:extLst>
              <a:ext uri="{FF2B5EF4-FFF2-40B4-BE49-F238E27FC236}">
                <a16:creationId xmlns:a16="http://schemas.microsoft.com/office/drawing/2014/main" id="{49930332-6297-3E36-C9C9-684DB66DFEFA}"/>
              </a:ext>
            </a:extLst>
          </p:cNvPr>
          <p:cNvSpPr/>
          <p:nvPr/>
        </p:nvSpPr>
        <p:spPr>
          <a:xfrm>
            <a:off x="9181093" y="1362192"/>
            <a:ext cx="459214" cy="459214"/>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星形: 五角 42">
            <a:extLst>
              <a:ext uri="{FF2B5EF4-FFF2-40B4-BE49-F238E27FC236}">
                <a16:creationId xmlns:a16="http://schemas.microsoft.com/office/drawing/2014/main" id="{EE8D9B2E-3565-6BF1-3EFE-1C201EF707BC}"/>
              </a:ext>
            </a:extLst>
          </p:cNvPr>
          <p:cNvSpPr/>
          <p:nvPr/>
        </p:nvSpPr>
        <p:spPr>
          <a:xfrm>
            <a:off x="9181093" y="3862485"/>
            <a:ext cx="459214" cy="459214"/>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8082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2982CE-6381-AF09-F35E-E439FD53057C}"/>
              </a:ext>
            </a:extLst>
          </p:cNvPr>
          <p:cNvSpPr>
            <a:spLocks noGrp="1"/>
          </p:cNvSpPr>
          <p:nvPr>
            <p:ph type="title"/>
          </p:nvPr>
        </p:nvSpPr>
        <p:spPr/>
        <p:txBody>
          <a:bodyPr/>
          <a:lstStyle/>
          <a:p>
            <a:r>
              <a:rPr lang="en-US" altLang="zh-TW"/>
              <a:t>Smart Camera Key Player – </a:t>
            </a:r>
            <a:r>
              <a:rPr lang="en-US" altLang="zh-TW" err="1"/>
              <a:t>Vivotek</a:t>
            </a:r>
            <a:r>
              <a:rPr lang="en-US" altLang="zh-TW"/>
              <a:t> 5/5</a:t>
            </a:r>
            <a:endParaRPr lang="zh-TW" altLang="en-US"/>
          </a:p>
        </p:txBody>
      </p:sp>
      <p:sp>
        <p:nvSpPr>
          <p:cNvPr id="3" name="投影片編號版面配置區 2">
            <a:extLst>
              <a:ext uri="{FF2B5EF4-FFF2-40B4-BE49-F238E27FC236}">
                <a16:creationId xmlns:a16="http://schemas.microsoft.com/office/drawing/2014/main" id="{7CF935EA-AF72-3EE2-9EC5-CE9E3B7EB29D}"/>
              </a:ext>
            </a:extLst>
          </p:cNvPr>
          <p:cNvSpPr>
            <a:spLocks noGrp="1"/>
          </p:cNvSpPr>
          <p:nvPr>
            <p:ph type="sldNum" sz="quarter" idx="12"/>
          </p:nvPr>
        </p:nvSpPr>
        <p:spPr/>
        <p:txBody>
          <a:bodyPr/>
          <a:lstStyle/>
          <a:p>
            <a:pPr algn="ctr"/>
            <a:fld id="{6E290225-7458-4E5F-AFE5-E142CAAEBF37}" type="slidenum">
              <a:rPr lang="en-US" smtClean="0"/>
              <a:pPr algn="ctr"/>
              <a:t>28</a:t>
            </a:fld>
            <a:endParaRPr lang="en-US"/>
          </a:p>
        </p:txBody>
      </p:sp>
      <p:sp>
        <p:nvSpPr>
          <p:cNvPr id="7" name="內容版面配置區 3">
            <a:extLst>
              <a:ext uri="{FF2B5EF4-FFF2-40B4-BE49-F238E27FC236}">
                <a16:creationId xmlns:a16="http://schemas.microsoft.com/office/drawing/2014/main" id="{22074E29-2630-33E4-7FB7-6A2079562EDF}"/>
              </a:ext>
            </a:extLst>
          </p:cNvPr>
          <p:cNvSpPr txBox="1">
            <a:spLocks/>
          </p:cNvSpPr>
          <p:nvPr/>
        </p:nvSpPr>
        <p:spPr>
          <a:xfrm>
            <a:off x="838200" y="1630263"/>
            <a:ext cx="10515600" cy="1666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TW" b="1"/>
              <a:t>•</a:t>
            </a:r>
            <a:r>
              <a:rPr lang="zh-TW" altLang="en-US" b="1"/>
              <a:t>自動回應交通事故　</a:t>
            </a:r>
            <a:r>
              <a:rPr lang="en-US" altLang="zh-TW" b="1"/>
              <a:t>•</a:t>
            </a:r>
            <a:r>
              <a:rPr lang="zh-TW" altLang="en-US" b="1"/>
              <a:t>高效交通管理　</a:t>
            </a:r>
            <a:r>
              <a:rPr lang="en-US" altLang="zh-TW" b="1"/>
              <a:t>•</a:t>
            </a:r>
            <a:r>
              <a:rPr lang="zh-TW" altLang="en-US" b="1"/>
              <a:t>邊緣</a:t>
            </a:r>
            <a:r>
              <a:rPr lang="en-US" altLang="zh-TW" b="1"/>
              <a:t>AI</a:t>
            </a:r>
            <a:r>
              <a:rPr lang="zh-TW" altLang="en-US" b="1"/>
              <a:t>車牌識別</a:t>
            </a:r>
          </a:p>
          <a:p>
            <a:pPr marL="0" indent="0">
              <a:lnSpc>
                <a:spcPct val="110000"/>
              </a:lnSpc>
              <a:buNone/>
            </a:pPr>
            <a:r>
              <a:rPr lang="en-US" altLang="zh-TW"/>
              <a:t>VIVOTEK</a:t>
            </a:r>
            <a:r>
              <a:rPr lang="zh-TW" altLang="en-US"/>
              <a:t>交通管理提供一系列配備全面</a:t>
            </a:r>
            <a:r>
              <a:rPr lang="en-US" altLang="zh-TW"/>
              <a:t>API</a:t>
            </a:r>
            <a:r>
              <a:rPr lang="zh-TW" altLang="en-US"/>
              <a:t>的</a:t>
            </a:r>
            <a:r>
              <a:rPr lang="en-US" altLang="zh-TW"/>
              <a:t>AI</a:t>
            </a:r>
            <a:r>
              <a:rPr lang="zh-TW" altLang="en-US"/>
              <a:t>相機，以實現無縫整合。與合作夥伴共同提供高質量的</a:t>
            </a:r>
            <a:r>
              <a:rPr lang="en-US" altLang="zh-TW"/>
              <a:t>24/7</a:t>
            </a:r>
            <a:r>
              <a:rPr lang="zh-TW" altLang="en-US"/>
              <a:t>監控影片，自主識別並向當局報警異常情況，優化資源分配，並大幅緩解高速公路或城市區域內的交通擁堵和中斷。</a:t>
            </a:r>
          </a:p>
        </p:txBody>
      </p:sp>
      <p:pic>
        <p:nvPicPr>
          <p:cNvPr id="10" name="圖片 9">
            <a:extLst>
              <a:ext uri="{FF2B5EF4-FFF2-40B4-BE49-F238E27FC236}">
                <a16:creationId xmlns:a16="http://schemas.microsoft.com/office/drawing/2014/main" id="{8AB1502E-BA6B-F3A0-4602-07019668F1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186" y="3233516"/>
            <a:ext cx="11554396" cy="3358497"/>
          </a:xfrm>
          <a:prstGeom prst="rect">
            <a:avLst/>
          </a:prstGeom>
        </p:spPr>
      </p:pic>
      <p:sp>
        <p:nvSpPr>
          <p:cNvPr id="4" name="矩形: 圓角 3">
            <a:extLst>
              <a:ext uri="{FF2B5EF4-FFF2-40B4-BE49-F238E27FC236}">
                <a16:creationId xmlns:a16="http://schemas.microsoft.com/office/drawing/2014/main" id="{6FA14AF1-C9BE-22E8-812F-04D05CAF2D11}"/>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產品應用：異常情況即時通報</a:t>
            </a:r>
          </a:p>
        </p:txBody>
      </p:sp>
    </p:spTree>
    <p:extLst>
      <p:ext uri="{BB962C8B-B14F-4D97-AF65-F5344CB8AC3E}">
        <p14:creationId xmlns:p14="http://schemas.microsoft.com/office/powerpoint/2010/main" val="4244355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5AAFB3CB-B1F6-A55A-93CE-3E64102A15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88997"/>
            <a:ext cx="12192000" cy="5356178"/>
          </a:xfrm>
          <a:prstGeom prst="rect">
            <a:avLst/>
          </a:prstGeom>
        </p:spPr>
      </p:pic>
      <p:sp>
        <p:nvSpPr>
          <p:cNvPr id="3" name="投影片編號版面配置區 2">
            <a:extLst>
              <a:ext uri="{FF2B5EF4-FFF2-40B4-BE49-F238E27FC236}">
                <a16:creationId xmlns:a16="http://schemas.microsoft.com/office/drawing/2014/main" id="{7134D9AA-98C5-259A-4E1A-9C6F4633E63B}"/>
              </a:ext>
            </a:extLst>
          </p:cNvPr>
          <p:cNvSpPr>
            <a:spLocks noGrp="1"/>
          </p:cNvSpPr>
          <p:nvPr>
            <p:ph type="sldNum" sz="quarter" idx="12"/>
          </p:nvPr>
        </p:nvSpPr>
        <p:spPr/>
        <p:txBody>
          <a:bodyPr/>
          <a:lstStyle/>
          <a:p>
            <a:pPr algn="ctr"/>
            <a:fld id="{6E290225-7458-4E5F-AFE5-E142CAAEBF37}" type="slidenum">
              <a:rPr lang="en-US" smtClean="0"/>
              <a:pPr algn="ctr"/>
              <a:t>29</a:t>
            </a:fld>
            <a:endParaRPr lang="en-US"/>
          </a:p>
        </p:txBody>
      </p:sp>
      <p:sp>
        <p:nvSpPr>
          <p:cNvPr id="4" name="內容版面配置區 3">
            <a:extLst>
              <a:ext uri="{FF2B5EF4-FFF2-40B4-BE49-F238E27FC236}">
                <a16:creationId xmlns:a16="http://schemas.microsoft.com/office/drawing/2014/main" id="{AA2A3EE0-151B-199C-ECCE-2A83B6360EA6}"/>
              </a:ext>
            </a:extLst>
          </p:cNvPr>
          <p:cNvSpPr>
            <a:spLocks noGrp="1"/>
          </p:cNvSpPr>
          <p:nvPr>
            <p:ph idx="1"/>
          </p:nvPr>
        </p:nvSpPr>
        <p:spPr>
          <a:xfrm>
            <a:off x="838200" y="2331846"/>
            <a:ext cx="10515600" cy="2670230"/>
          </a:xfrm>
          <a:solidFill>
            <a:srgbClr val="FFFFFF">
              <a:alpha val="89804"/>
            </a:srgbClr>
          </a:solidFill>
        </p:spPr>
        <p:txBody>
          <a:bodyPr>
            <a:normAutofit/>
          </a:bodyPr>
          <a:lstStyle/>
          <a:p>
            <a:r>
              <a:rPr lang="zh-TW" altLang="en-US" sz="1600" b="1">
                <a:solidFill>
                  <a:schemeClr val="tx1"/>
                </a:solidFill>
              </a:rPr>
              <a:t>公司簡介：</a:t>
            </a:r>
            <a:r>
              <a:rPr lang="en-US" altLang="zh-TW" sz="1600">
                <a:solidFill>
                  <a:schemeClr val="tx1"/>
                </a:solidFill>
              </a:rPr>
              <a:t>Axis</a:t>
            </a:r>
            <a:r>
              <a:rPr lang="zh-TW" altLang="en-US" sz="1600">
                <a:solidFill>
                  <a:schemeClr val="tx1"/>
                </a:solidFill>
              </a:rPr>
              <a:t>是一家位於瑞典隆德的公司，專注於開發和銷售網路視頻和列印服務器。該公司的產品線包括數位相機、服務器、軟體、嵌入式產品和配件。他們的應用領域包括安全監控、遠程監控和文件管理。</a:t>
            </a:r>
            <a:endParaRPr lang="en-US" altLang="zh-TW" sz="1600">
              <a:solidFill>
                <a:schemeClr val="tx1"/>
              </a:solidFill>
            </a:endParaRPr>
          </a:p>
          <a:p>
            <a:r>
              <a:rPr lang="zh-TW" altLang="en-US" sz="1600" b="1">
                <a:solidFill>
                  <a:schemeClr val="tx1"/>
                </a:solidFill>
              </a:rPr>
              <a:t>公司所有權：</a:t>
            </a:r>
            <a:r>
              <a:rPr lang="en-US" altLang="zh-TW" sz="1600">
                <a:solidFill>
                  <a:schemeClr val="tx1"/>
                </a:solidFill>
              </a:rPr>
              <a:t>2015</a:t>
            </a:r>
            <a:r>
              <a:rPr lang="zh-TW" altLang="en-US" sz="1600">
                <a:solidFill>
                  <a:schemeClr val="tx1"/>
                </a:solidFill>
              </a:rPr>
              <a:t>年</a:t>
            </a:r>
            <a:r>
              <a:rPr lang="en-US" altLang="zh-TW" sz="1600">
                <a:solidFill>
                  <a:schemeClr val="tx1"/>
                </a:solidFill>
              </a:rPr>
              <a:t>2</a:t>
            </a:r>
            <a:r>
              <a:rPr lang="zh-TW" altLang="en-US" sz="1600">
                <a:solidFill>
                  <a:schemeClr val="tx1"/>
                </a:solidFill>
              </a:rPr>
              <a:t>月</a:t>
            </a:r>
            <a:r>
              <a:rPr lang="en-US" altLang="zh-TW" sz="1600">
                <a:solidFill>
                  <a:schemeClr val="tx1"/>
                </a:solidFill>
              </a:rPr>
              <a:t>10</a:t>
            </a:r>
            <a:r>
              <a:rPr lang="zh-TW" altLang="en-US" sz="1600">
                <a:solidFill>
                  <a:schemeClr val="tx1"/>
                </a:solidFill>
              </a:rPr>
              <a:t>日，專門從事影像和光學產品製造的日本跨國公司</a:t>
            </a:r>
            <a:r>
              <a:rPr lang="en-US" altLang="zh-TW" sz="1600">
                <a:solidFill>
                  <a:schemeClr val="tx1"/>
                </a:solidFill>
              </a:rPr>
              <a:t>Canon Inc.</a:t>
            </a:r>
            <a:r>
              <a:rPr lang="zh-TW" altLang="en-US" sz="1600">
                <a:solidFill>
                  <a:schemeClr val="tx1"/>
                </a:solidFill>
              </a:rPr>
              <a:t>宣布以</a:t>
            </a:r>
            <a:r>
              <a:rPr lang="en-US" altLang="zh-TW" sz="1600">
                <a:solidFill>
                  <a:schemeClr val="tx1"/>
                </a:solidFill>
              </a:rPr>
              <a:t>236</a:t>
            </a:r>
            <a:r>
              <a:rPr lang="zh-TW" altLang="en-US" sz="1600">
                <a:solidFill>
                  <a:schemeClr val="tx1"/>
                </a:solidFill>
              </a:rPr>
              <a:t>億瑞典克朗（</a:t>
            </a:r>
            <a:r>
              <a:rPr lang="en-US" altLang="zh-TW" sz="1600">
                <a:solidFill>
                  <a:schemeClr val="tx1"/>
                </a:solidFill>
              </a:rPr>
              <a:t>28.3</a:t>
            </a:r>
            <a:r>
              <a:rPr lang="zh-TW" altLang="en-US" sz="1600">
                <a:solidFill>
                  <a:schemeClr val="tx1"/>
                </a:solidFill>
              </a:rPr>
              <a:t>億美元）的現金出價收購</a:t>
            </a:r>
            <a:r>
              <a:rPr lang="en-US" altLang="zh-TW" sz="1600">
                <a:solidFill>
                  <a:schemeClr val="tx1"/>
                </a:solidFill>
              </a:rPr>
              <a:t>Axis Communications</a:t>
            </a:r>
            <a:r>
              <a:rPr lang="zh-TW" altLang="en-US" sz="1600">
                <a:solidFill>
                  <a:schemeClr val="tx1"/>
                </a:solidFill>
              </a:rPr>
              <a:t>。雖然</a:t>
            </a:r>
            <a:r>
              <a:rPr lang="en-US" altLang="zh-TW" sz="1600">
                <a:solidFill>
                  <a:schemeClr val="tx1"/>
                </a:solidFill>
              </a:rPr>
              <a:t>Canon</a:t>
            </a:r>
            <a:r>
              <a:rPr lang="zh-TW" altLang="en-US" sz="1600">
                <a:solidFill>
                  <a:schemeClr val="tx1"/>
                </a:solidFill>
              </a:rPr>
              <a:t>是大股東，但</a:t>
            </a:r>
            <a:r>
              <a:rPr lang="en-US" altLang="zh-TW" sz="1600">
                <a:solidFill>
                  <a:schemeClr val="tx1"/>
                </a:solidFill>
              </a:rPr>
              <a:t>Axis</a:t>
            </a:r>
            <a:r>
              <a:rPr lang="zh-TW" altLang="en-US" sz="1600">
                <a:solidFill>
                  <a:schemeClr val="tx1"/>
                </a:solidFill>
              </a:rPr>
              <a:t>獨立運營。</a:t>
            </a:r>
            <a:endParaRPr lang="en-US" altLang="zh-TW" sz="1600">
              <a:solidFill>
                <a:schemeClr val="tx1"/>
              </a:solidFill>
            </a:endParaRPr>
          </a:p>
          <a:p>
            <a:r>
              <a:rPr lang="zh-TW" altLang="en-US" sz="1600" b="1">
                <a:solidFill>
                  <a:schemeClr val="tx1"/>
                </a:solidFill>
              </a:rPr>
              <a:t>員工與地點：</a:t>
            </a:r>
            <a:r>
              <a:rPr lang="en-US" altLang="zh-TW" sz="1600">
                <a:solidFill>
                  <a:schemeClr val="tx1"/>
                </a:solidFill>
              </a:rPr>
              <a:t>Axis</a:t>
            </a:r>
            <a:r>
              <a:rPr lang="zh-TW" altLang="en-US" sz="1600">
                <a:solidFill>
                  <a:schemeClr val="tx1"/>
                </a:solidFill>
              </a:rPr>
              <a:t>於</a:t>
            </a:r>
            <a:r>
              <a:rPr lang="en-US" altLang="zh-TW" sz="1600">
                <a:solidFill>
                  <a:schemeClr val="tx1"/>
                </a:solidFill>
              </a:rPr>
              <a:t>1984</a:t>
            </a:r>
            <a:r>
              <a:rPr lang="zh-TW" altLang="en-US" sz="1600">
                <a:solidFill>
                  <a:schemeClr val="tx1"/>
                </a:solidFill>
              </a:rPr>
              <a:t>年由</a:t>
            </a:r>
            <a:r>
              <a:rPr lang="en-US" altLang="zh-TW" sz="1600">
                <a:solidFill>
                  <a:schemeClr val="tx1"/>
                </a:solidFill>
              </a:rPr>
              <a:t>Mikael Karlsson, Martin </a:t>
            </a:r>
            <a:r>
              <a:rPr lang="en-US" altLang="zh-TW" sz="1600" err="1">
                <a:solidFill>
                  <a:schemeClr val="tx1"/>
                </a:solidFill>
              </a:rPr>
              <a:t>Gren</a:t>
            </a:r>
            <a:r>
              <a:rPr lang="zh-TW" altLang="en-US" sz="1600">
                <a:solidFill>
                  <a:schemeClr val="tx1"/>
                </a:solidFill>
              </a:rPr>
              <a:t>和</a:t>
            </a:r>
            <a:r>
              <a:rPr lang="en-US" altLang="zh-TW" sz="1600">
                <a:solidFill>
                  <a:schemeClr val="tx1"/>
                </a:solidFill>
              </a:rPr>
              <a:t>Keith Bloodworth</a:t>
            </a:r>
            <a:r>
              <a:rPr lang="zh-TW" altLang="en-US" sz="1600">
                <a:solidFill>
                  <a:schemeClr val="tx1"/>
                </a:solidFill>
              </a:rPr>
              <a:t>在瑞典隆德創立。在全球</a:t>
            </a:r>
            <a:r>
              <a:rPr lang="en-US" altLang="zh-TW" sz="1600">
                <a:solidFill>
                  <a:schemeClr val="tx1"/>
                </a:solidFill>
              </a:rPr>
              <a:t>50</a:t>
            </a:r>
            <a:r>
              <a:rPr lang="zh-TW" altLang="en-US" sz="1600">
                <a:solidFill>
                  <a:schemeClr val="tx1"/>
                </a:solidFill>
              </a:rPr>
              <a:t>多個國家擁有約</a:t>
            </a:r>
            <a:r>
              <a:rPr lang="en-US" altLang="zh-TW" sz="1600">
                <a:solidFill>
                  <a:schemeClr val="tx1"/>
                </a:solidFill>
              </a:rPr>
              <a:t>4,000</a:t>
            </a:r>
            <a:r>
              <a:rPr lang="zh-TW" altLang="en-US" sz="1600">
                <a:solidFill>
                  <a:schemeClr val="tx1"/>
                </a:solidFill>
              </a:rPr>
              <a:t>名員工。</a:t>
            </a:r>
            <a:endParaRPr lang="en-US" altLang="zh-TW" sz="1600">
              <a:solidFill>
                <a:schemeClr val="tx1"/>
              </a:solidFill>
            </a:endParaRPr>
          </a:p>
          <a:p>
            <a:r>
              <a:rPr lang="zh-TW" altLang="en-US" sz="1600" b="1">
                <a:solidFill>
                  <a:schemeClr val="tx1"/>
                </a:solidFill>
              </a:rPr>
              <a:t>產品與服務：</a:t>
            </a:r>
            <a:r>
              <a:rPr lang="en-US" altLang="zh-TW" sz="1600">
                <a:solidFill>
                  <a:schemeClr val="tx1"/>
                </a:solidFill>
              </a:rPr>
              <a:t>Axis</a:t>
            </a:r>
            <a:r>
              <a:rPr lang="zh-TW" altLang="en-US" sz="1600">
                <a:solidFill>
                  <a:schemeClr val="tx1"/>
                </a:solidFill>
              </a:rPr>
              <a:t>提供網路視頻監控、門禁控制、對講機和音頻系統的網路解決方案。這些解決方案由智能分析應用程序增強，並得到高質量培訓的支持。</a:t>
            </a:r>
            <a:endParaRPr lang="en-US" altLang="zh-TW" sz="1600">
              <a:solidFill>
                <a:schemeClr val="tx1"/>
              </a:solidFill>
            </a:endParaRPr>
          </a:p>
          <a:p>
            <a:r>
              <a:rPr lang="zh-TW" altLang="en-US" sz="1600" b="1">
                <a:solidFill>
                  <a:schemeClr val="tx1"/>
                </a:solidFill>
              </a:rPr>
              <a:t>營收狀況：</a:t>
            </a:r>
            <a:r>
              <a:rPr lang="en-US" altLang="zh-TW" sz="1600">
                <a:solidFill>
                  <a:schemeClr val="tx1"/>
                </a:solidFill>
              </a:rPr>
              <a:t>2023</a:t>
            </a:r>
            <a:r>
              <a:rPr lang="zh-TW" altLang="en-US" sz="1600">
                <a:solidFill>
                  <a:schemeClr val="tx1"/>
                </a:solidFill>
              </a:rPr>
              <a:t>年的總銷售額為</a:t>
            </a:r>
            <a:r>
              <a:rPr lang="en-US" altLang="zh-TW" sz="1600">
                <a:solidFill>
                  <a:schemeClr val="tx1"/>
                </a:solidFill>
              </a:rPr>
              <a:t>16</a:t>
            </a:r>
            <a:r>
              <a:rPr lang="zh-TW" altLang="en-US" sz="1600">
                <a:solidFill>
                  <a:schemeClr val="tx1"/>
                </a:solidFill>
              </a:rPr>
              <a:t>億美元（</a:t>
            </a:r>
            <a:r>
              <a:rPr lang="en-US" altLang="zh-TW" sz="1600">
                <a:solidFill>
                  <a:schemeClr val="tx1"/>
                </a:solidFill>
              </a:rPr>
              <a:t>174</a:t>
            </a:r>
            <a:r>
              <a:rPr lang="zh-TW" altLang="en-US" sz="1600">
                <a:solidFill>
                  <a:schemeClr val="tx1"/>
                </a:solidFill>
              </a:rPr>
              <a:t>億瑞典克朗，</a:t>
            </a:r>
            <a:r>
              <a:rPr lang="en-US" altLang="zh-TW" sz="1600">
                <a:solidFill>
                  <a:schemeClr val="tx1"/>
                </a:solidFill>
              </a:rPr>
              <a:t>15</a:t>
            </a:r>
            <a:r>
              <a:rPr lang="zh-TW" altLang="en-US" sz="1600">
                <a:solidFill>
                  <a:schemeClr val="tx1"/>
                </a:solidFill>
              </a:rPr>
              <a:t>億歐元）。</a:t>
            </a:r>
          </a:p>
        </p:txBody>
      </p:sp>
      <p:sp>
        <p:nvSpPr>
          <p:cNvPr id="7" name="標題 1">
            <a:extLst>
              <a:ext uri="{FF2B5EF4-FFF2-40B4-BE49-F238E27FC236}">
                <a16:creationId xmlns:a16="http://schemas.microsoft.com/office/drawing/2014/main" id="{4ECF11CE-2316-EDA2-7691-5371B2BADF5F}"/>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Axis 1/3</a:t>
            </a:r>
            <a:endParaRPr lang="zh-TW" altLang="en-US"/>
          </a:p>
        </p:txBody>
      </p:sp>
      <p:sp>
        <p:nvSpPr>
          <p:cNvPr id="10" name="矩形: 圓角 9">
            <a:extLst>
              <a:ext uri="{FF2B5EF4-FFF2-40B4-BE49-F238E27FC236}">
                <a16:creationId xmlns:a16="http://schemas.microsoft.com/office/drawing/2014/main" id="{0A03184E-5C6C-34FF-28AD-8D5A0C1939F9}"/>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sp>
        <p:nvSpPr>
          <p:cNvPr id="12" name="文字方塊 11">
            <a:extLst>
              <a:ext uri="{FF2B5EF4-FFF2-40B4-BE49-F238E27FC236}">
                <a16:creationId xmlns:a16="http://schemas.microsoft.com/office/drawing/2014/main" id="{01E12388-621C-A229-4502-BAE913ECF539}"/>
              </a:ext>
            </a:extLst>
          </p:cNvPr>
          <p:cNvSpPr txBox="1"/>
          <p:nvPr/>
        </p:nvSpPr>
        <p:spPr>
          <a:xfrm>
            <a:off x="4669999" y="1098412"/>
            <a:ext cx="6096000" cy="369332"/>
          </a:xfrm>
          <a:prstGeom prst="rect">
            <a:avLst/>
          </a:prstGeom>
          <a:noFill/>
        </p:spPr>
        <p:txBody>
          <a:bodyPr wrap="square">
            <a:spAutoFit/>
          </a:bodyPr>
          <a:lstStyle/>
          <a:p>
            <a:r>
              <a:rPr lang="zh-TW" altLang="en-US">
                <a:hlinkClick r:id="rId4"/>
              </a:rPr>
              <a:t>智慧交通：</a:t>
            </a:r>
            <a:r>
              <a:rPr lang="en-US" altLang="zh-TW">
                <a:hlinkClick r:id="rId4"/>
              </a:rPr>
              <a:t>https://www.axis.com/solutions/traffic</a:t>
            </a:r>
            <a:r>
              <a:rPr lang="en-US" altLang="zh-TW"/>
              <a:t> </a:t>
            </a:r>
            <a:endParaRPr lang="zh-TW" altLang="en-US"/>
          </a:p>
        </p:txBody>
      </p:sp>
    </p:spTree>
    <p:extLst>
      <p:ext uri="{BB962C8B-B14F-4D97-AF65-F5344CB8AC3E}">
        <p14:creationId xmlns:p14="http://schemas.microsoft.com/office/powerpoint/2010/main" val="775731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BF56B3F-01CC-2E33-657B-A9ACF4847904}"/>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077599EA-62F1-5492-E295-B0F9C0BAE6A6}"/>
              </a:ext>
            </a:extLst>
          </p:cNvPr>
          <p:cNvSpPr>
            <a:spLocks noGrp="1"/>
          </p:cNvSpPr>
          <p:nvPr>
            <p:ph type="title"/>
          </p:nvPr>
        </p:nvSpPr>
        <p:spPr/>
        <p:txBody>
          <a:bodyPr/>
          <a:lstStyle/>
          <a:p>
            <a:r>
              <a:rPr lang="en-US" altLang="zh-TW" sz="3200" b="1">
                <a:latin typeface="Arial" panose="020B0604020202020204" pitchFamily="34" charset="0"/>
                <a:cs typeface="Arial" panose="020B0604020202020204" pitchFamily="34" charset="0"/>
              </a:rPr>
              <a:t>ITS Applications &amp; Market Overview</a:t>
            </a:r>
            <a:br>
              <a:rPr lang="en-US" altLang="zh-TW" sz="3200" b="1">
                <a:latin typeface="Arial" panose="020B0604020202020204" pitchFamily="34" charset="0"/>
                <a:cs typeface="Arial" panose="020B0604020202020204" pitchFamily="34" charset="0"/>
              </a:rPr>
            </a:br>
            <a:endParaRPr lang="zh-TW" altLang="en-US" sz="3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82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6B99AB-51CC-D1C5-DD02-41F30A6289DF}"/>
              </a:ext>
            </a:extLst>
          </p:cNvPr>
          <p:cNvSpPr>
            <a:spLocks noGrp="1"/>
          </p:cNvSpPr>
          <p:nvPr>
            <p:ph type="title"/>
          </p:nvPr>
        </p:nvSpPr>
        <p:spPr/>
        <p:txBody>
          <a:bodyPr/>
          <a:lstStyle/>
          <a:p>
            <a:r>
              <a:rPr lang="en-US" altLang="zh-TW"/>
              <a:t>Smart Camera Key Player – Axis 2/3</a:t>
            </a:r>
            <a:endParaRPr lang="zh-TW" altLang="en-US"/>
          </a:p>
        </p:txBody>
      </p:sp>
      <p:sp>
        <p:nvSpPr>
          <p:cNvPr id="3" name="投影片編號版面配置區 2">
            <a:extLst>
              <a:ext uri="{FF2B5EF4-FFF2-40B4-BE49-F238E27FC236}">
                <a16:creationId xmlns:a16="http://schemas.microsoft.com/office/drawing/2014/main" id="{7EE7058A-6F4B-D1CB-73DA-FBC4E6394AE1}"/>
              </a:ext>
            </a:extLst>
          </p:cNvPr>
          <p:cNvSpPr>
            <a:spLocks noGrp="1"/>
          </p:cNvSpPr>
          <p:nvPr>
            <p:ph type="sldNum" sz="quarter" idx="12"/>
          </p:nvPr>
        </p:nvSpPr>
        <p:spPr/>
        <p:txBody>
          <a:bodyPr/>
          <a:lstStyle/>
          <a:p>
            <a:pPr algn="ctr"/>
            <a:fld id="{6E290225-7458-4E5F-AFE5-E142CAAEBF37}" type="slidenum">
              <a:rPr lang="en-US" smtClean="0"/>
              <a:pPr algn="ctr"/>
              <a:t>30</a:t>
            </a:fld>
            <a:endParaRPr lang="en-US"/>
          </a:p>
        </p:txBody>
      </p:sp>
      <p:graphicFrame>
        <p:nvGraphicFramePr>
          <p:cNvPr id="9" name="資料庫圖表 8">
            <a:extLst>
              <a:ext uri="{FF2B5EF4-FFF2-40B4-BE49-F238E27FC236}">
                <a16:creationId xmlns:a16="http://schemas.microsoft.com/office/drawing/2014/main" id="{112A16F3-9B91-0C0C-273D-8CA2190E97F3}"/>
              </a:ext>
            </a:extLst>
          </p:cNvPr>
          <p:cNvGraphicFramePr/>
          <p:nvPr>
            <p:extLst>
              <p:ext uri="{D42A27DB-BD31-4B8C-83A1-F6EECF244321}">
                <p14:modId xmlns:p14="http://schemas.microsoft.com/office/powerpoint/2010/main" val="3016772752"/>
              </p:ext>
            </p:extLst>
          </p:nvPr>
        </p:nvGraphicFramePr>
        <p:xfrm>
          <a:off x="838200" y="1701800"/>
          <a:ext cx="8128000" cy="5001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IP Camera AXIS q6215-le has 1/2&quot; sensor for high dynamic range. The camera is viewed from it´s hanging front.">
            <a:extLst>
              <a:ext uri="{FF2B5EF4-FFF2-40B4-BE49-F238E27FC236}">
                <a16:creationId xmlns:a16="http://schemas.microsoft.com/office/drawing/2014/main" id="{24405130-4004-3F46-08F5-432B271A1E6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119386" y="1701800"/>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XIS Q1700-LE looking left with license plate ">
            <a:extLst>
              <a:ext uri="{FF2B5EF4-FFF2-40B4-BE49-F238E27FC236}">
                <a16:creationId xmlns:a16="http://schemas.microsoft.com/office/drawing/2014/main" id="{4E3C841C-25EF-965B-8BB9-6876CA27ED2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119386" y="2727494"/>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XIS Q1615-LE Mk III Network Camera">
            <a:extLst>
              <a:ext uri="{FF2B5EF4-FFF2-40B4-BE49-F238E27FC236}">
                <a16:creationId xmlns:a16="http://schemas.microsoft.com/office/drawing/2014/main" id="{0FC77A2A-D44E-8C43-05C0-3C498097103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119386" y="3753188"/>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P1378 LE IP Camera, viewed from its left angle">
            <a:extLst>
              <a:ext uri="{FF2B5EF4-FFF2-40B4-BE49-F238E27FC236}">
                <a16:creationId xmlns:a16="http://schemas.microsoft.com/office/drawing/2014/main" id="{AE5D1C40-252B-6F8B-DBEB-4276AFBBD04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119386" y="4778882"/>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XIS Fixed Box IR Illuminator Kit A">
            <a:extLst>
              <a:ext uri="{FF2B5EF4-FFF2-40B4-BE49-F238E27FC236}">
                <a16:creationId xmlns:a16="http://schemas.microsoft.com/office/drawing/2014/main" id="{31DBBBE1-9125-567B-8CF9-D6FDED34EB3F}"/>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119386" y="5804575"/>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59AB7231-C4FB-5334-6CBB-F87B81441422}"/>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主要感測器類型</a:t>
            </a:r>
          </a:p>
        </p:txBody>
      </p:sp>
    </p:spTree>
    <p:extLst>
      <p:ext uri="{BB962C8B-B14F-4D97-AF65-F5344CB8AC3E}">
        <p14:creationId xmlns:p14="http://schemas.microsoft.com/office/powerpoint/2010/main" val="167068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16A09-B09D-BE11-AE34-1C254DEDA621}"/>
              </a:ext>
            </a:extLst>
          </p:cNvPr>
          <p:cNvSpPr>
            <a:spLocks noGrp="1"/>
          </p:cNvSpPr>
          <p:nvPr>
            <p:ph type="title"/>
          </p:nvPr>
        </p:nvSpPr>
        <p:spPr/>
        <p:txBody>
          <a:bodyPr/>
          <a:lstStyle/>
          <a:p>
            <a:r>
              <a:rPr lang="en-US" altLang="zh-TW"/>
              <a:t>Smart Camera Key Player – Axis 3/3</a:t>
            </a:r>
            <a:endParaRPr lang="zh-TW" altLang="en-US"/>
          </a:p>
        </p:txBody>
      </p:sp>
      <p:sp>
        <p:nvSpPr>
          <p:cNvPr id="3" name="投影片編號版面配置區 2">
            <a:extLst>
              <a:ext uri="{FF2B5EF4-FFF2-40B4-BE49-F238E27FC236}">
                <a16:creationId xmlns:a16="http://schemas.microsoft.com/office/drawing/2014/main" id="{7134D9AA-98C5-259A-4E1A-9C6F4633E63B}"/>
              </a:ext>
            </a:extLst>
          </p:cNvPr>
          <p:cNvSpPr>
            <a:spLocks noGrp="1"/>
          </p:cNvSpPr>
          <p:nvPr>
            <p:ph type="sldNum" sz="quarter" idx="12"/>
          </p:nvPr>
        </p:nvSpPr>
        <p:spPr/>
        <p:txBody>
          <a:bodyPr/>
          <a:lstStyle/>
          <a:p>
            <a:pPr algn="ctr"/>
            <a:fld id="{6E290225-7458-4E5F-AFE5-E142CAAEBF37}" type="slidenum">
              <a:rPr lang="en-US" smtClean="0"/>
              <a:pPr algn="ctr"/>
              <a:t>31</a:t>
            </a:fld>
            <a:endParaRPr lang="en-US"/>
          </a:p>
        </p:txBody>
      </p:sp>
      <p:sp>
        <p:nvSpPr>
          <p:cNvPr id="4" name="內容版面配置區 3">
            <a:extLst>
              <a:ext uri="{FF2B5EF4-FFF2-40B4-BE49-F238E27FC236}">
                <a16:creationId xmlns:a16="http://schemas.microsoft.com/office/drawing/2014/main" id="{AA2A3EE0-151B-199C-ECCE-2A83B6360EA6}"/>
              </a:ext>
            </a:extLst>
          </p:cNvPr>
          <p:cNvSpPr>
            <a:spLocks noGrp="1"/>
          </p:cNvSpPr>
          <p:nvPr>
            <p:ph idx="1"/>
          </p:nvPr>
        </p:nvSpPr>
        <p:spPr>
          <a:xfrm>
            <a:off x="838200" y="1704874"/>
            <a:ext cx="10515600" cy="4788001"/>
          </a:xfrm>
        </p:spPr>
        <p:txBody>
          <a:bodyPr/>
          <a:lstStyle/>
          <a:p>
            <a:r>
              <a:rPr lang="zh-TW" altLang="en-US" b="1">
                <a:solidFill>
                  <a:schemeClr val="tx1"/>
                </a:solidFill>
              </a:rPr>
              <a:t>智能交通管理：</a:t>
            </a:r>
            <a:r>
              <a:rPr lang="en-US" altLang="zh-TW">
                <a:solidFill>
                  <a:schemeClr val="tx1"/>
                </a:solidFill>
              </a:rPr>
              <a:t>Axis</a:t>
            </a:r>
            <a:r>
              <a:rPr lang="zh-TW" altLang="en-US">
                <a:solidFill>
                  <a:schemeClr val="tx1"/>
                </a:solidFill>
              </a:rPr>
              <a:t>通過視頻解決方案改善道路安全和交通流量。</a:t>
            </a:r>
            <a:r>
              <a:rPr lang="en-US" altLang="zh-TW">
                <a:solidFill>
                  <a:schemeClr val="tx1"/>
                </a:solidFill>
              </a:rPr>
              <a:t>Axis</a:t>
            </a:r>
            <a:r>
              <a:rPr lang="zh-TW" altLang="en-US">
                <a:solidFill>
                  <a:schemeClr val="tx1"/>
                </a:solidFill>
              </a:rPr>
              <a:t>智能交通攝影機和感應器作為您的先進交通管理系統的一部分，可以更好地應對實際情況，規劃道路維護工作，並優化長期流動性。</a:t>
            </a:r>
          </a:p>
          <a:p>
            <a:r>
              <a:rPr lang="zh-TW" altLang="en-US" b="1">
                <a:solidFill>
                  <a:schemeClr val="tx1"/>
                </a:solidFill>
              </a:rPr>
              <a:t>重點區域偵測：</a:t>
            </a:r>
            <a:r>
              <a:rPr lang="en-US" altLang="zh-TW">
                <a:solidFill>
                  <a:schemeClr val="tx1"/>
                </a:solidFill>
              </a:rPr>
              <a:t>Axis</a:t>
            </a:r>
            <a:r>
              <a:rPr lang="zh-TW" altLang="en-US">
                <a:solidFill>
                  <a:schemeClr val="tx1"/>
                </a:solidFill>
              </a:rPr>
              <a:t>的智能視頻解決方案提供了可靠的實時流量評估和用於檢測和緩解隊列的工具，以便您可以優化交通燈週期，優先考慮公共交通，並提高交叉口和主要道路的效率。</a:t>
            </a:r>
          </a:p>
          <a:p>
            <a:r>
              <a:rPr lang="zh-TW" altLang="en-US" b="1">
                <a:solidFill>
                  <a:schemeClr val="tx1"/>
                </a:solidFill>
              </a:rPr>
              <a:t>交通事故和違規行為：</a:t>
            </a:r>
            <a:r>
              <a:rPr lang="zh-TW" altLang="en-US">
                <a:solidFill>
                  <a:schemeClr val="tx1"/>
                </a:solidFill>
              </a:rPr>
              <a:t>結合高質量的圖像與自動化的基於邊緣的視頻分析，可以快速有效地檢測、驗證和應對事故。當與智能自動事故檢測軟件結合使用時，</a:t>
            </a:r>
            <a:r>
              <a:rPr lang="en-US" altLang="zh-TW">
                <a:solidFill>
                  <a:schemeClr val="tx1"/>
                </a:solidFill>
              </a:rPr>
              <a:t>Axis</a:t>
            </a:r>
            <a:r>
              <a:rPr lang="zh-TW" altLang="en-US">
                <a:solidFill>
                  <a:schemeClr val="tx1"/>
                </a:solidFill>
              </a:rPr>
              <a:t>交通攝影機可靠地發現可行動的事故，並顯著減少了虛假警報。</a:t>
            </a:r>
          </a:p>
          <a:p>
            <a:r>
              <a:rPr lang="zh-TW" altLang="en-US" b="1">
                <a:solidFill>
                  <a:schemeClr val="tx1"/>
                </a:solidFill>
              </a:rPr>
              <a:t>監控道路網絡的智能系統：</a:t>
            </a:r>
            <a:r>
              <a:rPr lang="zh-TW" altLang="en-US">
                <a:solidFill>
                  <a:schemeClr val="tx1"/>
                </a:solidFill>
              </a:rPr>
              <a:t>您可以利用 </a:t>
            </a:r>
            <a:r>
              <a:rPr lang="en-US" altLang="zh-TW">
                <a:solidFill>
                  <a:schemeClr val="tx1"/>
                </a:solidFill>
              </a:rPr>
              <a:t>Axis</a:t>
            </a:r>
            <a:r>
              <a:rPr lang="zh-TW" altLang="en-US">
                <a:solidFill>
                  <a:schemeClr val="tx1"/>
                </a:solidFill>
              </a:rPr>
              <a:t>的網絡視頻解決方案實時監控條件並提供長期的交通改進。通過保持對危險天氣、坑洞、野生動物和洪水的警惕，減少道路危險和風險。</a:t>
            </a:r>
          </a:p>
          <a:p>
            <a:r>
              <a:rPr lang="zh-TW" altLang="en-US" b="1">
                <a:solidFill>
                  <a:schemeClr val="tx1"/>
                </a:solidFill>
              </a:rPr>
              <a:t>停車營運管理：</a:t>
            </a:r>
            <a:r>
              <a:rPr lang="zh-TW" altLang="en-US">
                <a:solidFill>
                  <a:schemeClr val="tx1"/>
                </a:solidFill>
              </a:rPr>
              <a:t>智能停車解決方案也可以最小化交通擁堵和事故。利用 </a:t>
            </a:r>
            <a:r>
              <a:rPr lang="en-US" altLang="zh-TW">
                <a:solidFill>
                  <a:schemeClr val="tx1"/>
                </a:solidFill>
              </a:rPr>
              <a:t>Axis</a:t>
            </a:r>
            <a:r>
              <a:rPr lang="zh-TW" altLang="en-US">
                <a:solidFill>
                  <a:schemeClr val="tx1"/>
                </a:solidFill>
              </a:rPr>
              <a:t>的智能技術改善您的停車運營的安全性、管理、指導和盈利能力。</a:t>
            </a:r>
          </a:p>
        </p:txBody>
      </p:sp>
      <p:sp>
        <p:nvSpPr>
          <p:cNvPr id="5" name="矩形: 圓角 4">
            <a:extLst>
              <a:ext uri="{FF2B5EF4-FFF2-40B4-BE49-F238E27FC236}">
                <a16:creationId xmlns:a16="http://schemas.microsoft.com/office/drawing/2014/main" id="{F0F27AD3-93AA-ECDE-505D-18D9AFB7DDD8}"/>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ITS</a:t>
            </a:r>
            <a:r>
              <a:rPr lang="zh-TW" altLang="en-US" b="1">
                <a:solidFill>
                  <a:prstClr val="black"/>
                </a:solidFill>
                <a:latin typeface="Calibri"/>
                <a:ea typeface="微軟正黑體"/>
              </a:rPr>
              <a:t>相關應用</a:t>
            </a:r>
          </a:p>
        </p:txBody>
      </p:sp>
    </p:spTree>
    <p:extLst>
      <p:ext uri="{BB962C8B-B14F-4D97-AF65-F5344CB8AC3E}">
        <p14:creationId xmlns:p14="http://schemas.microsoft.com/office/powerpoint/2010/main" val="264872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AE624A2B-BFA4-A255-78A7-64A374A01D63}"/>
              </a:ext>
            </a:extLst>
          </p:cNvPr>
          <p:cNvSpPr>
            <a:spLocks noGrp="1"/>
          </p:cNvSpPr>
          <p:nvPr>
            <p:ph type="sldNum" sz="quarter" idx="12"/>
          </p:nvPr>
        </p:nvSpPr>
        <p:spPr/>
        <p:txBody>
          <a:bodyPr/>
          <a:lstStyle/>
          <a:p>
            <a:pPr algn="ctr"/>
            <a:fld id="{6E290225-7458-4E5F-AFE5-E142CAAEBF37}" type="slidenum">
              <a:rPr lang="en-US" smtClean="0"/>
              <a:pPr algn="ctr"/>
              <a:t>32</a:t>
            </a:fld>
            <a:endParaRPr lang="en-US"/>
          </a:p>
        </p:txBody>
      </p:sp>
      <p:sp>
        <p:nvSpPr>
          <p:cNvPr id="6" name="標題 1">
            <a:extLst>
              <a:ext uri="{FF2B5EF4-FFF2-40B4-BE49-F238E27FC236}">
                <a16:creationId xmlns:a16="http://schemas.microsoft.com/office/drawing/2014/main" id="{4AB96EB3-BF7F-FDE5-1064-4296D4D339BA}"/>
              </a:ext>
            </a:extLst>
          </p:cNvPr>
          <p:cNvSpPr>
            <a:spLocks noGrp="1"/>
          </p:cNvSpPr>
          <p:nvPr>
            <p:ph type="title"/>
          </p:nvPr>
        </p:nvSpPr>
        <p:spPr>
          <a:xfrm>
            <a:off x="838200" y="365125"/>
            <a:ext cx="10515600" cy="779463"/>
          </a:xfrm>
        </p:spPr>
        <p:txBody>
          <a:bodyPr/>
          <a:lstStyle/>
          <a:p>
            <a:r>
              <a:rPr lang="en-US" altLang="zh-TW"/>
              <a:t>Smart Camera Key Player – </a:t>
            </a:r>
            <a:r>
              <a:rPr lang="zh-TW" altLang="en-US"/>
              <a:t>英研智能</a:t>
            </a:r>
            <a:r>
              <a:rPr lang="en-US" altLang="zh-TW"/>
              <a:t> 1/3</a:t>
            </a:r>
            <a:endParaRPr lang="zh-TW" altLang="en-US"/>
          </a:p>
        </p:txBody>
      </p:sp>
      <p:sp>
        <p:nvSpPr>
          <p:cNvPr id="7" name="矩形: 圓角 6">
            <a:extLst>
              <a:ext uri="{FF2B5EF4-FFF2-40B4-BE49-F238E27FC236}">
                <a16:creationId xmlns:a16="http://schemas.microsoft.com/office/drawing/2014/main" id="{75E51D77-1FA3-4F25-180E-E012F34850BF}"/>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pic>
        <p:nvPicPr>
          <p:cNvPr id="9" name="圖片 8">
            <a:extLst>
              <a:ext uri="{FF2B5EF4-FFF2-40B4-BE49-F238E27FC236}">
                <a16:creationId xmlns:a16="http://schemas.microsoft.com/office/drawing/2014/main" id="{67F6684B-995B-3948-2A2A-C8651A98FE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621" y="1616456"/>
            <a:ext cx="10992758" cy="5193574"/>
          </a:xfrm>
          <a:prstGeom prst="rect">
            <a:avLst/>
          </a:prstGeom>
        </p:spPr>
      </p:pic>
      <p:sp>
        <p:nvSpPr>
          <p:cNvPr id="15" name="內容版面配置區 3">
            <a:extLst>
              <a:ext uri="{FF2B5EF4-FFF2-40B4-BE49-F238E27FC236}">
                <a16:creationId xmlns:a16="http://schemas.microsoft.com/office/drawing/2014/main" id="{F2E5EA3A-4F43-9FF5-B49E-2AFCCC9AB982}"/>
              </a:ext>
            </a:extLst>
          </p:cNvPr>
          <p:cNvSpPr>
            <a:spLocks noGrp="1"/>
          </p:cNvSpPr>
          <p:nvPr>
            <p:ph idx="1"/>
          </p:nvPr>
        </p:nvSpPr>
        <p:spPr>
          <a:xfrm>
            <a:off x="838200" y="2331846"/>
            <a:ext cx="10515600" cy="2670230"/>
          </a:xfrm>
          <a:solidFill>
            <a:srgbClr val="FFFFFF">
              <a:alpha val="80000"/>
            </a:srgbClr>
          </a:solidFill>
        </p:spPr>
        <p:txBody>
          <a:bodyPr>
            <a:normAutofit/>
          </a:bodyPr>
          <a:lstStyle/>
          <a:p>
            <a:r>
              <a:rPr lang="zh-TW" altLang="en-US" sz="1600">
                <a:solidFill>
                  <a:schemeClr val="tx1"/>
                </a:solidFill>
              </a:rPr>
              <a:t>英研智能是由</a:t>
            </a:r>
            <a:r>
              <a:rPr lang="zh-TW" altLang="en-US" sz="1600">
                <a:solidFill>
                  <a:srgbClr val="FF0000"/>
                </a:solidFill>
              </a:rPr>
              <a:t>英業達集團</a:t>
            </a:r>
            <a:r>
              <a:rPr lang="zh-TW" altLang="en-US" sz="1600">
                <a:solidFill>
                  <a:schemeClr val="tx1"/>
                </a:solidFill>
              </a:rPr>
              <a:t>和</a:t>
            </a:r>
            <a:r>
              <a:rPr lang="zh-TW" altLang="en-US" sz="1600">
                <a:solidFill>
                  <a:srgbClr val="FF0000"/>
                </a:solidFill>
              </a:rPr>
              <a:t>研華股份有限公司</a:t>
            </a:r>
            <a:r>
              <a:rPr lang="zh-TW" altLang="en-US" sz="1600">
                <a:solidFill>
                  <a:schemeClr val="tx1"/>
                </a:solidFill>
              </a:rPr>
              <a:t>兩間業界領頭羊於</a:t>
            </a:r>
            <a:r>
              <a:rPr lang="en-US" altLang="zh-TW" sz="1600">
                <a:solidFill>
                  <a:schemeClr val="tx1"/>
                </a:solidFill>
              </a:rPr>
              <a:t>2015</a:t>
            </a:r>
            <a:r>
              <a:rPr lang="zh-TW" altLang="en-US" sz="1600">
                <a:solidFill>
                  <a:schemeClr val="tx1"/>
                </a:solidFill>
              </a:rPr>
              <a:t>共同創立</a:t>
            </a:r>
            <a:endParaRPr lang="en-US" altLang="zh-TW" sz="1600">
              <a:solidFill>
                <a:schemeClr val="tx1"/>
              </a:solidFill>
            </a:endParaRPr>
          </a:p>
          <a:p>
            <a:r>
              <a:rPr lang="en-US" altLang="zh-TW" sz="1600">
                <a:solidFill>
                  <a:schemeClr val="tx1"/>
                </a:solidFill>
              </a:rPr>
              <a:t>Canon</a:t>
            </a:r>
            <a:r>
              <a:rPr lang="zh-TW" altLang="en-US" sz="1600">
                <a:solidFill>
                  <a:schemeClr val="tx1"/>
                </a:solidFill>
              </a:rPr>
              <a:t>攜手英研智能跨足</a:t>
            </a:r>
            <a:r>
              <a:rPr lang="en-US" altLang="zh-TW" sz="1600">
                <a:solidFill>
                  <a:schemeClr val="tx1"/>
                </a:solidFill>
              </a:rPr>
              <a:t>AI</a:t>
            </a:r>
            <a:r>
              <a:rPr lang="zh-TW" altLang="en-US" sz="1600">
                <a:solidFill>
                  <a:schemeClr val="tx1"/>
                </a:solidFill>
              </a:rPr>
              <a:t>：</a:t>
            </a:r>
            <a:r>
              <a:rPr lang="en-US" altLang="zh-TW" sz="1600">
                <a:solidFill>
                  <a:schemeClr val="tx1"/>
                </a:solidFill>
              </a:rPr>
              <a:t>Canon</a:t>
            </a:r>
            <a:r>
              <a:rPr lang="zh-TW" altLang="en-US" sz="1600">
                <a:solidFill>
                  <a:schemeClr val="tx1"/>
                </a:solidFill>
              </a:rPr>
              <a:t>宣布與</a:t>
            </a:r>
            <a:r>
              <a:rPr lang="en-US" altLang="zh-TW" sz="1600" err="1">
                <a:solidFill>
                  <a:schemeClr val="tx1"/>
                </a:solidFill>
              </a:rPr>
              <a:t>AIMobile</a:t>
            </a:r>
            <a:r>
              <a:rPr lang="zh-TW" altLang="en-US" sz="1600">
                <a:solidFill>
                  <a:schemeClr val="tx1"/>
                </a:solidFill>
              </a:rPr>
              <a:t>英研智能移動攜手合作，</a:t>
            </a:r>
            <a:r>
              <a:rPr lang="en-US" altLang="zh-TW" sz="1600">
                <a:solidFill>
                  <a:schemeClr val="tx1"/>
                </a:solidFill>
              </a:rPr>
              <a:t>Canon</a:t>
            </a:r>
            <a:r>
              <a:rPr lang="zh-TW" altLang="en-US" sz="1600">
                <a:solidFill>
                  <a:schemeClr val="tx1"/>
                </a:solidFill>
              </a:rPr>
              <a:t>以安全監控設備市場與光學影像技術的解決方案結合</a:t>
            </a:r>
            <a:r>
              <a:rPr lang="en-US" altLang="zh-TW" sz="1600" err="1">
                <a:solidFill>
                  <a:schemeClr val="tx1"/>
                </a:solidFill>
              </a:rPr>
              <a:t>AIMobile</a:t>
            </a:r>
            <a:r>
              <a:rPr lang="zh-TW" altLang="en-US" sz="1600">
                <a:solidFill>
                  <a:schemeClr val="tx1"/>
                </a:solidFill>
              </a:rPr>
              <a:t>前端</a:t>
            </a:r>
            <a:r>
              <a:rPr lang="en-US" altLang="zh-TW" sz="1600">
                <a:solidFill>
                  <a:schemeClr val="tx1"/>
                </a:solidFill>
              </a:rPr>
              <a:t>AI</a:t>
            </a:r>
            <a:r>
              <a:rPr lang="zh-TW" altLang="en-US" sz="1600">
                <a:solidFill>
                  <a:schemeClr val="tx1"/>
                </a:solidFill>
              </a:rPr>
              <a:t>智慧影像分析盒，提供深度學習分析演算技術，鎖定智慧交通市場利基，全面推動安防領域前進</a:t>
            </a:r>
            <a:r>
              <a:rPr lang="en-US" altLang="zh-TW" sz="1600">
                <a:solidFill>
                  <a:schemeClr val="tx1"/>
                </a:solidFill>
              </a:rPr>
              <a:t>AI</a:t>
            </a:r>
            <a:r>
              <a:rPr lang="zh-TW" altLang="en-US" sz="1600">
                <a:solidFill>
                  <a:schemeClr val="tx1"/>
                </a:solidFill>
              </a:rPr>
              <a:t>智慧化時代</a:t>
            </a:r>
          </a:p>
          <a:p>
            <a:r>
              <a:rPr lang="zh-TW" altLang="en-US" sz="1600">
                <a:solidFill>
                  <a:schemeClr val="tx1"/>
                </a:solidFill>
              </a:rPr>
              <a:t>產品線及解決方案：</a:t>
            </a:r>
            <a:r>
              <a:rPr lang="en-US" altLang="zh-TW" sz="1600">
                <a:solidFill>
                  <a:schemeClr val="tx1"/>
                </a:solidFill>
              </a:rPr>
              <a:t>Edge AI</a:t>
            </a:r>
            <a:r>
              <a:rPr lang="zh-TW" altLang="en-US" sz="1600">
                <a:solidFill>
                  <a:schemeClr val="tx1"/>
                </a:solidFill>
              </a:rPr>
              <a:t>、工業平板電腦、電子紙裝置、軟體平台 </a:t>
            </a:r>
            <a:r>
              <a:rPr lang="en-US" altLang="zh-TW" sz="1600">
                <a:solidFill>
                  <a:schemeClr val="tx1"/>
                </a:solidFill>
              </a:rPr>
              <a:t>(AIM-Android</a:t>
            </a:r>
            <a:r>
              <a:rPr lang="zh-TW" altLang="en-US" sz="1600">
                <a:solidFill>
                  <a:schemeClr val="tx1"/>
                </a:solidFill>
              </a:rPr>
              <a:t>、</a:t>
            </a:r>
            <a:r>
              <a:rPr lang="en-US" altLang="zh-TW" sz="1600">
                <a:solidFill>
                  <a:schemeClr val="tx1"/>
                </a:solidFill>
              </a:rPr>
              <a:t>AIM-MDM)</a:t>
            </a:r>
          </a:p>
          <a:p>
            <a:r>
              <a:rPr lang="zh-TW" altLang="en-US" sz="1600">
                <a:solidFill>
                  <a:schemeClr val="tx1"/>
                </a:solidFill>
              </a:rPr>
              <a:t>資本總額</a:t>
            </a:r>
            <a:r>
              <a:rPr lang="en-US" altLang="zh-TW" sz="1600">
                <a:solidFill>
                  <a:schemeClr val="tx1"/>
                </a:solidFill>
              </a:rPr>
              <a:t>10</a:t>
            </a:r>
            <a:r>
              <a:rPr lang="zh-TW" altLang="en-US" sz="1600">
                <a:solidFill>
                  <a:schemeClr val="tx1"/>
                </a:solidFill>
              </a:rPr>
              <a:t>億；實收資本額</a:t>
            </a:r>
            <a:r>
              <a:rPr lang="en-US" altLang="zh-TW" sz="1600">
                <a:solidFill>
                  <a:schemeClr val="tx1"/>
                </a:solidFill>
              </a:rPr>
              <a:t>4</a:t>
            </a:r>
            <a:r>
              <a:rPr lang="zh-TW" altLang="en-US" sz="1600">
                <a:solidFill>
                  <a:schemeClr val="tx1"/>
                </a:solidFill>
              </a:rPr>
              <a:t>億</a:t>
            </a:r>
            <a:endParaRPr lang="en-US" altLang="zh-TW" sz="1600">
              <a:solidFill>
                <a:schemeClr val="tx1"/>
              </a:solidFill>
            </a:endParaRPr>
          </a:p>
          <a:p>
            <a:r>
              <a:rPr lang="zh-TW" altLang="en-US" sz="1600">
                <a:solidFill>
                  <a:schemeClr val="tx1"/>
                </a:solidFill>
              </a:rPr>
              <a:t>於舊金山、北京及上海設有銷售辦公室</a:t>
            </a:r>
          </a:p>
        </p:txBody>
      </p:sp>
      <p:sp>
        <p:nvSpPr>
          <p:cNvPr id="18" name="文字方塊 17">
            <a:extLst>
              <a:ext uri="{FF2B5EF4-FFF2-40B4-BE49-F238E27FC236}">
                <a16:creationId xmlns:a16="http://schemas.microsoft.com/office/drawing/2014/main" id="{5C64A8B9-BF76-EFAD-54FC-A75BE51DC5FF}"/>
              </a:ext>
            </a:extLst>
          </p:cNvPr>
          <p:cNvSpPr txBox="1"/>
          <p:nvPr/>
        </p:nvSpPr>
        <p:spPr>
          <a:xfrm>
            <a:off x="4642413" y="1098412"/>
            <a:ext cx="6949965" cy="492443"/>
          </a:xfrm>
          <a:prstGeom prst="rect">
            <a:avLst/>
          </a:prstGeom>
          <a:noFill/>
        </p:spPr>
        <p:txBody>
          <a:bodyPr wrap="square">
            <a:spAutoFit/>
          </a:bodyPr>
          <a:lstStyle/>
          <a:p>
            <a:r>
              <a:rPr lang="zh-TW" altLang="en-US" sz="1600"/>
              <a:t>智慧交通報導：</a:t>
            </a:r>
            <a:r>
              <a:rPr lang="en-US" altLang="zh-TW" sz="1000">
                <a:hlinkClick r:id="rId3"/>
              </a:rPr>
              <a:t>https://www.aimobile.com.tw/news/%E8%8B%B1%E7%A0%94%E5%80%9F%E5%8A%9BNVIDIA-%E6%89%93%E9%80%A0%E5%85%A8%E6%96%B0%E6%99%BA%E6%85%A7%E4%BA%A4%E9%80%9A</a:t>
            </a:r>
            <a:r>
              <a:rPr lang="zh-TW" altLang="en-US" sz="1000"/>
              <a:t> </a:t>
            </a:r>
          </a:p>
        </p:txBody>
      </p:sp>
    </p:spTree>
    <p:extLst>
      <p:ext uri="{BB962C8B-B14F-4D97-AF65-F5344CB8AC3E}">
        <p14:creationId xmlns:p14="http://schemas.microsoft.com/office/powerpoint/2010/main" val="2165404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50912A6-C673-6A67-8420-241B4E2091BF}"/>
              </a:ext>
            </a:extLst>
          </p:cNvPr>
          <p:cNvSpPr>
            <a:spLocks noGrp="1"/>
          </p:cNvSpPr>
          <p:nvPr>
            <p:ph type="sldNum" sz="quarter" idx="12"/>
          </p:nvPr>
        </p:nvSpPr>
        <p:spPr/>
        <p:txBody>
          <a:bodyPr/>
          <a:lstStyle/>
          <a:p>
            <a:pPr algn="ctr"/>
            <a:fld id="{6E290225-7458-4E5F-AFE5-E142CAAEBF37}" type="slidenum">
              <a:rPr lang="en-US" smtClean="0"/>
              <a:pPr algn="ctr"/>
              <a:t>33</a:t>
            </a:fld>
            <a:endParaRPr lang="en-US"/>
          </a:p>
        </p:txBody>
      </p:sp>
      <p:pic>
        <p:nvPicPr>
          <p:cNvPr id="6" name="Picture 3">
            <a:extLst>
              <a:ext uri="{FF2B5EF4-FFF2-40B4-BE49-F238E27FC236}">
                <a16:creationId xmlns:a16="http://schemas.microsoft.com/office/drawing/2014/main" id="{A1379E8A-9E83-C494-142A-20A14D0B8E8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12999" y="2270335"/>
            <a:ext cx="6617587" cy="180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DAF13681-23F7-4AA4-EF23-ABBCDF3BE57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0491" y="2896036"/>
            <a:ext cx="4049863" cy="229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id="{06B0CDF9-59D5-7F72-433D-B51412D765A8}"/>
              </a:ext>
            </a:extLst>
          </p:cNvPr>
          <p:cNvSpPr/>
          <p:nvPr/>
        </p:nvSpPr>
        <p:spPr>
          <a:xfrm>
            <a:off x="7510491" y="1655887"/>
            <a:ext cx="3911065" cy="1077218"/>
          </a:xfrm>
          <a:prstGeom prst="rect">
            <a:avLst/>
          </a:prstGeom>
        </p:spPr>
        <p:txBody>
          <a:bodyPr wrap="square">
            <a:spAutoFit/>
          </a:bodyPr>
          <a:lstStyle/>
          <a:p>
            <a:r>
              <a:rPr lang="zh-TW" altLang="en-US" sz="1600" b="1"/>
              <a:t>軟體平台 </a:t>
            </a:r>
            <a:r>
              <a:rPr lang="en-US" altLang="zh-TW" sz="1600" b="1"/>
              <a:t>(AIM-MDM):</a:t>
            </a:r>
          </a:p>
          <a:p>
            <a:r>
              <a:rPr lang="zh-TW" altLang="en-US" sz="1600"/>
              <a:t>是一個強大而完整的終端裝置管理系統，是幫助企業客戶啟動智慧數位化管理的重要一環。</a:t>
            </a:r>
          </a:p>
        </p:txBody>
      </p:sp>
      <p:sp>
        <p:nvSpPr>
          <p:cNvPr id="4" name="標題 1">
            <a:extLst>
              <a:ext uri="{FF2B5EF4-FFF2-40B4-BE49-F238E27FC236}">
                <a16:creationId xmlns:a16="http://schemas.microsoft.com/office/drawing/2014/main" id="{803EB0F4-B878-E885-345F-B5A1CCD5D776}"/>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zh-TW" altLang="en-US"/>
              <a:t>英研智能</a:t>
            </a:r>
            <a:r>
              <a:rPr lang="en-US" altLang="zh-TW"/>
              <a:t> 2/3</a:t>
            </a:r>
            <a:endParaRPr lang="zh-TW" altLang="en-US"/>
          </a:p>
        </p:txBody>
      </p:sp>
      <p:sp>
        <p:nvSpPr>
          <p:cNvPr id="12" name="矩形: 圓角 11">
            <a:extLst>
              <a:ext uri="{FF2B5EF4-FFF2-40B4-BE49-F238E27FC236}">
                <a16:creationId xmlns:a16="http://schemas.microsoft.com/office/drawing/2014/main" id="{1F7581CD-A5F7-0F06-1F17-C42E094B7FE6}"/>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產品概觀</a:t>
            </a:r>
          </a:p>
        </p:txBody>
      </p:sp>
      <p:pic>
        <p:nvPicPr>
          <p:cNvPr id="13" name="Picture 3">
            <a:extLst>
              <a:ext uri="{FF2B5EF4-FFF2-40B4-BE49-F238E27FC236}">
                <a16:creationId xmlns:a16="http://schemas.microsoft.com/office/drawing/2014/main" id="{50237C2A-FCD3-25FA-8E31-42F8C8591BB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2999" y="4054334"/>
            <a:ext cx="6617587" cy="2264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a:extLst>
              <a:ext uri="{FF2B5EF4-FFF2-40B4-BE49-F238E27FC236}">
                <a16:creationId xmlns:a16="http://schemas.microsoft.com/office/drawing/2014/main" id="{076AE010-1793-025F-5AF9-39AE7364FC1F}"/>
              </a:ext>
            </a:extLst>
          </p:cNvPr>
          <p:cNvSpPr/>
          <p:nvPr/>
        </p:nvSpPr>
        <p:spPr>
          <a:xfrm>
            <a:off x="670754" y="1655887"/>
            <a:ext cx="3911065" cy="338554"/>
          </a:xfrm>
          <a:prstGeom prst="rect">
            <a:avLst/>
          </a:prstGeom>
        </p:spPr>
        <p:txBody>
          <a:bodyPr wrap="square">
            <a:spAutoFit/>
          </a:bodyPr>
          <a:lstStyle/>
          <a:p>
            <a:r>
              <a:rPr lang="en-US" altLang="zh-TW" sz="1600" b="1"/>
              <a:t>Edge AI</a:t>
            </a:r>
            <a:endParaRPr lang="zh-TW" altLang="en-US" sz="1200"/>
          </a:p>
        </p:txBody>
      </p:sp>
    </p:spTree>
    <p:extLst>
      <p:ext uri="{BB962C8B-B14F-4D97-AF65-F5344CB8AC3E}">
        <p14:creationId xmlns:p14="http://schemas.microsoft.com/office/powerpoint/2010/main" val="400623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A430606D-1F0F-E7B3-EFF7-7D74F8E0534D}"/>
              </a:ext>
            </a:extLst>
          </p:cNvPr>
          <p:cNvSpPr>
            <a:spLocks noGrp="1"/>
          </p:cNvSpPr>
          <p:nvPr>
            <p:ph type="sldNum" sz="quarter" idx="12"/>
          </p:nvPr>
        </p:nvSpPr>
        <p:spPr/>
        <p:txBody>
          <a:bodyPr/>
          <a:lstStyle/>
          <a:p>
            <a:pPr algn="ctr"/>
            <a:fld id="{6E290225-7458-4E5F-AFE5-E142CAAEBF37}" type="slidenum">
              <a:rPr lang="en-US" smtClean="0"/>
              <a:pPr algn="ctr"/>
              <a:t>34</a:t>
            </a:fld>
            <a:endParaRPr lang="en-US"/>
          </a:p>
        </p:txBody>
      </p:sp>
      <p:pic>
        <p:nvPicPr>
          <p:cNvPr id="2050" name="Picture 2">
            <a:extLst>
              <a:ext uri="{FF2B5EF4-FFF2-40B4-BE49-F238E27FC236}">
                <a16:creationId xmlns:a16="http://schemas.microsoft.com/office/drawing/2014/main" id="{97544F56-06D0-E0F2-3DEE-06A5735FC13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4862" y="1784411"/>
            <a:ext cx="6198677" cy="4385569"/>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BA35F5B7-9510-0BBB-1EEF-B464522ADD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6143" y="3052589"/>
            <a:ext cx="5202315" cy="2374374"/>
          </a:xfrm>
          <a:prstGeom prst="rect">
            <a:avLst/>
          </a:prstGeom>
        </p:spPr>
      </p:pic>
      <p:sp>
        <p:nvSpPr>
          <p:cNvPr id="7" name="矩形: 圓角 6">
            <a:extLst>
              <a:ext uri="{FF2B5EF4-FFF2-40B4-BE49-F238E27FC236}">
                <a16:creationId xmlns:a16="http://schemas.microsoft.com/office/drawing/2014/main" id="{E9CC1B8A-99CD-DFBE-B84D-4DE5700305E7}"/>
              </a:ext>
            </a:extLst>
          </p:cNvPr>
          <p:cNvSpPr/>
          <p:nvPr/>
        </p:nvSpPr>
        <p:spPr>
          <a:xfrm>
            <a:off x="3595456" y="4363373"/>
            <a:ext cx="772358" cy="98542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05ED2579-1E42-7FF3-B31A-43D6AC341D5F}"/>
              </a:ext>
            </a:extLst>
          </p:cNvPr>
          <p:cNvSpPr/>
          <p:nvPr/>
        </p:nvSpPr>
        <p:spPr>
          <a:xfrm>
            <a:off x="5317724" y="4509855"/>
            <a:ext cx="1295815" cy="34622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 1">
            <a:extLst>
              <a:ext uri="{FF2B5EF4-FFF2-40B4-BE49-F238E27FC236}">
                <a16:creationId xmlns:a16="http://schemas.microsoft.com/office/drawing/2014/main" id="{E9B463FA-2E67-15FA-0540-198F8D98A78E}"/>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a:t>
            </a:r>
            <a:r>
              <a:rPr lang="zh-TW" altLang="en-US"/>
              <a:t>英研智能</a:t>
            </a:r>
            <a:r>
              <a:rPr lang="en-US" altLang="zh-TW"/>
              <a:t> 3/3</a:t>
            </a:r>
            <a:endParaRPr lang="zh-TW" altLang="en-US"/>
          </a:p>
        </p:txBody>
      </p:sp>
      <p:sp>
        <p:nvSpPr>
          <p:cNvPr id="10" name="矩形: 圓角 9">
            <a:extLst>
              <a:ext uri="{FF2B5EF4-FFF2-40B4-BE49-F238E27FC236}">
                <a16:creationId xmlns:a16="http://schemas.microsoft.com/office/drawing/2014/main" id="{61BE909E-E4E7-1FD6-E738-BA5D24919541}"/>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產品應用：道路資料分析</a:t>
            </a:r>
          </a:p>
        </p:txBody>
      </p:sp>
    </p:spTree>
    <p:extLst>
      <p:ext uri="{BB962C8B-B14F-4D97-AF65-F5344CB8AC3E}">
        <p14:creationId xmlns:p14="http://schemas.microsoft.com/office/powerpoint/2010/main" val="2394458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C6AEA87-8F5B-D8B3-54C2-C9F638054D5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566269"/>
            <a:ext cx="12192000" cy="5291731"/>
          </a:xfrm>
          <a:prstGeom prst="rect">
            <a:avLst/>
          </a:prstGeom>
        </p:spPr>
      </p:pic>
      <p:sp>
        <p:nvSpPr>
          <p:cNvPr id="2" name="標題 1">
            <a:extLst>
              <a:ext uri="{FF2B5EF4-FFF2-40B4-BE49-F238E27FC236}">
                <a16:creationId xmlns:a16="http://schemas.microsoft.com/office/drawing/2014/main" id="{615F7D04-F5E0-1C31-7012-0B5B51F747A0}"/>
              </a:ext>
            </a:extLst>
          </p:cNvPr>
          <p:cNvSpPr>
            <a:spLocks noGrp="1"/>
          </p:cNvSpPr>
          <p:nvPr>
            <p:ph type="title"/>
          </p:nvPr>
        </p:nvSpPr>
        <p:spPr/>
        <p:txBody>
          <a:bodyPr>
            <a:normAutofit/>
          </a:bodyPr>
          <a:lstStyle/>
          <a:p>
            <a:r>
              <a:rPr lang="en-US" altLang="zh-TW"/>
              <a:t>Smart Camera Key Player – </a:t>
            </a:r>
            <a:r>
              <a:rPr lang="en-US" altLang="zh-TW" err="1"/>
              <a:t>Econolite</a:t>
            </a:r>
            <a:r>
              <a:rPr lang="en-US" altLang="zh-TW"/>
              <a:t> 1/2</a:t>
            </a:r>
            <a:endParaRPr lang="zh-TW" altLang="en-US"/>
          </a:p>
        </p:txBody>
      </p:sp>
      <p:sp>
        <p:nvSpPr>
          <p:cNvPr id="3" name="投影片編號版面配置區 2">
            <a:extLst>
              <a:ext uri="{FF2B5EF4-FFF2-40B4-BE49-F238E27FC236}">
                <a16:creationId xmlns:a16="http://schemas.microsoft.com/office/drawing/2014/main" id="{192F9C69-6262-16C0-E417-D4515A54EB31}"/>
              </a:ext>
            </a:extLst>
          </p:cNvPr>
          <p:cNvSpPr>
            <a:spLocks noGrp="1"/>
          </p:cNvSpPr>
          <p:nvPr>
            <p:ph type="sldNum" sz="quarter" idx="12"/>
          </p:nvPr>
        </p:nvSpPr>
        <p:spPr/>
        <p:txBody>
          <a:bodyPr/>
          <a:lstStyle/>
          <a:p>
            <a:pPr algn="ctr"/>
            <a:fld id="{6E290225-7458-4E5F-AFE5-E142CAAEBF37}" type="slidenum">
              <a:rPr lang="en-US" smtClean="0"/>
              <a:pPr algn="ctr"/>
              <a:t>35</a:t>
            </a:fld>
            <a:endParaRPr lang="en-US"/>
          </a:p>
        </p:txBody>
      </p:sp>
      <p:sp>
        <p:nvSpPr>
          <p:cNvPr id="5" name="矩形: 圓角 4">
            <a:extLst>
              <a:ext uri="{FF2B5EF4-FFF2-40B4-BE49-F238E27FC236}">
                <a16:creationId xmlns:a16="http://schemas.microsoft.com/office/drawing/2014/main" id="{ECDD3409-EB7A-347D-5829-BCC0608C41AF}"/>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sp>
        <p:nvSpPr>
          <p:cNvPr id="8" name="文字方塊 7">
            <a:extLst>
              <a:ext uri="{FF2B5EF4-FFF2-40B4-BE49-F238E27FC236}">
                <a16:creationId xmlns:a16="http://schemas.microsoft.com/office/drawing/2014/main" id="{A5AA7A28-E04A-F8B3-EA79-B5992CF33023}"/>
              </a:ext>
            </a:extLst>
          </p:cNvPr>
          <p:cNvSpPr txBox="1"/>
          <p:nvPr/>
        </p:nvSpPr>
        <p:spPr>
          <a:xfrm>
            <a:off x="707009" y="2763590"/>
            <a:ext cx="6366235" cy="830997"/>
          </a:xfrm>
          <a:prstGeom prst="rect">
            <a:avLst/>
          </a:prstGeom>
          <a:solidFill>
            <a:srgbClr val="FFFFFF">
              <a:alpha val="89804"/>
            </a:srgbClr>
          </a:solidFill>
        </p:spPr>
        <p:txBody>
          <a:bodyPr wrap="square" rtlCol="0">
            <a:spAutoFit/>
          </a:bodyPr>
          <a:lstStyle/>
          <a:p>
            <a:pPr marL="342900" indent="-342900">
              <a:buAutoNum type="arabicPeriod"/>
            </a:pPr>
            <a:r>
              <a:rPr lang="zh-TW" altLang="en-US" sz="1600">
                <a:latin typeface="+mj-ea"/>
                <a:ea typeface="+mj-ea"/>
              </a:rPr>
              <a:t>主要供應北美號誌控制器、控制箱、感測設備等交通基礎設施</a:t>
            </a:r>
            <a:endParaRPr lang="en-US" altLang="zh-TW" sz="1600">
              <a:latin typeface="+mj-ea"/>
              <a:ea typeface="+mj-ea"/>
            </a:endParaRPr>
          </a:p>
          <a:p>
            <a:pPr marL="342900" indent="-342900">
              <a:buAutoNum type="arabicPeriod"/>
            </a:pPr>
            <a:r>
              <a:rPr lang="en-US" altLang="zh-TW" sz="1600">
                <a:latin typeface="+mj-ea"/>
                <a:ea typeface="+mj-ea"/>
              </a:rPr>
              <a:t>2022</a:t>
            </a:r>
            <a:r>
              <a:rPr lang="zh-TW" altLang="en-US" sz="1600">
                <a:latin typeface="+mj-ea"/>
                <a:ea typeface="+mj-ea"/>
              </a:rPr>
              <a:t>年與德國交通規劃軟體大廠</a:t>
            </a:r>
            <a:r>
              <a:rPr lang="en-US" altLang="zh-TW" sz="1600">
                <a:latin typeface="+mj-ea"/>
                <a:ea typeface="+mj-ea"/>
              </a:rPr>
              <a:t>PTV</a:t>
            </a:r>
            <a:r>
              <a:rPr lang="zh-TW" altLang="en-US" sz="1600">
                <a:latin typeface="+mj-ea"/>
                <a:ea typeface="+mj-ea"/>
              </a:rPr>
              <a:t>共同成立</a:t>
            </a:r>
            <a:r>
              <a:rPr lang="en-US" altLang="zh-TW" sz="1600" err="1">
                <a:latin typeface="+mj-ea"/>
                <a:ea typeface="+mj-ea"/>
              </a:rPr>
              <a:t>Umovity</a:t>
            </a:r>
            <a:r>
              <a:rPr lang="zh-TW" altLang="en-US" sz="1600">
                <a:latin typeface="+mj-ea"/>
                <a:ea typeface="+mj-ea"/>
              </a:rPr>
              <a:t>品牌，針對「移動」為主題提供完整的解決方案服務</a:t>
            </a:r>
          </a:p>
        </p:txBody>
      </p:sp>
    </p:spTree>
    <p:extLst>
      <p:ext uri="{BB962C8B-B14F-4D97-AF65-F5344CB8AC3E}">
        <p14:creationId xmlns:p14="http://schemas.microsoft.com/office/powerpoint/2010/main" val="1805099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91F948EE-89C6-0B5B-60F0-6FB75881A5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9898" y="5058434"/>
            <a:ext cx="1817587" cy="1104390"/>
          </a:xfrm>
          <a:prstGeom prst="rect">
            <a:avLst/>
          </a:prstGeom>
        </p:spPr>
      </p:pic>
      <p:sp>
        <p:nvSpPr>
          <p:cNvPr id="2" name="標題 1">
            <a:extLst>
              <a:ext uri="{FF2B5EF4-FFF2-40B4-BE49-F238E27FC236}">
                <a16:creationId xmlns:a16="http://schemas.microsoft.com/office/drawing/2014/main" id="{615F7D04-F5E0-1C31-7012-0B5B51F747A0}"/>
              </a:ext>
            </a:extLst>
          </p:cNvPr>
          <p:cNvSpPr>
            <a:spLocks noGrp="1"/>
          </p:cNvSpPr>
          <p:nvPr>
            <p:ph type="title"/>
          </p:nvPr>
        </p:nvSpPr>
        <p:spPr/>
        <p:txBody>
          <a:bodyPr>
            <a:normAutofit/>
          </a:bodyPr>
          <a:lstStyle/>
          <a:p>
            <a:r>
              <a:rPr lang="en-US" altLang="zh-TW"/>
              <a:t>Smart Camera Key Player – </a:t>
            </a:r>
            <a:r>
              <a:rPr lang="en-US" altLang="zh-TW" err="1"/>
              <a:t>Econolite</a:t>
            </a:r>
            <a:r>
              <a:rPr lang="en-US" altLang="zh-TW"/>
              <a:t> 2/2</a:t>
            </a:r>
            <a:endParaRPr lang="zh-TW" altLang="en-US"/>
          </a:p>
        </p:txBody>
      </p:sp>
      <p:sp>
        <p:nvSpPr>
          <p:cNvPr id="3" name="投影片編號版面配置區 2">
            <a:extLst>
              <a:ext uri="{FF2B5EF4-FFF2-40B4-BE49-F238E27FC236}">
                <a16:creationId xmlns:a16="http://schemas.microsoft.com/office/drawing/2014/main" id="{192F9C69-6262-16C0-E417-D4515A54EB31}"/>
              </a:ext>
            </a:extLst>
          </p:cNvPr>
          <p:cNvSpPr>
            <a:spLocks noGrp="1"/>
          </p:cNvSpPr>
          <p:nvPr>
            <p:ph type="sldNum" sz="quarter" idx="12"/>
          </p:nvPr>
        </p:nvSpPr>
        <p:spPr/>
        <p:txBody>
          <a:bodyPr/>
          <a:lstStyle/>
          <a:p>
            <a:pPr algn="ctr"/>
            <a:fld id="{6E290225-7458-4E5F-AFE5-E142CAAEBF37}" type="slidenum">
              <a:rPr lang="en-US" smtClean="0"/>
              <a:pPr algn="ctr"/>
              <a:t>36</a:t>
            </a:fld>
            <a:endParaRPr lang="en-US"/>
          </a:p>
        </p:txBody>
      </p:sp>
      <p:sp>
        <p:nvSpPr>
          <p:cNvPr id="5" name="矩形: 圓角 4">
            <a:extLst>
              <a:ext uri="{FF2B5EF4-FFF2-40B4-BE49-F238E27FC236}">
                <a16:creationId xmlns:a16="http://schemas.microsoft.com/office/drawing/2014/main" id="{ECDD3409-EB7A-347D-5829-BCC0608C41AF}"/>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p>
        </p:txBody>
      </p:sp>
      <p:sp>
        <p:nvSpPr>
          <p:cNvPr id="6" name="矩形: 圓角 5">
            <a:extLst>
              <a:ext uri="{FF2B5EF4-FFF2-40B4-BE49-F238E27FC236}">
                <a16:creationId xmlns:a16="http://schemas.microsoft.com/office/drawing/2014/main" id="{54D9CF85-5713-69B5-F0FE-215F1916BA07}"/>
              </a:ext>
            </a:extLst>
          </p:cNvPr>
          <p:cNvSpPr/>
          <p:nvPr/>
        </p:nvSpPr>
        <p:spPr>
          <a:xfrm>
            <a:off x="480088" y="1580064"/>
            <a:ext cx="1188000" cy="432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機櫃</a:t>
            </a:r>
            <a:endParaRPr kumimoji="0" lang="en-US" altLang="zh-TW" b="1" i="0" u="sng"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6">
            <a:extLst>
              <a:ext uri="{FF2B5EF4-FFF2-40B4-BE49-F238E27FC236}">
                <a16:creationId xmlns:a16="http://schemas.microsoft.com/office/drawing/2014/main" id="{1F73EDE1-F1D3-3839-5ED6-73D732F65ED8}"/>
              </a:ext>
            </a:extLst>
          </p:cNvPr>
          <p:cNvSpPr/>
          <p:nvPr/>
        </p:nvSpPr>
        <p:spPr>
          <a:xfrm>
            <a:off x="480088" y="1908590"/>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600" i="0" strike="noStrike" kern="1200" cap="none" spc="0" normalizeH="0" baseline="0" noProof="0">
                <a:ln>
                  <a:noFill/>
                </a:ln>
                <a:solidFill>
                  <a:prstClr val="black"/>
                </a:solidFill>
                <a:effectLst/>
                <a:uLnTx/>
                <a:uFillTx/>
                <a:latin typeface="Calibri"/>
                <a:ea typeface="微軟正黑體"/>
                <a:cs typeface="+mn-cs"/>
              </a:rPr>
              <a:t>ATCC</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Blue series</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NEMA</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SAFETRAN</a:t>
            </a:r>
          </a:p>
          <a:p>
            <a:pPr marL="0" marR="0" lvl="0" indent="0" defTabSz="914400" rtl="0" eaLnBrk="1" fontAlgn="auto" latinLnBrk="0" hangingPunct="1">
              <a:lnSpc>
                <a:spcPct val="100000"/>
              </a:lnSpc>
              <a:spcBef>
                <a:spcPts val="0"/>
              </a:spcBef>
              <a:spcAft>
                <a:spcPts val="0"/>
              </a:spcAft>
              <a:buClrTx/>
              <a:buSzTx/>
              <a:buFontTx/>
              <a:buNone/>
              <a:tabLst/>
              <a:defRPr/>
            </a:pPr>
            <a:r>
              <a:rPr lang="zh-TW" altLang="en-US" sz="1600">
                <a:solidFill>
                  <a:prstClr val="black"/>
                </a:solidFill>
                <a:latin typeface="Calibri"/>
                <a:ea typeface="微軟正黑體"/>
              </a:rPr>
              <a:t>其他元件</a:t>
            </a:r>
            <a:r>
              <a:rPr lang="en-US" altLang="zh-TW" sz="1600">
                <a:solidFill>
                  <a:prstClr val="black"/>
                </a:solidFill>
                <a:latin typeface="Calibri"/>
                <a:ea typeface="微軟正黑體"/>
              </a:rPr>
              <a:t>:</a:t>
            </a:r>
            <a:r>
              <a:rPr lang="zh-TW" altLang="en-US" sz="1600">
                <a:solidFill>
                  <a:prstClr val="black"/>
                </a:solidFill>
                <a:latin typeface="Calibri"/>
                <a:ea typeface="微軟正黑體"/>
              </a:rPr>
              <a:t> </a:t>
            </a:r>
            <a:r>
              <a:rPr lang="en-US" altLang="zh-TW" sz="1600">
                <a:solidFill>
                  <a:prstClr val="black"/>
                </a:solidFill>
                <a:latin typeface="Calibri"/>
                <a:ea typeface="微軟正黑體"/>
              </a:rPr>
              <a:t>NEMA</a:t>
            </a:r>
            <a:r>
              <a:rPr lang="zh-TW" altLang="en-US" sz="1600">
                <a:solidFill>
                  <a:prstClr val="black"/>
                </a:solidFill>
                <a:latin typeface="Calibri"/>
                <a:ea typeface="微軟正黑體"/>
              </a:rPr>
              <a:t>插件</a:t>
            </a:r>
            <a:r>
              <a:rPr lang="en-US" altLang="zh-TW" sz="1600">
                <a:solidFill>
                  <a:prstClr val="black"/>
                </a:solidFill>
                <a:latin typeface="Calibri"/>
                <a:ea typeface="微軟正黑體"/>
              </a:rPr>
              <a:t>…</a:t>
            </a:r>
          </a:p>
        </p:txBody>
      </p:sp>
      <p:pic>
        <p:nvPicPr>
          <p:cNvPr id="8" name="圖片 7">
            <a:extLst>
              <a:ext uri="{FF2B5EF4-FFF2-40B4-BE49-F238E27FC236}">
                <a16:creationId xmlns:a16="http://schemas.microsoft.com/office/drawing/2014/main" id="{4347B3EE-CB9D-68E0-AA8D-D06A722C4B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86490" y="2161612"/>
            <a:ext cx="3619020" cy="3582366"/>
          </a:xfrm>
          <a:prstGeom prst="ellipse">
            <a:avLst/>
          </a:prstGeom>
        </p:spPr>
      </p:pic>
      <p:sp>
        <p:nvSpPr>
          <p:cNvPr id="9" name="矩形: 圓角 8">
            <a:extLst>
              <a:ext uri="{FF2B5EF4-FFF2-40B4-BE49-F238E27FC236}">
                <a16:creationId xmlns:a16="http://schemas.microsoft.com/office/drawing/2014/main" id="{7D556A61-92DE-A760-FF24-1D1EF06C72EB}"/>
              </a:ext>
            </a:extLst>
          </p:cNvPr>
          <p:cNvSpPr/>
          <p:nvPr/>
        </p:nvSpPr>
        <p:spPr>
          <a:xfrm>
            <a:off x="7905510" y="1580064"/>
            <a:ext cx="1188000" cy="432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控制器</a:t>
            </a:r>
            <a:endParaRPr kumimoji="0" lang="en-US" altLang="zh-TW" b="1" i="0" u="sng" strike="noStrike" kern="1200" cap="none" spc="0" normalizeH="0" baseline="0" noProof="0">
              <a:ln>
                <a:noFill/>
              </a:ln>
              <a:solidFill>
                <a:prstClr val="black"/>
              </a:solidFill>
              <a:effectLst/>
              <a:uLnTx/>
              <a:uFillTx/>
              <a:latin typeface="Calibri"/>
              <a:ea typeface="微軟正黑體"/>
              <a:cs typeface="+mn-cs"/>
            </a:endParaRPr>
          </a:p>
        </p:txBody>
      </p:sp>
      <p:sp>
        <p:nvSpPr>
          <p:cNvPr id="10" name="矩形: 圓角 9">
            <a:extLst>
              <a:ext uri="{FF2B5EF4-FFF2-40B4-BE49-F238E27FC236}">
                <a16:creationId xmlns:a16="http://schemas.microsoft.com/office/drawing/2014/main" id="{29B2838A-2E77-8FAD-ED11-0215EF01C065}"/>
              </a:ext>
            </a:extLst>
          </p:cNvPr>
          <p:cNvSpPr/>
          <p:nvPr/>
        </p:nvSpPr>
        <p:spPr>
          <a:xfrm>
            <a:off x="480088" y="3888409"/>
            <a:ext cx="1188000" cy="432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感測器</a:t>
            </a:r>
            <a:endParaRPr kumimoji="0" lang="en-US" altLang="zh-TW" b="1" i="0" u="sng" strike="noStrike" kern="1200" cap="none" spc="0" normalizeH="0" baseline="0" noProof="0">
              <a:ln>
                <a:noFill/>
              </a:ln>
              <a:solidFill>
                <a:prstClr val="black"/>
              </a:solidFill>
              <a:effectLst/>
              <a:uLnTx/>
              <a:uFillTx/>
              <a:latin typeface="Calibri"/>
              <a:ea typeface="微軟正黑體"/>
              <a:cs typeface="+mn-cs"/>
            </a:endParaRPr>
          </a:p>
        </p:txBody>
      </p:sp>
      <p:sp>
        <p:nvSpPr>
          <p:cNvPr id="11" name="矩形: 圓角 10">
            <a:extLst>
              <a:ext uri="{FF2B5EF4-FFF2-40B4-BE49-F238E27FC236}">
                <a16:creationId xmlns:a16="http://schemas.microsoft.com/office/drawing/2014/main" id="{33834CB1-5675-B397-709C-C4B99FD2879B}"/>
              </a:ext>
            </a:extLst>
          </p:cNvPr>
          <p:cNvSpPr/>
          <p:nvPr/>
        </p:nvSpPr>
        <p:spPr>
          <a:xfrm>
            <a:off x="7905510" y="3888409"/>
            <a:ext cx="1188000" cy="432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sng" strike="noStrike" kern="1200" cap="none" spc="0" normalizeH="0" baseline="0" noProof="0">
                <a:ln>
                  <a:noFill/>
                </a:ln>
                <a:solidFill>
                  <a:prstClr val="black"/>
                </a:solidFill>
                <a:effectLst/>
                <a:uLnTx/>
                <a:uFillTx/>
                <a:latin typeface="Calibri"/>
                <a:ea typeface="微軟正黑體"/>
                <a:cs typeface="+mn-cs"/>
              </a:rPr>
              <a:t>系統</a:t>
            </a:r>
            <a:endParaRPr kumimoji="0" lang="en-US" altLang="zh-TW"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12" name="圖片 11">
            <a:extLst>
              <a:ext uri="{FF2B5EF4-FFF2-40B4-BE49-F238E27FC236}">
                <a16:creationId xmlns:a16="http://schemas.microsoft.com/office/drawing/2014/main" id="{E70EF4C6-61E0-0F58-D209-C4941B5874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095" y="2545267"/>
            <a:ext cx="2128803" cy="1293490"/>
          </a:xfrm>
          <a:prstGeom prst="rect">
            <a:avLst/>
          </a:prstGeom>
        </p:spPr>
      </p:pic>
      <p:pic>
        <p:nvPicPr>
          <p:cNvPr id="13" name="圖片 12">
            <a:extLst>
              <a:ext uri="{FF2B5EF4-FFF2-40B4-BE49-F238E27FC236}">
                <a16:creationId xmlns:a16="http://schemas.microsoft.com/office/drawing/2014/main" id="{99EE1DC5-AB54-237C-A8D8-6DE010C3545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3755" y="2969591"/>
            <a:ext cx="1430459" cy="869166"/>
          </a:xfrm>
          <a:prstGeom prst="rect">
            <a:avLst/>
          </a:prstGeom>
        </p:spPr>
      </p:pic>
      <p:sp>
        <p:nvSpPr>
          <p:cNvPr id="14" name="矩形 13">
            <a:extLst>
              <a:ext uri="{FF2B5EF4-FFF2-40B4-BE49-F238E27FC236}">
                <a16:creationId xmlns:a16="http://schemas.microsoft.com/office/drawing/2014/main" id="{655F5618-6D4B-BCAA-B519-4A4DAEDEABDD}"/>
              </a:ext>
            </a:extLst>
          </p:cNvPr>
          <p:cNvSpPr/>
          <p:nvPr/>
        </p:nvSpPr>
        <p:spPr>
          <a:xfrm>
            <a:off x="7905510" y="1908590"/>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prstClr val="black"/>
                </a:solidFill>
              </a:rPr>
              <a:t>軟體</a:t>
            </a:r>
            <a:r>
              <a:rPr lang="en-US" altLang="zh-TW" sz="1600">
                <a:solidFill>
                  <a:prstClr val="black"/>
                </a:solidFill>
              </a:rPr>
              <a:t>:</a:t>
            </a:r>
            <a:r>
              <a:rPr lang="zh-TW" altLang="en-US" sz="1600">
                <a:solidFill>
                  <a:prstClr val="black"/>
                </a:solidFill>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EOS</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endParaRPr lang="en-US" altLang="zh-TW" sz="1600">
              <a:solidFill>
                <a:prstClr val="black"/>
              </a:solidFill>
              <a:latin typeface="Calibri"/>
              <a:ea typeface="微軟正黑體"/>
            </a:endParaRPr>
          </a:p>
          <a:p>
            <a:pPr lvl="0">
              <a:defRPr/>
            </a:pPr>
            <a:r>
              <a:rPr lang="zh-TW" altLang="en-US" sz="1600">
                <a:solidFill>
                  <a:prstClr val="black"/>
                </a:solidFill>
              </a:rPr>
              <a:t>硬體</a:t>
            </a:r>
            <a:r>
              <a:rPr lang="en-US" altLang="zh-TW" sz="1600">
                <a:solidFill>
                  <a:prstClr val="black"/>
                </a:solidFill>
              </a:rPr>
              <a:t>:</a:t>
            </a:r>
            <a:r>
              <a:rPr lang="zh-TW" altLang="en-US" sz="1600">
                <a:solidFill>
                  <a:prstClr val="black"/>
                </a:solidFill>
              </a:rPr>
              <a:t> </a:t>
            </a:r>
            <a:r>
              <a:rPr lang="en-US" altLang="zh-TW" sz="1600">
                <a:solidFill>
                  <a:prstClr val="black"/>
                </a:solidFill>
                <a:latin typeface="Calibri"/>
                <a:ea typeface="微軟正黑體"/>
              </a:rPr>
              <a:t>Cobalt</a:t>
            </a:r>
            <a:r>
              <a:rPr lang="zh-TW" altLang="en-US" sz="1600">
                <a:solidFill>
                  <a:prstClr val="black"/>
                </a:solidFill>
                <a:latin typeface="Calibri"/>
                <a:ea typeface="微軟正黑體"/>
              </a:rPr>
              <a:t>、</a:t>
            </a:r>
            <a:r>
              <a:rPr lang="en-US" altLang="zh-TW" sz="1600">
                <a:solidFill>
                  <a:prstClr val="black"/>
                </a:solidFill>
                <a:latin typeface="Calibri"/>
                <a:ea typeface="微軟正黑體"/>
              </a:rPr>
              <a:t>2070</a:t>
            </a:r>
            <a:r>
              <a:rPr lang="zh-TW" altLang="en-US" sz="1600">
                <a:solidFill>
                  <a:prstClr val="black"/>
                </a:solidFill>
                <a:latin typeface="Calibri"/>
                <a:ea typeface="微軟正黑體"/>
              </a:rPr>
              <a:t>、</a:t>
            </a:r>
            <a:r>
              <a:rPr lang="en-US" altLang="zh-TW" sz="1600">
                <a:solidFill>
                  <a:prstClr val="black"/>
                </a:solidFill>
                <a:latin typeface="Calibri"/>
                <a:ea typeface="微軟正黑體"/>
              </a:rPr>
              <a:t>ATC Controller Module</a:t>
            </a:r>
          </a:p>
        </p:txBody>
      </p:sp>
      <p:pic>
        <p:nvPicPr>
          <p:cNvPr id="15" name="圖片 14">
            <a:extLst>
              <a:ext uri="{FF2B5EF4-FFF2-40B4-BE49-F238E27FC236}">
                <a16:creationId xmlns:a16="http://schemas.microsoft.com/office/drawing/2014/main" id="{DF0DDA57-3A4E-007F-2512-32988DEBAB2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3560" y="2548631"/>
            <a:ext cx="2123265" cy="1290125"/>
          </a:xfrm>
          <a:prstGeom prst="rect">
            <a:avLst/>
          </a:prstGeom>
        </p:spPr>
      </p:pic>
      <p:pic>
        <p:nvPicPr>
          <p:cNvPr id="16" name="圖片 15">
            <a:extLst>
              <a:ext uri="{FF2B5EF4-FFF2-40B4-BE49-F238E27FC236}">
                <a16:creationId xmlns:a16="http://schemas.microsoft.com/office/drawing/2014/main" id="{376174DF-5B69-0C6A-1DC4-111290A8B4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68735" y="2548632"/>
            <a:ext cx="2123265" cy="1290124"/>
          </a:xfrm>
          <a:prstGeom prst="rect">
            <a:avLst/>
          </a:prstGeom>
        </p:spPr>
      </p:pic>
      <p:pic>
        <p:nvPicPr>
          <p:cNvPr id="17" name="圖片 16">
            <a:extLst>
              <a:ext uri="{FF2B5EF4-FFF2-40B4-BE49-F238E27FC236}">
                <a16:creationId xmlns:a16="http://schemas.microsoft.com/office/drawing/2014/main" id="{FBBED6D7-4E5D-8857-219D-05BB8F406F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05509" y="4911616"/>
            <a:ext cx="2903211" cy="1764030"/>
          </a:xfrm>
          <a:prstGeom prst="rect">
            <a:avLst/>
          </a:prstGeom>
        </p:spPr>
      </p:pic>
      <p:sp>
        <p:nvSpPr>
          <p:cNvPr id="18" name="矩形 17">
            <a:extLst>
              <a:ext uri="{FF2B5EF4-FFF2-40B4-BE49-F238E27FC236}">
                <a16:creationId xmlns:a16="http://schemas.microsoft.com/office/drawing/2014/main" id="{B7001B75-7F09-928D-348D-53DE6C60DD57}"/>
              </a:ext>
            </a:extLst>
          </p:cNvPr>
          <p:cNvSpPr/>
          <p:nvPr/>
        </p:nvSpPr>
        <p:spPr>
          <a:xfrm>
            <a:off x="7905510" y="4252353"/>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zh-TW" altLang="en-US" sz="1600">
                <a:solidFill>
                  <a:prstClr val="black"/>
                </a:solidFill>
              </a:rPr>
              <a:t>軟體</a:t>
            </a:r>
            <a:r>
              <a:rPr lang="en-US" altLang="zh-TW" sz="1600">
                <a:solidFill>
                  <a:prstClr val="black"/>
                </a:solidFill>
              </a:rPr>
              <a:t>:</a:t>
            </a:r>
            <a:r>
              <a:rPr lang="zh-TW" altLang="en-US" sz="1600">
                <a:solidFill>
                  <a:prstClr val="black"/>
                </a:solidFill>
              </a:rPr>
              <a:t> </a:t>
            </a:r>
            <a:r>
              <a:rPr lang="zh-TW" altLang="en-US" sz="1600">
                <a:solidFill>
                  <a:prstClr val="black"/>
                </a:solidFill>
                <a:latin typeface="Calibri"/>
                <a:ea typeface="微軟正黑體"/>
              </a:rPr>
              <a:t>號誌控制功能、</a:t>
            </a:r>
            <a:r>
              <a:rPr lang="en-US" altLang="zh-TW" sz="1600">
                <a:solidFill>
                  <a:prstClr val="black"/>
                </a:solidFill>
                <a:latin typeface="Calibri"/>
                <a:ea typeface="微軟正黑體"/>
              </a:rPr>
              <a:t>ITS</a:t>
            </a:r>
            <a:r>
              <a:rPr lang="zh-TW" altLang="en-US" sz="1600">
                <a:solidFill>
                  <a:prstClr val="black"/>
                </a:solidFill>
                <a:latin typeface="Calibri"/>
                <a:ea typeface="微軟正黑體"/>
              </a:rPr>
              <a:t>設備管理</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endParaRPr lang="en-US" altLang="zh-TW" sz="1600">
              <a:solidFill>
                <a:prstClr val="black"/>
              </a:solidFill>
              <a:latin typeface="Calibri"/>
              <a:ea typeface="微軟正黑體"/>
            </a:endParaRPr>
          </a:p>
          <a:p>
            <a:pPr lvl="0">
              <a:defRPr/>
            </a:pPr>
            <a:r>
              <a:rPr lang="zh-TW" altLang="en-US" sz="1600">
                <a:solidFill>
                  <a:prstClr val="black"/>
                </a:solidFill>
              </a:rPr>
              <a:t>整合</a:t>
            </a:r>
            <a:endParaRPr lang="en-US" altLang="zh-TW" sz="1600">
              <a:solidFill>
                <a:prstClr val="black"/>
              </a:solidFill>
              <a:latin typeface="Calibri"/>
              <a:ea typeface="微軟正黑體"/>
            </a:endParaRPr>
          </a:p>
        </p:txBody>
      </p:sp>
      <p:sp>
        <p:nvSpPr>
          <p:cNvPr id="19" name="矩形 18">
            <a:extLst>
              <a:ext uri="{FF2B5EF4-FFF2-40B4-BE49-F238E27FC236}">
                <a16:creationId xmlns:a16="http://schemas.microsoft.com/office/drawing/2014/main" id="{7C45A220-7183-138A-0BA4-08DAE0FE219C}"/>
              </a:ext>
            </a:extLst>
          </p:cNvPr>
          <p:cNvSpPr/>
          <p:nvPr/>
        </p:nvSpPr>
        <p:spPr>
          <a:xfrm>
            <a:off x="480088" y="4320409"/>
            <a:ext cx="3993784" cy="6421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600" i="0" strike="noStrike" kern="1200" cap="none" spc="0" normalizeH="0" baseline="0" noProof="0" err="1">
                <a:ln>
                  <a:noFill/>
                </a:ln>
                <a:solidFill>
                  <a:prstClr val="black"/>
                </a:solidFill>
                <a:effectLst/>
                <a:uLnTx/>
                <a:uFillTx/>
                <a:latin typeface="Calibri"/>
                <a:ea typeface="微軟正黑體"/>
                <a:cs typeface="+mn-cs"/>
              </a:rPr>
              <a:t>Autoscope</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 Vision (</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攝影機</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EVO</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Radar (</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雷達</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ACCUSENSE</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t>
            </a:r>
            <a:r>
              <a:rPr kumimoji="0" lang="zh-TW" altLang="en-US" sz="1600" i="0" strike="noStrike" kern="1200" cap="none" spc="0" normalizeH="0" baseline="0" noProof="0">
                <a:ln>
                  <a:noFill/>
                </a:ln>
                <a:solidFill>
                  <a:prstClr val="black"/>
                </a:solidFill>
                <a:effectLst/>
                <a:uLnTx/>
                <a:uFillTx/>
                <a:latin typeface="Calibri"/>
                <a:ea typeface="微軟正黑體"/>
                <a:cs typeface="+mn-cs"/>
              </a:rPr>
              <a:t>地磁</a:t>
            </a:r>
            <a:r>
              <a:rPr kumimoji="0" lang="en-US" altLang="zh-TW" sz="1600" i="0" strike="noStrike" kern="1200" cap="none" spc="0" normalizeH="0" baseline="0" noProof="0">
                <a:ln>
                  <a:noFill/>
                </a:ln>
                <a:solidFill>
                  <a:prstClr val="black"/>
                </a:solidFill>
                <a:effectLst/>
                <a:uLnTx/>
                <a:uFillTx/>
                <a:latin typeface="Calibri"/>
                <a:ea typeface="微軟正黑體"/>
                <a:cs typeface="+mn-cs"/>
              </a:rPr>
              <a:t>)</a:t>
            </a:r>
            <a:endParaRPr lang="en-US" altLang="zh-TW" sz="1600">
              <a:solidFill>
                <a:prstClr val="black"/>
              </a:solidFill>
              <a:latin typeface="Calibri"/>
              <a:ea typeface="微軟正黑體"/>
            </a:endParaRPr>
          </a:p>
        </p:txBody>
      </p:sp>
      <p:pic>
        <p:nvPicPr>
          <p:cNvPr id="20" name="圖片 19">
            <a:extLst>
              <a:ext uri="{FF2B5EF4-FFF2-40B4-BE49-F238E27FC236}">
                <a16:creationId xmlns:a16="http://schemas.microsoft.com/office/drawing/2014/main" id="{EE8531F5-27B4-1273-D70D-12B35FAAE43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1096" y="5058434"/>
            <a:ext cx="1697854" cy="1031639"/>
          </a:xfrm>
          <a:prstGeom prst="rect">
            <a:avLst/>
          </a:prstGeom>
        </p:spPr>
      </p:pic>
      <p:pic>
        <p:nvPicPr>
          <p:cNvPr id="22" name="圖片 21">
            <a:extLst>
              <a:ext uri="{FF2B5EF4-FFF2-40B4-BE49-F238E27FC236}">
                <a16:creationId xmlns:a16="http://schemas.microsoft.com/office/drawing/2014/main" id="{0DAF3C3C-DAD9-CE93-5A4A-941618D8319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84083" y="5870188"/>
            <a:ext cx="1278793" cy="777012"/>
          </a:xfrm>
          <a:prstGeom prst="rect">
            <a:avLst/>
          </a:prstGeom>
        </p:spPr>
      </p:pic>
    </p:spTree>
    <p:extLst>
      <p:ext uri="{BB962C8B-B14F-4D97-AF65-F5344CB8AC3E}">
        <p14:creationId xmlns:p14="http://schemas.microsoft.com/office/powerpoint/2010/main" val="2606140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0CF7-92D1-22E9-0081-5507446CA381}"/>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31C322F0-1B83-7C02-9236-B68C1A902D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01987"/>
            <a:ext cx="12192000" cy="5169980"/>
          </a:xfrm>
          <a:prstGeom prst="rect">
            <a:avLst/>
          </a:prstGeom>
        </p:spPr>
      </p:pic>
      <p:sp>
        <p:nvSpPr>
          <p:cNvPr id="3" name="文字方塊 2">
            <a:extLst>
              <a:ext uri="{FF2B5EF4-FFF2-40B4-BE49-F238E27FC236}">
                <a16:creationId xmlns:a16="http://schemas.microsoft.com/office/drawing/2014/main" id="{DDCEFEFA-1738-1BB8-F330-BBC6266FF808}"/>
              </a:ext>
            </a:extLst>
          </p:cNvPr>
          <p:cNvSpPr txBox="1"/>
          <p:nvPr/>
        </p:nvSpPr>
        <p:spPr>
          <a:xfrm>
            <a:off x="707009" y="2555246"/>
            <a:ext cx="6366235" cy="2800767"/>
          </a:xfrm>
          <a:prstGeom prst="rect">
            <a:avLst/>
          </a:prstGeom>
          <a:solidFill>
            <a:srgbClr val="FFFFFF">
              <a:alpha val="89804"/>
            </a:srgbClr>
          </a:solidFill>
        </p:spPr>
        <p:txBody>
          <a:bodyPr wrap="square" rtlCol="0">
            <a:spAutoFit/>
          </a:bodyPr>
          <a:lstStyle/>
          <a:p>
            <a:pPr marL="342900" indent="-342900">
              <a:buAutoNum type="arabicPeriod"/>
            </a:pPr>
            <a:r>
              <a:rPr lang="zh-TW" altLang="en-US" sz="1600">
                <a:latin typeface="+mj-ea"/>
                <a:ea typeface="+mj-ea"/>
              </a:rPr>
              <a:t>公司總部</a:t>
            </a:r>
            <a:r>
              <a:rPr lang="en-US" altLang="zh-TW" sz="1600">
                <a:latin typeface="+mj-ea"/>
                <a:ea typeface="+mj-ea"/>
              </a:rPr>
              <a:t>-</a:t>
            </a:r>
            <a:r>
              <a:rPr lang="zh-TW" altLang="en-US" sz="1600">
                <a:latin typeface="+mj-ea"/>
                <a:ea typeface="+mj-ea"/>
              </a:rPr>
              <a:t>加拿大</a:t>
            </a:r>
            <a:r>
              <a:rPr lang="en-US" altLang="zh-TW" sz="1600" b="0" i="0">
                <a:effectLst/>
                <a:latin typeface="+mj-ea"/>
                <a:ea typeface="+mj-ea"/>
              </a:rPr>
              <a:t>Kitchener</a:t>
            </a:r>
            <a:r>
              <a:rPr lang="zh-TW" altLang="en-US" sz="1600" b="0" i="0">
                <a:effectLst/>
                <a:latin typeface="+mj-ea"/>
                <a:ea typeface="+mj-ea"/>
              </a:rPr>
              <a:t>，同時有</a:t>
            </a:r>
            <a:r>
              <a:rPr lang="zh-TW" altLang="en-US" sz="1600">
                <a:latin typeface="+mj-ea"/>
                <a:ea typeface="+mj-ea"/>
              </a:rPr>
              <a:t>美國亞特蘭大、德國及塞爾維亞營運中心。</a:t>
            </a:r>
            <a:endParaRPr lang="en-US" altLang="zh-TW" sz="1600" b="0" i="0">
              <a:effectLst/>
              <a:latin typeface="+mj-ea"/>
              <a:ea typeface="+mj-ea"/>
            </a:endParaRPr>
          </a:p>
          <a:p>
            <a:pPr marL="342900" indent="-342900">
              <a:buAutoNum type="arabicPeriod"/>
            </a:pPr>
            <a:r>
              <a:rPr lang="en-US" altLang="zh-TW" sz="1600">
                <a:latin typeface="+mj-ea"/>
                <a:ea typeface="+mj-ea"/>
              </a:rPr>
              <a:t>2023</a:t>
            </a:r>
            <a:r>
              <a:rPr lang="zh-TW" altLang="en-US" sz="1600">
                <a:latin typeface="+mj-ea"/>
                <a:ea typeface="+mj-ea"/>
              </a:rPr>
              <a:t>總營業額</a:t>
            </a:r>
            <a:r>
              <a:rPr lang="en-US" altLang="zh-TW" sz="1600">
                <a:latin typeface="+mj-ea"/>
                <a:ea typeface="+mj-ea"/>
              </a:rPr>
              <a:t>-</a:t>
            </a:r>
            <a:r>
              <a:rPr lang="zh-TW" altLang="en-US" sz="1600">
                <a:latin typeface="+mj-ea"/>
                <a:ea typeface="+mj-ea"/>
              </a:rPr>
              <a:t>未有公開資料，但</a:t>
            </a:r>
            <a:r>
              <a:rPr lang="zh-TW" altLang="en-US" sz="1600">
                <a:solidFill>
                  <a:srgbClr val="FF0000"/>
                </a:solidFill>
                <a:latin typeface="+mj-ea"/>
                <a:ea typeface="+mj-ea"/>
              </a:rPr>
              <a:t>多私募</a:t>
            </a:r>
            <a:r>
              <a:rPr lang="en-US" altLang="zh-TW" sz="1600">
                <a:solidFill>
                  <a:srgbClr val="FF0000"/>
                </a:solidFill>
                <a:latin typeface="+mj-ea"/>
                <a:ea typeface="+mj-ea"/>
              </a:rPr>
              <a:t>2.96</a:t>
            </a:r>
            <a:r>
              <a:rPr lang="zh-TW" altLang="en-US" sz="1600">
                <a:solidFill>
                  <a:srgbClr val="FF0000"/>
                </a:solidFill>
                <a:latin typeface="+mj-ea"/>
                <a:ea typeface="+mj-ea"/>
              </a:rPr>
              <a:t>億加元</a:t>
            </a:r>
            <a:r>
              <a:rPr lang="en-US" altLang="zh-TW" sz="1600">
                <a:latin typeface="+mj-ea"/>
                <a:ea typeface="+mj-ea"/>
              </a:rPr>
              <a:t>(69</a:t>
            </a:r>
            <a:r>
              <a:rPr lang="zh-TW" altLang="en-US" sz="1600">
                <a:latin typeface="+mj-ea"/>
                <a:ea typeface="+mj-ea"/>
              </a:rPr>
              <a:t>億新台幣</a:t>
            </a:r>
            <a:r>
              <a:rPr lang="en-US" altLang="zh-TW" sz="1600">
                <a:latin typeface="+mj-ea"/>
                <a:ea typeface="+mj-ea"/>
              </a:rPr>
              <a:t>)</a:t>
            </a:r>
          </a:p>
          <a:p>
            <a:pPr marL="342900" indent="-342900">
              <a:buAutoNum type="arabicPeriod"/>
            </a:pPr>
            <a:r>
              <a:rPr lang="zh-TW" altLang="en-US" sz="1600">
                <a:latin typeface="+mj-ea"/>
                <a:ea typeface="+mj-ea"/>
              </a:rPr>
              <a:t>主要客戶</a:t>
            </a:r>
            <a:r>
              <a:rPr lang="en-US" altLang="zh-TW" sz="1600">
                <a:latin typeface="+mj-ea"/>
                <a:ea typeface="+mj-ea"/>
              </a:rPr>
              <a:t>:</a:t>
            </a:r>
            <a:r>
              <a:rPr lang="zh-TW" altLang="en-US" sz="1600">
                <a:latin typeface="+mj-ea"/>
                <a:ea typeface="+mj-ea"/>
              </a:rPr>
              <a:t>以政府機關為主要客戶，學術研究單位為次要客戶。</a:t>
            </a:r>
            <a:endParaRPr lang="en-US" altLang="zh-TW" sz="1600">
              <a:latin typeface="+mj-ea"/>
              <a:ea typeface="+mj-ea"/>
            </a:endParaRPr>
          </a:p>
          <a:p>
            <a:pPr marL="342900" indent="-342900">
              <a:buAutoNum type="arabicPeriod"/>
            </a:pPr>
            <a:r>
              <a:rPr lang="zh-TW" altLang="en-US" sz="1600">
                <a:latin typeface="+mj-ea"/>
                <a:ea typeface="+mj-ea"/>
              </a:rPr>
              <a:t>銷售策略</a:t>
            </a:r>
            <a:r>
              <a:rPr lang="en-US" altLang="zh-TW" sz="1600">
                <a:latin typeface="+mj-ea"/>
                <a:ea typeface="+mj-ea"/>
              </a:rPr>
              <a:t>:</a:t>
            </a:r>
            <a:r>
              <a:rPr lang="zh-TW" altLang="en-US" sz="1600">
                <a:latin typeface="+mj-ea"/>
                <a:ea typeface="+mj-ea"/>
              </a:rPr>
              <a:t>提供交通資訊、交通調整策略方案為主要銷售。使用自家開發的影像辨識模組、攝影機作為硬體收集現場交通影像資料，並透過</a:t>
            </a:r>
            <a:r>
              <a:rPr lang="en-US" altLang="zh-TW" sz="1600">
                <a:latin typeface="+mj-ea"/>
                <a:ea typeface="+mj-ea"/>
              </a:rPr>
              <a:t>PMS</a:t>
            </a:r>
            <a:r>
              <a:rPr lang="zh-TW" altLang="en-US" sz="1600">
                <a:latin typeface="+mj-ea"/>
                <a:ea typeface="+mj-ea"/>
              </a:rPr>
              <a:t>進行數據分析，打造易於上手的交通資訊分析介面，並提供交通改善策略，包括號誌調整等。</a:t>
            </a:r>
            <a:endParaRPr lang="en-US" altLang="zh-TW" sz="1600">
              <a:latin typeface="+mj-ea"/>
              <a:ea typeface="+mj-ea"/>
            </a:endParaRPr>
          </a:p>
          <a:p>
            <a:pPr marL="342900" indent="-342900">
              <a:buAutoNum type="arabicPeriod"/>
            </a:pPr>
            <a:r>
              <a:rPr lang="zh-TW" altLang="en-US" sz="1600">
                <a:latin typeface="+mj-ea"/>
                <a:ea typeface="+mj-ea"/>
              </a:rPr>
              <a:t>近年</a:t>
            </a:r>
            <a:r>
              <a:rPr lang="zh-TW" altLang="en-US" sz="1600">
                <a:solidFill>
                  <a:srgbClr val="FF0000"/>
                </a:solidFill>
                <a:latin typeface="+mj-ea"/>
                <a:ea typeface="+mj-ea"/>
              </a:rPr>
              <a:t>併購</a:t>
            </a:r>
            <a:r>
              <a:rPr lang="zh-TW" altLang="en-US" sz="1600">
                <a:latin typeface="+mj-ea"/>
                <a:ea typeface="+mj-ea"/>
              </a:rPr>
              <a:t>多家智慧交通方案廠商，包括</a:t>
            </a:r>
            <a:r>
              <a:rPr lang="en-US" altLang="zh-TW" sz="1600" err="1">
                <a:latin typeface="+mj-ea"/>
                <a:ea typeface="+mj-ea"/>
              </a:rPr>
              <a:t>Microtraffic</a:t>
            </a:r>
            <a:r>
              <a:rPr lang="en-US" altLang="zh-TW" sz="1600">
                <a:latin typeface="+mj-ea"/>
                <a:ea typeface="+mj-ea"/>
              </a:rPr>
              <a:t> (</a:t>
            </a:r>
            <a:r>
              <a:rPr lang="zh-TW" altLang="en-US" sz="1600">
                <a:latin typeface="+mj-ea"/>
                <a:ea typeface="+mj-ea"/>
              </a:rPr>
              <a:t>道路事故分析預估</a:t>
            </a:r>
            <a:r>
              <a:rPr lang="en-US" altLang="zh-TW" sz="1600">
                <a:latin typeface="+mj-ea"/>
                <a:ea typeface="+mj-ea"/>
              </a:rPr>
              <a:t>)</a:t>
            </a:r>
            <a:r>
              <a:rPr lang="zh-TW" altLang="en-US" sz="1600">
                <a:latin typeface="+mj-ea"/>
                <a:ea typeface="+mj-ea"/>
              </a:rPr>
              <a:t>、</a:t>
            </a:r>
            <a:r>
              <a:rPr lang="en-US" altLang="zh-TW" sz="1600">
                <a:latin typeface="+mj-ea"/>
                <a:ea typeface="+mj-ea"/>
              </a:rPr>
              <a:t>Global Traffic Technologies (</a:t>
            </a:r>
            <a:r>
              <a:rPr lang="zh-TW" altLang="en-US" sz="1600">
                <a:latin typeface="+mj-ea"/>
                <a:ea typeface="+mj-ea"/>
              </a:rPr>
              <a:t>優先車輛通行</a:t>
            </a:r>
            <a:r>
              <a:rPr lang="en-US" altLang="zh-TW" sz="1600">
                <a:latin typeface="+mj-ea"/>
                <a:ea typeface="+mj-ea"/>
              </a:rPr>
              <a:t>)</a:t>
            </a:r>
            <a:r>
              <a:rPr lang="zh-TW" altLang="en-US" sz="1600">
                <a:latin typeface="+mj-ea"/>
                <a:ea typeface="+mj-ea"/>
              </a:rPr>
              <a:t>及</a:t>
            </a:r>
            <a:r>
              <a:rPr lang="en-US" altLang="zh-TW" sz="1600">
                <a:latin typeface="+mj-ea"/>
                <a:ea typeface="+mj-ea"/>
              </a:rPr>
              <a:t>Traffic Technology Services (</a:t>
            </a:r>
            <a:r>
              <a:rPr lang="zh-TW" altLang="en-US" sz="1600">
                <a:latin typeface="+mj-ea"/>
                <a:ea typeface="+mj-ea"/>
              </a:rPr>
              <a:t>智慧交通資訊提供商</a:t>
            </a:r>
            <a:r>
              <a:rPr lang="en-US" altLang="zh-TW" sz="1600">
                <a:latin typeface="+mj-ea"/>
                <a:ea typeface="+mj-ea"/>
              </a:rPr>
              <a:t>)</a:t>
            </a:r>
            <a:r>
              <a:rPr lang="zh-TW" altLang="en-US" sz="1600">
                <a:latin typeface="+mj-ea"/>
                <a:ea typeface="+mj-ea"/>
              </a:rPr>
              <a:t>等。</a:t>
            </a:r>
          </a:p>
        </p:txBody>
      </p:sp>
      <p:sp>
        <p:nvSpPr>
          <p:cNvPr id="4" name="標題 1">
            <a:extLst>
              <a:ext uri="{FF2B5EF4-FFF2-40B4-BE49-F238E27FC236}">
                <a16:creationId xmlns:a16="http://schemas.microsoft.com/office/drawing/2014/main" id="{2789EF43-34CD-9F0E-6B4B-CE4FD30EEF9A}"/>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1/7</a:t>
            </a:r>
            <a:endParaRPr lang="zh-TW" altLang="en-US"/>
          </a:p>
        </p:txBody>
      </p:sp>
      <p:sp>
        <p:nvSpPr>
          <p:cNvPr id="11" name="矩形: 圓角 10">
            <a:extLst>
              <a:ext uri="{FF2B5EF4-FFF2-40B4-BE49-F238E27FC236}">
                <a16:creationId xmlns:a16="http://schemas.microsoft.com/office/drawing/2014/main" id="{B54C9B65-468E-27A2-F106-C9AD235384E4}"/>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pic>
        <p:nvPicPr>
          <p:cNvPr id="13" name="圖片 12">
            <a:extLst>
              <a:ext uri="{FF2B5EF4-FFF2-40B4-BE49-F238E27FC236}">
                <a16:creationId xmlns:a16="http://schemas.microsoft.com/office/drawing/2014/main" id="{1302279D-93A5-2439-B735-DD9F9BC814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080913"/>
            <a:ext cx="12192000" cy="426488"/>
          </a:xfrm>
          <a:prstGeom prst="rect">
            <a:avLst/>
          </a:prstGeom>
        </p:spPr>
      </p:pic>
      <p:sp>
        <p:nvSpPr>
          <p:cNvPr id="15" name="文字方塊 14">
            <a:extLst>
              <a:ext uri="{FF2B5EF4-FFF2-40B4-BE49-F238E27FC236}">
                <a16:creationId xmlns:a16="http://schemas.microsoft.com/office/drawing/2014/main" id="{F3ADE1BD-2624-FD38-A0E1-333176C0C428}"/>
              </a:ext>
            </a:extLst>
          </p:cNvPr>
          <p:cNvSpPr txBox="1"/>
          <p:nvPr/>
        </p:nvSpPr>
        <p:spPr>
          <a:xfrm>
            <a:off x="4502553" y="1108733"/>
            <a:ext cx="6094070" cy="338554"/>
          </a:xfrm>
          <a:prstGeom prst="rect">
            <a:avLst/>
          </a:prstGeom>
          <a:noFill/>
        </p:spPr>
        <p:txBody>
          <a:bodyPr wrap="square">
            <a:spAutoFit/>
          </a:bodyPr>
          <a:lstStyle/>
          <a:p>
            <a:r>
              <a:rPr lang="zh-TW" altLang="en-US" sz="1600"/>
              <a:t>企業官網：</a:t>
            </a:r>
            <a:r>
              <a:rPr lang="en-US" altLang="zh-TW" sz="1600">
                <a:hlinkClick r:id="rId4"/>
              </a:rPr>
              <a:t>https://miovision.com/</a:t>
            </a:r>
            <a:r>
              <a:rPr lang="zh-TW" altLang="en-US" sz="1600"/>
              <a:t> </a:t>
            </a:r>
          </a:p>
        </p:txBody>
      </p:sp>
    </p:spTree>
    <p:extLst>
      <p:ext uri="{BB962C8B-B14F-4D97-AF65-F5344CB8AC3E}">
        <p14:creationId xmlns:p14="http://schemas.microsoft.com/office/powerpoint/2010/main" val="2409414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568F7-624D-607F-735E-09CB4A37F469}"/>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1AEDFC9A-20A7-32B7-5B9F-7F4F08512D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7600" y="1772804"/>
            <a:ext cx="1524897" cy="1407392"/>
          </a:xfrm>
          <a:prstGeom prst="rect">
            <a:avLst/>
          </a:prstGeom>
        </p:spPr>
      </p:pic>
      <p:pic>
        <p:nvPicPr>
          <p:cNvPr id="4" name="圖片 3">
            <a:extLst>
              <a:ext uri="{FF2B5EF4-FFF2-40B4-BE49-F238E27FC236}">
                <a16:creationId xmlns:a16="http://schemas.microsoft.com/office/drawing/2014/main" id="{BECD4682-1321-2A91-CB4C-5FFF6080D1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81619" y="1202458"/>
            <a:ext cx="1295603" cy="1274042"/>
          </a:xfrm>
          <a:prstGeom prst="rect">
            <a:avLst/>
          </a:prstGeom>
        </p:spPr>
      </p:pic>
      <p:pic>
        <p:nvPicPr>
          <p:cNvPr id="5" name="圖片 4">
            <a:extLst>
              <a:ext uri="{FF2B5EF4-FFF2-40B4-BE49-F238E27FC236}">
                <a16:creationId xmlns:a16="http://schemas.microsoft.com/office/drawing/2014/main" id="{F46C6166-F915-5BF1-42A0-38C911CAB0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12706" y="2935341"/>
            <a:ext cx="1433428" cy="702027"/>
          </a:xfrm>
          <a:prstGeom prst="rect">
            <a:avLst/>
          </a:prstGeom>
        </p:spPr>
      </p:pic>
      <p:cxnSp>
        <p:nvCxnSpPr>
          <p:cNvPr id="7" name="接點: 肘形 6">
            <a:extLst>
              <a:ext uri="{FF2B5EF4-FFF2-40B4-BE49-F238E27FC236}">
                <a16:creationId xmlns:a16="http://schemas.microsoft.com/office/drawing/2014/main" id="{2B4534B9-B067-B955-B905-ED6DBF81980A}"/>
              </a:ext>
            </a:extLst>
          </p:cNvPr>
          <p:cNvCxnSpPr>
            <a:stCxn id="4" idx="1"/>
            <a:endCxn id="3" idx="3"/>
          </p:cNvCxnSpPr>
          <p:nvPr/>
        </p:nvCxnSpPr>
        <p:spPr>
          <a:xfrm rot="10800000" flipV="1">
            <a:off x="8992497" y="1839478"/>
            <a:ext cx="1489122" cy="6370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36DB42E0-1536-0636-4A04-5B78CD73DABF}"/>
              </a:ext>
            </a:extLst>
          </p:cNvPr>
          <p:cNvCxnSpPr>
            <a:stCxn id="5" idx="1"/>
            <a:endCxn id="3" idx="3"/>
          </p:cNvCxnSpPr>
          <p:nvPr/>
        </p:nvCxnSpPr>
        <p:spPr>
          <a:xfrm rot="10800000">
            <a:off x="8992498" y="2476501"/>
            <a:ext cx="1420209" cy="809855"/>
          </a:xfrm>
          <a:prstGeom prst="bentConnector3">
            <a:avLst>
              <a:gd name="adj1" fmla="val 48009"/>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A42773FE-BE20-61B0-6397-0A12F9A0F3A3}"/>
              </a:ext>
            </a:extLst>
          </p:cNvPr>
          <p:cNvSpPr txBox="1"/>
          <p:nvPr/>
        </p:nvSpPr>
        <p:spPr>
          <a:xfrm>
            <a:off x="9160728" y="1443627"/>
            <a:ext cx="1152660" cy="369332"/>
          </a:xfrm>
          <a:prstGeom prst="rect">
            <a:avLst/>
          </a:prstGeom>
          <a:noFill/>
        </p:spPr>
        <p:txBody>
          <a:bodyPr wrap="square" rtlCol="0">
            <a:spAutoFit/>
          </a:bodyPr>
          <a:lstStyle/>
          <a:p>
            <a:r>
              <a:rPr lang="zh-TW" altLang="en-US"/>
              <a:t>即時影像</a:t>
            </a:r>
          </a:p>
        </p:txBody>
      </p:sp>
      <p:pic>
        <p:nvPicPr>
          <p:cNvPr id="11" name="圖片 10">
            <a:extLst>
              <a:ext uri="{FF2B5EF4-FFF2-40B4-BE49-F238E27FC236}">
                <a16:creationId xmlns:a16="http://schemas.microsoft.com/office/drawing/2014/main" id="{8CCAE046-E9E2-1CE1-6552-A4513A4CBDB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3990" y="1077554"/>
            <a:ext cx="1703767" cy="1669252"/>
          </a:xfrm>
          <a:prstGeom prst="rect">
            <a:avLst/>
          </a:prstGeom>
        </p:spPr>
      </p:pic>
      <p:pic>
        <p:nvPicPr>
          <p:cNvPr id="12" name="圖片 11">
            <a:extLst>
              <a:ext uri="{FF2B5EF4-FFF2-40B4-BE49-F238E27FC236}">
                <a16:creationId xmlns:a16="http://schemas.microsoft.com/office/drawing/2014/main" id="{00A14054-6661-AE00-4F35-6320FF2A6F6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25830" y="3047262"/>
            <a:ext cx="2188565" cy="2127865"/>
          </a:xfrm>
          <a:prstGeom prst="rect">
            <a:avLst/>
          </a:prstGeom>
        </p:spPr>
      </p:pic>
      <p:cxnSp>
        <p:nvCxnSpPr>
          <p:cNvPr id="13" name="接點: 肘形 12">
            <a:extLst>
              <a:ext uri="{FF2B5EF4-FFF2-40B4-BE49-F238E27FC236}">
                <a16:creationId xmlns:a16="http://schemas.microsoft.com/office/drawing/2014/main" id="{8743FB9A-2305-D531-03AD-2A093557F414}"/>
              </a:ext>
            </a:extLst>
          </p:cNvPr>
          <p:cNvCxnSpPr>
            <a:cxnSpLocks/>
            <a:stCxn id="3" idx="1"/>
            <a:endCxn id="11" idx="3"/>
          </p:cNvCxnSpPr>
          <p:nvPr/>
        </p:nvCxnSpPr>
        <p:spPr>
          <a:xfrm rot="10800000">
            <a:off x="6307758" y="1912180"/>
            <a:ext cx="1159843" cy="5643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9ABBAF90-1FEC-A440-B01A-C46411742FBC}"/>
              </a:ext>
            </a:extLst>
          </p:cNvPr>
          <p:cNvCxnSpPr>
            <a:cxnSpLocks/>
            <a:stCxn id="3" idx="1"/>
            <a:endCxn id="12" idx="3"/>
          </p:cNvCxnSpPr>
          <p:nvPr/>
        </p:nvCxnSpPr>
        <p:spPr>
          <a:xfrm rot="10800000" flipV="1">
            <a:off x="6414396" y="2476499"/>
            <a:ext cx="1053205" cy="1634695"/>
          </a:xfrm>
          <a:prstGeom prst="bentConnector3">
            <a:avLst>
              <a:gd name="adj1" fmla="val 59846"/>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48B8005-5177-101D-BD68-2582AA51037E}"/>
              </a:ext>
            </a:extLst>
          </p:cNvPr>
          <p:cNvSpPr txBox="1"/>
          <p:nvPr/>
        </p:nvSpPr>
        <p:spPr>
          <a:xfrm>
            <a:off x="10412706" y="3724695"/>
            <a:ext cx="1779294" cy="523220"/>
          </a:xfrm>
          <a:prstGeom prst="rect">
            <a:avLst/>
          </a:prstGeom>
          <a:noFill/>
        </p:spPr>
        <p:txBody>
          <a:bodyPr wrap="square" rtlCol="0">
            <a:spAutoFit/>
          </a:bodyPr>
          <a:lstStyle/>
          <a:p>
            <a:r>
              <a:rPr lang="en-US" altLang="zh-TW" sz="1400" b="0" i="0">
                <a:solidFill>
                  <a:srgbClr val="111827"/>
                </a:solidFill>
                <a:effectLst/>
                <a:latin typeface="tk-arboria-n4"/>
              </a:rPr>
              <a:t>Miovision</a:t>
            </a:r>
            <a:r>
              <a:rPr lang="zh-TW" altLang="en-US" sz="1400" b="0" i="0">
                <a:solidFill>
                  <a:srgbClr val="111827"/>
                </a:solidFill>
                <a:effectLst/>
                <a:latin typeface="tk-arboria-n4"/>
              </a:rPr>
              <a:t> </a:t>
            </a:r>
            <a:r>
              <a:rPr lang="en-US" altLang="zh-TW" sz="1400" b="0" i="0">
                <a:solidFill>
                  <a:srgbClr val="111827"/>
                </a:solidFill>
                <a:effectLst/>
                <a:latin typeface="tk-arboria-n4"/>
              </a:rPr>
              <a:t>SmartView-</a:t>
            </a:r>
            <a:r>
              <a:rPr lang="zh-TW" altLang="en-US" sz="1400" b="0" i="0">
                <a:solidFill>
                  <a:srgbClr val="111827"/>
                </a:solidFill>
                <a:effectLst/>
                <a:latin typeface="tk-arboria-n4"/>
              </a:rPr>
              <a:t>長距鏡頭</a:t>
            </a:r>
            <a:endParaRPr lang="zh-TW" altLang="en-US" sz="1400"/>
          </a:p>
        </p:txBody>
      </p:sp>
      <p:sp>
        <p:nvSpPr>
          <p:cNvPr id="20" name="文字方塊 19">
            <a:extLst>
              <a:ext uri="{FF2B5EF4-FFF2-40B4-BE49-F238E27FC236}">
                <a16:creationId xmlns:a16="http://schemas.microsoft.com/office/drawing/2014/main" id="{ABFA7FB6-BF07-0E0B-D582-9B1A72C13840}"/>
              </a:ext>
            </a:extLst>
          </p:cNvPr>
          <p:cNvSpPr txBox="1"/>
          <p:nvPr/>
        </p:nvSpPr>
        <p:spPr>
          <a:xfrm>
            <a:off x="10469160" y="2522346"/>
            <a:ext cx="1722840" cy="523220"/>
          </a:xfrm>
          <a:prstGeom prst="rect">
            <a:avLst/>
          </a:prstGeom>
          <a:noFill/>
        </p:spPr>
        <p:txBody>
          <a:bodyPr wrap="square" rtlCol="0">
            <a:spAutoFit/>
          </a:bodyPr>
          <a:lstStyle/>
          <a:p>
            <a:r>
              <a:rPr lang="en-US" altLang="zh-TW" sz="1400" b="0" i="0">
                <a:solidFill>
                  <a:srgbClr val="111827"/>
                </a:solidFill>
                <a:effectLst/>
                <a:latin typeface="tk-arboria-n4"/>
              </a:rPr>
              <a:t>Miovision</a:t>
            </a:r>
            <a:r>
              <a:rPr lang="zh-TW" altLang="en-US" sz="1400" b="0" i="0">
                <a:solidFill>
                  <a:srgbClr val="111827"/>
                </a:solidFill>
                <a:effectLst/>
                <a:latin typeface="tk-arboria-n4"/>
              </a:rPr>
              <a:t> </a:t>
            </a:r>
            <a:r>
              <a:rPr lang="en-US" altLang="zh-TW" sz="1400" b="0" i="0">
                <a:solidFill>
                  <a:srgbClr val="111827"/>
                </a:solidFill>
                <a:effectLst/>
                <a:latin typeface="tk-arboria-n4"/>
              </a:rPr>
              <a:t>SmartView</a:t>
            </a:r>
            <a:r>
              <a:rPr lang="zh-TW" altLang="en-US" sz="1400" b="0" i="0">
                <a:solidFill>
                  <a:srgbClr val="111827"/>
                </a:solidFill>
                <a:effectLst/>
                <a:latin typeface="tk-arboria-n4"/>
              </a:rPr>
              <a:t> </a:t>
            </a:r>
            <a:r>
              <a:rPr lang="en-US" altLang="zh-TW" sz="1400" b="0" i="0">
                <a:solidFill>
                  <a:srgbClr val="111827"/>
                </a:solidFill>
                <a:effectLst/>
                <a:latin typeface="tk-arboria-n4"/>
              </a:rPr>
              <a:t>360-</a:t>
            </a:r>
            <a:r>
              <a:rPr lang="zh-TW" altLang="en-US" sz="1400">
                <a:solidFill>
                  <a:srgbClr val="111827"/>
                </a:solidFill>
                <a:latin typeface="tk-arboria-n4"/>
              </a:rPr>
              <a:t>魚</a:t>
            </a:r>
            <a:r>
              <a:rPr lang="zh-TW" altLang="en-US" sz="1400" b="0" i="0">
                <a:solidFill>
                  <a:srgbClr val="111827"/>
                </a:solidFill>
                <a:effectLst/>
                <a:latin typeface="tk-arboria-n4"/>
              </a:rPr>
              <a:t>眼鏡頭</a:t>
            </a:r>
            <a:endParaRPr lang="zh-TW" altLang="en-US" sz="1400"/>
          </a:p>
        </p:txBody>
      </p:sp>
      <p:sp>
        <p:nvSpPr>
          <p:cNvPr id="21" name="文字方塊 20">
            <a:extLst>
              <a:ext uri="{FF2B5EF4-FFF2-40B4-BE49-F238E27FC236}">
                <a16:creationId xmlns:a16="http://schemas.microsoft.com/office/drawing/2014/main" id="{F26DE15A-4178-C529-BCC4-B13FCF77430D}"/>
              </a:ext>
            </a:extLst>
          </p:cNvPr>
          <p:cNvSpPr txBox="1"/>
          <p:nvPr/>
        </p:nvSpPr>
        <p:spPr>
          <a:xfrm>
            <a:off x="7328164" y="3262395"/>
            <a:ext cx="1832564" cy="523220"/>
          </a:xfrm>
          <a:prstGeom prst="rect">
            <a:avLst/>
          </a:prstGeom>
          <a:noFill/>
        </p:spPr>
        <p:txBody>
          <a:bodyPr wrap="square" rtlCol="0">
            <a:spAutoFit/>
          </a:bodyPr>
          <a:lstStyle/>
          <a:p>
            <a:r>
              <a:rPr lang="en-US" altLang="zh-TW" sz="1400" b="0" i="0">
                <a:solidFill>
                  <a:srgbClr val="111827"/>
                </a:solidFill>
                <a:effectLst/>
                <a:latin typeface="tk-arboria-n4"/>
              </a:rPr>
              <a:t>Miovision Core DCM-</a:t>
            </a:r>
            <a:r>
              <a:rPr lang="zh-TW" altLang="en-US" sz="1400" b="0" i="0">
                <a:solidFill>
                  <a:srgbClr val="111827"/>
                </a:solidFill>
                <a:effectLst/>
                <a:latin typeface="tk-arboria-n4"/>
              </a:rPr>
              <a:t>影像辨識及計數模組</a:t>
            </a:r>
            <a:endParaRPr lang="zh-TW" altLang="en-US" sz="1400"/>
          </a:p>
        </p:txBody>
      </p:sp>
      <p:sp>
        <p:nvSpPr>
          <p:cNvPr id="24" name="文字方塊 23">
            <a:extLst>
              <a:ext uri="{FF2B5EF4-FFF2-40B4-BE49-F238E27FC236}">
                <a16:creationId xmlns:a16="http://schemas.microsoft.com/office/drawing/2014/main" id="{9EAF38C3-6E9D-F764-8A5C-05C2AB50D590}"/>
              </a:ext>
            </a:extLst>
          </p:cNvPr>
          <p:cNvSpPr txBox="1"/>
          <p:nvPr/>
        </p:nvSpPr>
        <p:spPr>
          <a:xfrm>
            <a:off x="6345472" y="1568371"/>
            <a:ext cx="1152660" cy="369332"/>
          </a:xfrm>
          <a:prstGeom prst="rect">
            <a:avLst/>
          </a:prstGeom>
          <a:noFill/>
        </p:spPr>
        <p:txBody>
          <a:bodyPr wrap="square" rtlCol="0">
            <a:spAutoFit/>
          </a:bodyPr>
          <a:lstStyle/>
          <a:p>
            <a:r>
              <a:rPr lang="zh-TW" altLang="en-US"/>
              <a:t>辨識結果</a:t>
            </a:r>
          </a:p>
        </p:txBody>
      </p:sp>
      <p:sp>
        <p:nvSpPr>
          <p:cNvPr id="25" name="文字方塊 24">
            <a:extLst>
              <a:ext uri="{FF2B5EF4-FFF2-40B4-BE49-F238E27FC236}">
                <a16:creationId xmlns:a16="http://schemas.microsoft.com/office/drawing/2014/main" id="{3A791A90-B3C8-45F5-07E0-580EC47631F8}"/>
              </a:ext>
            </a:extLst>
          </p:cNvPr>
          <p:cNvSpPr txBox="1"/>
          <p:nvPr/>
        </p:nvSpPr>
        <p:spPr>
          <a:xfrm>
            <a:off x="4066737" y="2691705"/>
            <a:ext cx="2725815" cy="307777"/>
          </a:xfrm>
          <a:prstGeom prst="rect">
            <a:avLst/>
          </a:prstGeom>
          <a:noFill/>
        </p:spPr>
        <p:txBody>
          <a:bodyPr wrap="square" rtlCol="0">
            <a:spAutoFit/>
          </a:bodyPr>
          <a:lstStyle/>
          <a:p>
            <a:r>
              <a:rPr lang="en-US" altLang="zh-TW" sz="1400"/>
              <a:t>Miovision One-</a:t>
            </a:r>
            <a:r>
              <a:rPr lang="zh-TW" altLang="en-US" sz="1400"/>
              <a:t>智慧交通管理平台</a:t>
            </a:r>
          </a:p>
        </p:txBody>
      </p:sp>
      <p:pic>
        <p:nvPicPr>
          <p:cNvPr id="26" name="圖片 25">
            <a:extLst>
              <a:ext uri="{FF2B5EF4-FFF2-40B4-BE49-F238E27FC236}">
                <a16:creationId xmlns:a16="http://schemas.microsoft.com/office/drawing/2014/main" id="{A0A7F1AC-87B7-02C4-C3CC-6F49BB67A6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477" y="3952022"/>
            <a:ext cx="1601142" cy="2210586"/>
          </a:xfrm>
          <a:prstGeom prst="rect">
            <a:avLst/>
          </a:prstGeom>
        </p:spPr>
      </p:pic>
      <p:sp>
        <p:nvSpPr>
          <p:cNvPr id="28" name="文字方塊 27">
            <a:extLst>
              <a:ext uri="{FF2B5EF4-FFF2-40B4-BE49-F238E27FC236}">
                <a16:creationId xmlns:a16="http://schemas.microsoft.com/office/drawing/2014/main" id="{907E8E96-EC3E-4470-DF5E-F9DC87CF576C}"/>
              </a:ext>
            </a:extLst>
          </p:cNvPr>
          <p:cNvSpPr txBox="1"/>
          <p:nvPr/>
        </p:nvSpPr>
        <p:spPr>
          <a:xfrm>
            <a:off x="7220459" y="6067405"/>
            <a:ext cx="2253479" cy="523220"/>
          </a:xfrm>
          <a:prstGeom prst="rect">
            <a:avLst/>
          </a:prstGeom>
          <a:noFill/>
        </p:spPr>
        <p:txBody>
          <a:bodyPr wrap="square">
            <a:spAutoFit/>
          </a:bodyPr>
          <a:lstStyle/>
          <a:p>
            <a:r>
              <a:rPr lang="en-US" altLang="zh-TW" sz="1400"/>
              <a:t>Miovision Scout-</a:t>
            </a:r>
          </a:p>
          <a:p>
            <a:r>
              <a:rPr lang="zh-TW" altLang="en-US" sz="1400"/>
              <a:t>移動式交通影像擷取裝置</a:t>
            </a:r>
          </a:p>
        </p:txBody>
      </p:sp>
      <p:cxnSp>
        <p:nvCxnSpPr>
          <p:cNvPr id="29" name="接點: 肘形 28">
            <a:extLst>
              <a:ext uri="{FF2B5EF4-FFF2-40B4-BE49-F238E27FC236}">
                <a16:creationId xmlns:a16="http://schemas.microsoft.com/office/drawing/2014/main" id="{28B2A051-C9D1-C0F7-AB4C-E3886E525D4E}"/>
              </a:ext>
            </a:extLst>
          </p:cNvPr>
          <p:cNvCxnSpPr>
            <a:cxnSpLocks/>
            <a:stCxn id="26" idx="1"/>
            <a:endCxn id="12" idx="3"/>
          </p:cNvCxnSpPr>
          <p:nvPr/>
        </p:nvCxnSpPr>
        <p:spPr>
          <a:xfrm rot="10800000">
            <a:off x="6414395" y="4111195"/>
            <a:ext cx="1015082" cy="946120"/>
          </a:xfrm>
          <a:prstGeom prst="bentConnector3">
            <a:avLst>
              <a:gd name="adj1" fmla="val 58358"/>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B1957CA1-CE00-C143-4332-B69C6835AF36}"/>
              </a:ext>
            </a:extLst>
          </p:cNvPr>
          <p:cNvSpPr txBox="1"/>
          <p:nvPr/>
        </p:nvSpPr>
        <p:spPr>
          <a:xfrm>
            <a:off x="3930977" y="5255923"/>
            <a:ext cx="3044858" cy="307777"/>
          </a:xfrm>
          <a:prstGeom prst="rect">
            <a:avLst/>
          </a:prstGeom>
          <a:noFill/>
        </p:spPr>
        <p:txBody>
          <a:bodyPr wrap="square" rtlCol="0">
            <a:spAutoFit/>
          </a:bodyPr>
          <a:lstStyle/>
          <a:p>
            <a:r>
              <a:rPr lang="en-US" altLang="zh-TW" sz="1400" b="0" i="0">
                <a:solidFill>
                  <a:srgbClr val="111827"/>
                </a:solidFill>
                <a:effectLst/>
                <a:latin typeface="tk-arboria-n4"/>
              </a:rPr>
              <a:t>Miovision Opticom-</a:t>
            </a:r>
            <a:r>
              <a:rPr lang="zh-TW" altLang="en-US" sz="1400">
                <a:solidFill>
                  <a:srgbClr val="111827"/>
                </a:solidFill>
                <a:latin typeface="tk-arboria-n4"/>
              </a:rPr>
              <a:t>優先</a:t>
            </a:r>
            <a:r>
              <a:rPr lang="zh-TW" altLang="en-US" sz="1400" b="0" i="0">
                <a:solidFill>
                  <a:srgbClr val="111827"/>
                </a:solidFill>
                <a:effectLst/>
                <a:latin typeface="tk-arboria-n4"/>
              </a:rPr>
              <a:t>通行</a:t>
            </a:r>
            <a:r>
              <a:rPr lang="zh-TW" altLang="en-US" sz="1400"/>
              <a:t>管理平台</a:t>
            </a:r>
          </a:p>
        </p:txBody>
      </p:sp>
      <p:sp>
        <p:nvSpPr>
          <p:cNvPr id="34" name="箭號: 向右 33">
            <a:extLst>
              <a:ext uri="{FF2B5EF4-FFF2-40B4-BE49-F238E27FC236}">
                <a16:creationId xmlns:a16="http://schemas.microsoft.com/office/drawing/2014/main" id="{C614CA33-FA26-3CD5-C959-891AE3F3CE8F}"/>
              </a:ext>
            </a:extLst>
          </p:cNvPr>
          <p:cNvSpPr/>
          <p:nvPr/>
        </p:nvSpPr>
        <p:spPr>
          <a:xfrm rot="10800000">
            <a:off x="3296536" y="3430858"/>
            <a:ext cx="428365" cy="462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圓角 35">
            <a:extLst>
              <a:ext uri="{FF2B5EF4-FFF2-40B4-BE49-F238E27FC236}">
                <a16:creationId xmlns:a16="http://schemas.microsoft.com/office/drawing/2014/main" id="{8756202A-0270-4FC9-8963-C1820F1F4943}"/>
              </a:ext>
            </a:extLst>
          </p:cNvPr>
          <p:cNvSpPr/>
          <p:nvPr/>
        </p:nvSpPr>
        <p:spPr>
          <a:xfrm>
            <a:off x="770232" y="1912180"/>
            <a:ext cx="2324215" cy="5642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交通統計數據</a:t>
            </a:r>
          </a:p>
        </p:txBody>
      </p:sp>
      <p:sp>
        <p:nvSpPr>
          <p:cNvPr id="37" name="矩形: 圓角 36">
            <a:extLst>
              <a:ext uri="{FF2B5EF4-FFF2-40B4-BE49-F238E27FC236}">
                <a16:creationId xmlns:a16="http://schemas.microsoft.com/office/drawing/2014/main" id="{7CEEE9EC-C520-9FFD-1A1C-1BCF6022190A}"/>
              </a:ext>
            </a:extLst>
          </p:cNvPr>
          <p:cNvSpPr/>
          <p:nvPr/>
        </p:nvSpPr>
        <p:spPr>
          <a:xfrm>
            <a:off x="797790" y="2628112"/>
            <a:ext cx="2324215" cy="564282"/>
          </a:xfrm>
          <a:prstGeom prst="roundRect">
            <a:avLst/>
          </a:prstGeom>
          <a:no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a:solidFill>
                  <a:schemeClr val="tx1"/>
                </a:solidFill>
              </a:rPr>
              <a:t>號誌管控策略</a:t>
            </a:r>
          </a:p>
        </p:txBody>
      </p:sp>
      <p:sp>
        <p:nvSpPr>
          <p:cNvPr id="38" name="矩形: 圓角 37">
            <a:extLst>
              <a:ext uri="{FF2B5EF4-FFF2-40B4-BE49-F238E27FC236}">
                <a16:creationId xmlns:a16="http://schemas.microsoft.com/office/drawing/2014/main" id="{E138FCD4-5F46-FF91-443A-B31C6AD05C68}"/>
              </a:ext>
            </a:extLst>
          </p:cNvPr>
          <p:cNvSpPr/>
          <p:nvPr/>
        </p:nvSpPr>
        <p:spPr>
          <a:xfrm>
            <a:off x="795904" y="3403894"/>
            <a:ext cx="2324215" cy="564282"/>
          </a:xfrm>
          <a:prstGeom prst="roundRect">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a:solidFill>
                  <a:schemeClr val="tx1"/>
                </a:solidFill>
              </a:rPr>
              <a:t>完整報表</a:t>
            </a:r>
          </a:p>
        </p:txBody>
      </p:sp>
      <p:sp>
        <p:nvSpPr>
          <p:cNvPr id="39" name="矩形: 圓角 38">
            <a:extLst>
              <a:ext uri="{FF2B5EF4-FFF2-40B4-BE49-F238E27FC236}">
                <a16:creationId xmlns:a16="http://schemas.microsoft.com/office/drawing/2014/main" id="{BBBC35BE-4F6D-3C3F-783F-B7FDBB1F4FEE}"/>
              </a:ext>
            </a:extLst>
          </p:cNvPr>
          <p:cNvSpPr/>
          <p:nvPr/>
        </p:nvSpPr>
        <p:spPr>
          <a:xfrm>
            <a:off x="808353" y="4172717"/>
            <a:ext cx="2324215" cy="564282"/>
          </a:xfrm>
          <a:prstGeom prst="roundRect">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a:solidFill>
                  <a:schemeClr val="tx1"/>
                </a:solidFill>
              </a:rPr>
              <a:t>即時監控</a:t>
            </a:r>
          </a:p>
        </p:txBody>
      </p:sp>
      <p:sp>
        <p:nvSpPr>
          <p:cNvPr id="40" name="矩形: 圓角 39">
            <a:extLst>
              <a:ext uri="{FF2B5EF4-FFF2-40B4-BE49-F238E27FC236}">
                <a16:creationId xmlns:a16="http://schemas.microsoft.com/office/drawing/2014/main" id="{FB0E7DA7-A88F-E494-D47E-2F313C116ADC}"/>
              </a:ext>
            </a:extLst>
          </p:cNvPr>
          <p:cNvSpPr/>
          <p:nvPr/>
        </p:nvSpPr>
        <p:spPr>
          <a:xfrm>
            <a:off x="809714" y="4941540"/>
            <a:ext cx="2324215" cy="564282"/>
          </a:xfrm>
          <a:prstGeom prst="roundRect">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TW" altLang="en-US">
                <a:solidFill>
                  <a:schemeClr val="tx1"/>
                </a:solidFill>
              </a:rPr>
              <a:t>成果彙整</a:t>
            </a:r>
          </a:p>
        </p:txBody>
      </p:sp>
      <p:sp>
        <p:nvSpPr>
          <p:cNvPr id="41" name="文字方塊 40">
            <a:extLst>
              <a:ext uri="{FF2B5EF4-FFF2-40B4-BE49-F238E27FC236}">
                <a16:creationId xmlns:a16="http://schemas.microsoft.com/office/drawing/2014/main" id="{FF2E8E8B-DB0E-2608-629C-C47EE213905E}"/>
              </a:ext>
            </a:extLst>
          </p:cNvPr>
          <p:cNvSpPr txBox="1"/>
          <p:nvPr/>
        </p:nvSpPr>
        <p:spPr>
          <a:xfrm>
            <a:off x="7356389" y="3693894"/>
            <a:ext cx="1040565" cy="307777"/>
          </a:xfrm>
          <a:prstGeom prst="rect">
            <a:avLst/>
          </a:prstGeom>
          <a:noFill/>
        </p:spPr>
        <p:txBody>
          <a:bodyPr wrap="square" rtlCol="0">
            <a:spAutoFit/>
          </a:bodyPr>
          <a:lstStyle/>
          <a:p>
            <a:r>
              <a:rPr lang="zh-TW" altLang="en-US" sz="1400"/>
              <a:t>產品</a:t>
            </a:r>
            <a:r>
              <a:rPr lang="en-US" altLang="zh-TW" sz="1400">
                <a:hlinkClick r:id="rId8"/>
              </a:rPr>
              <a:t>link</a:t>
            </a:r>
            <a:endParaRPr lang="zh-TW" altLang="en-US" sz="1400"/>
          </a:p>
        </p:txBody>
      </p:sp>
      <p:sp>
        <p:nvSpPr>
          <p:cNvPr id="42" name="文字方塊 41">
            <a:extLst>
              <a:ext uri="{FF2B5EF4-FFF2-40B4-BE49-F238E27FC236}">
                <a16:creationId xmlns:a16="http://schemas.microsoft.com/office/drawing/2014/main" id="{091C0D4D-66F9-0538-FDF8-D358C4F4CEBD}"/>
              </a:ext>
            </a:extLst>
          </p:cNvPr>
          <p:cNvSpPr txBox="1"/>
          <p:nvPr/>
        </p:nvSpPr>
        <p:spPr>
          <a:xfrm>
            <a:off x="4069192" y="2952731"/>
            <a:ext cx="1040565" cy="307777"/>
          </a:xfrm>
          <a:prstGeom prst="rect">
            <a:avLst/>
          </a:prstGeom>
          <a:noFill/>
        </p:spPr>
        <p:txBody>
          <a:bodyPr wrap="square" rtlCol="0">
            <a:spAutoFit/>
          </a:bodyPr>
          <a:lstStyle/>
          <a:p>
            <a:r>
              <a:rPr lang="zh-TW" altLang="en-US" sz="1400"/>
              <a:t>產品</a:t>
            </a:r>
            <a:r>
              <a:rPr lang="en-US" altLang="zh-TW" sz="1400">
                <a:hlinkClick r:id="rId9"/>
              </a:rPr>
              <a:t>link</a:t>
            </a:r>
            <a:endParaRPr lang="zh-TW" altLang="en-US" sz="1400"/>
          </a:p>
        </p:txBody>
      </p:sp>
      <p:sp>
        <p:nvSpPr>
          <p:cNvPr id="43" name="文字方塊 42">
            <a:extLst>
              <a:ext uri="{FF2B5EF4-FFF2-40B4-BE49-F238E27FC236}">
                <a16:creationId xmlns:a16="http://schemas.microsoft.com/office/drawing/2014/main" id="{C0361942-DBD6-341A-C55F-B4A2A60608E8}"/>
              </a:ext>
            </a:extLst>
          </p:cNvPr>
          <p:cNvSpPr txBox="1"/>
          <p:nvPr/>
        </p:nvSpPr>
        <p:spPr>
          <a:xfrm>
            <a:off x="10412706" y="4156338"/>
            <a:ext cx="1040565" cy="307777"/>
          </a:xfrm>
          <a:prstGeom prst="rect">
            <a:avLst/>
          </a:prstGeom>
          <a:noFill/>
        </p:spPr>
        <p:txBody>
          <a:bodyPr wrap="square" rtlCol="0">
            <a:spAutoFit/>
          </a:bodyPr>
          <a:lstStyle/>
          <a:p>
            <a:r>
              <a:rPr lang="zh-TW" altLang="en-US" sz="1400"/>
              <a:t>產品</a:t>
            </a:r>
            <a:r>
              <a:rPr lang="en-US" altLang="zh-TW" sz="1400">
                <a:hlinkClick r:id="rId8"/>
              </a:rPr>
              <a:t>link</a:t>
            </a:r>
            <a:endParaRPr lang="zh-TW" altLang="en-US" sz="1400"/>
          </a:p>
        </p:txBody>
      </p:sp>
      <p:sp>
        <p:nvSpPr>
          <p:cNvPr id="44" name="文字方塊 43">
            <a:extLst>
              <a:ext uri="{FF2B5EF4-FFF2-40B4-BE49-F238E27FC236}">
                <a16:creationId xmlns:a16="http://schemas.microsoft.com/office/drawing/2014/main" id="{3A6C0259-457A-538E-ABA8-67F883C9842C}"/>
              </a:ext>
            </a:extLst>
          </p:cNvPr>
          <p:cNvSpPr txBox="1"/>
          <p:nvPr/>
        </p:nvSpPr>
        <p:spPr>
          <a:xfrm>
            <a:off x="3933432" y="5539635"/>
            <a:ext cx="1040565" cy="307777"/>
          </a:xfrm>
          <a:prstGeom prst="rect">
            <a:avLst/>
          </a:prstGeom>
          <a:noFill/>
        </p:spPr>
        <p:txBody>
          <a:bodyPr wrap="square" rtlCol="0">
            <a:spAutoFit/>
          </a:bodyPr>
          <a:lstStyle/>
          <a:p>
            <a:r>
              <a:rPr lang="zh-TW" altLang="en-US" sz="1400"/>
              <a:t>產品</a:t>
            </a:r>
            <a:r>
              <a:rPr lang="en-US" altLang="zh-TW" sz="1400">
                <a:hlinkClick r:id="rId10"/>
              </a:rPr>
              <a:t>link</a:t>
            </a:r>
            <a:endParaRPr lang="zh-TW" altLang="en-US" sz="1400"/>
          </a:p>
        </p:txBody>
      </p:sp>
      <p:sp>
        <p:nvSpPr>
          <p:cNvPr id="45" name="文字方塊 44">
            <a:extLst>
              <a:ext uri="{FF2B5EF4-FFF2-40B4-BE49-F238E27FC236}">
                <a16:creationId xmlns:a16="http://schemas.microsoft.com/office/drawing/2014/main" id="{F68E3B0C-0707-3313-1D14-B09C11A71C7E}"/>
              </a:ext>
            </a:extLst>
          </p:cNvPr>
          <p:cNvSpPr txBox="1"/>
          <p:nvPr/>
        </p:nvSpPr>
        <p:spPr>
          <a:xfrm>
            <a:off x="7228733" y="6492914"/>
            <a:ext cx="1040565" cy="307777"/>
          </a:xfrm>
          <a:prstGeom prst="rect">
            <a:avLst/>
          </a:prstGeom>
          <a:noFill/>
        </p:spPr>
        <p:txBody>
          <a:bodyPr wrap="square" rtlCol="0">
            <a:spAutoFit/>
          </a:bodyPr>
          <a:lstStyle/>
          <a:p>
            <a:r>
              <a:rPr lang="zh-TW" altLang="en-US" sz="1400"/>
              <a:t>產品</a:t>
            </a:r>
            <a:r>
              <a:rPr lang="en-US" altLang="zh-TW" sz="1400">
                <a:hlinkClick r:id="rId11"/>
              </a:rPr>
              <a:t>link</a:t>
            </a:r>
            <a:endParaRPr lang="zh-TW" altLang="en-US" sz="1400"/>
          </a:p>
        </p:txBody>
      </p:sp>
      <p:sp>
        <p:nvSpPr>
          <p:cNvPr id="15" name="標題 1">
            <a:extLst>
              <a:ext uri="{FF2B5EF4-FFF2-40B4-BE49-F238E27FC236}">
                <a16:creationId xmlns:a16="http://schemas.microsoft.com/office/drawing/2014/main" id="{D5F0DF17-90EA-15D1-9230-D26A23B7B7AB}"/>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2/7</a:t>
            </a:r>
            <a:endParaRPr lang="zh-TW" altLang="en-US"/>
          </a:p>
        </p:txBody>
      </p:sp>
      <p:sp>
        <p:nvSpPr>
          <p:cNvPr id="17" name="矩形: 圓角 16">
            <a:extLst>
              <a:ext uri="{FF2B5EF4-FFF2-40B4-BE49-F238E27FC236}">
                <a16:creationId xmlns:a16="http://schemas.microsoft.com/office/drawing/2014/main" id="{A644B4E1-7B3C-0ADD-88AD-C63C95640E45}"/>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完整解決方案工作流程</a:t>
            </a:r>
          </a:p>
        </p:txBody>
      </p:sp>
      <p:sp>
        <p:nvSpPr>
          <p:cNvPr id="22" name="橢圓 21">
            <a:extLst>
              <a:ext uri="{FF2B5EF4-FFF2-40B4-BE49-F238E27FC236}">
                <a16:creationId xmlns:a16="http://schemas.microsoft.com/office/drawing/2014/main" id="{6C5522CD-BA74-67FD-E146-D65E08BAAB1D}"/>
              </a:ext>
            </a:extLst>
          </p:cNvPr>
          <p:cNvSpPr/>
          <p:nvPr/>
        </p:nvSpPr>
        <p:spPr>
          <a:xfrm>
            <a:off x="672420" y="1812959"/>
            <a:ext cx="342526" cy="34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1</a:t>
            </a:r>
            <a:endParaRPr lang="zh-TW" altLang="en-US" b="1"/>
          </a:p>
        </p:txBody>
      </p:sp>
      <p:sp>
        <p:nvSpPr>
          <p:cNvPr id="23" name="橢圓 22">
            <a:extLst>
              <a:ext uri="{FF2B5EF4-FFF2-40B4-BE49-F238E27FC236}">
                <a16:creationId xmlns:a16="http://schemas.microsoft.com/office/drawing/2014/main" id="{3259DA1C-D35C-C6B2-0115-AF0E2C5649F0}"/>
              </a:ext>
            </a:extLst>
          </p:cNvPr>
          <p:cNvSpPr/>
          <p:nvPr/>
        </p:nvSpPr>
        <p:spPr>
          <a:xfrm>
            <a:off x="672420" y="2552289"/>
            <a:ext cx="342526" cy="34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2</a:t>
            </a:r>
            <a:endParaRPr lang="zh-TW" altLang="en-US" b="1"/>
          </a:p>
        </p:txBody>
      </p:sp>
      <p:sp>
        <p:nvSpPr>
          <p:cNvPr id="27" name="橢圓 26">
            <a:extLst>
              <a:ext uri="{FF2B5EF4-FFF2-40B4-BE49-F238E27FC236}">
                <a16:creationId xmlns:a16="http://schemas.microsoft.com/office/drawing/2014/main" id="{D673B712-FA3C-EEBE-1FC2-1A5A07ADF09A}"/>
              </a:ext>
            </a:extLst>
          </p:cNvPr>
          <p:cNvSpPr/>
          <p:nvPr/>
        </p:nvSpPr>
        <p:spPr>
          <a:xfrm>
            <a:off x="672420" y="3291618"/>
            <a:ext cx="342526" cy="34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3</a:t>
            </a:r>
            <a:endParaRPr lang="zh-TW" altLang="en-US" b="1"/>
          </a:p>
        </p:txBody>
      </p:sp>
      <p:sp>
        <p:nvSpPr>
          <p:cNvPr id="30" name="橢圓 29">
            <a:extLst>
              <a:ext uri="{FF2B5EF4-FFF2-40B4-BE49-F238E27FC236}">
                <a16:creationId xmlns:a16="http://schemas.microsoft.com/office/drawing/2014/main" id="{09868746-9010-3187-94CF-29979A37EC26}"/>
              </a:ext>
            </a:extLst>
          </p:cNvPr>
          <p:cNvSpPr/>
          <p:nvPr/>
        </p:nvSpPr>
        <p:spPr>
          <a:xfrm>
            <a:off x="672420" y="4030947"/>
            <a:ext cx="342526" cy="34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4</a:t>
            </a:r>
            <a:endParaRPr lang="zh-TW" altLang="en-US" b="1"/>
          </a:p>
        </p:txBody>
      </p:sp>
      <p:sp>
        <p:nvSpPr>
          <p:cNvPr id="31" name="橢圓 30">
            <a:extLst>
              <a:ext uri="{FF2B5EF4-FFF2-40B4-BE49-F238E27FC236}">
                <a16:creationId xmlns:a16="http://schemas.microsoft.com/office/drawing/2014/main" id="{66DDDC9F-A10F-D9EC-6378-BFEAA3DE404A}"/>
              </a:ext>
            </a:extLst>
          </p:cNvPr>
          <p:cNvSpPr/>
          <p:nvPr/>
        </p:nvSpPr>
        <p:spPr>
          <a:xfrm>
            <a:off x="672420" y="4770277"/>
            <a:ext cx="342526" cy="34252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t>5</a:t>
            </a:r>
            <a:endParaRPr lang="zh-TW" altLang="en-US" b="1"/>
          </a:p>
        </p:txBody>
      </p:sp>
    </p:spTree>
    <p:extLst>
      <p:ext uri="{BB962C8B-B14F-4D97-AF65-F5344CB8AC3E}">
        <p14:creationId xmlns:p14="http://schemas.microsoft.com/office/powerpoint/2010/main" val="57865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5AC5E4-45E6-AF74-F163-599010E910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010" y="2323699"/>
            <a:ext cx="3006796" cy="2945885"/>
          </a:xfrm>
          <a:prstGeom prst="rect">
            <a:avLst/>
          </a:prstGeom>
        </p:spPr>
      </p:pic>
      <p:sp>
        <p:nvSpPr>
          <p:cNvPr id="10" name="左大括弧 9">
            <a:extLst>
              <a:ext uri="{FF2B5EF4-FFF2-40B4-BE49-F238E27FC236}">
                <a16:creationId xmlns:a16="http://schemas.microsoft.com/office/drawing/2014/main" id="{ADF9F38E-5CF5-ED50-57C0-CB125D259A29}"/>
              </a:ext>
            </a:extLst>
          </p:cNvPr>
          <p:cNvSpPr/>
          <p:nvPr/>
        </p:nvSpPr>
        <p:spPr>
          <a:xfrm>
            <a:off x="4072380" y="2535810"/>
            <a:ext cx="273378" cy="2501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9CC24906-C0AC-686A-0215-D046F38F7957}"/>
              </a:ext>
            </a:extLst>
          </p:cNvPr>
          <p:cNvSpPr txBox="1"/>
          <p:nvPr/>
        </p:nvSpPr>
        <p:spPr>
          <a:xfrm>
            <a:off x="4600280" y="2407262"/>
            <a:ext cx="3416320" cy="2862322"/>
          </a:xfrm>
          <a:prstGeom prst="rect">
            <a:avLst/>
          </a:prstGeom>
          <a:noFill/>
        </p:spPr>
        <p:txBody>
          <a:bodyPr wrap="none" rtlCol="0">
            <a:spAutoFit/>
          </a:bodyPr>
          <a:lstStyle/>
          <a:p>
            <a:r>
              <a:rPr lang="zh-TW" altLang="en-US"/>
              <a:t>一、即時交通監控</a:t>
            </a:r>
            <a:endParaRPr lang="en-US" altLang="zh-TW"/>
          </a:p>
          <a:p>
            <a:endParaRPr lang="en-US" altLang="zh-TW"/>
          </a:p>
          <a:p>
            <a:r>
              <a:rPr lang="zh-TW" altLang="en-US"/>
              <a:t>二、基於目標結果設定管理策略</a:t>
            </a:r>
            <a:endParaRPr lang="en-US" altLang="zh-TW"/>
          </a:p>
          <a:p>
            <a:endParaRPr lang="en-US" altLang="zh-TW"/>
          </a:p>
          <a:p>
            <a:r>
              <a:rPr lang="zh-TW" altLang="en-US"/>
              <a:t>三、高度視覺化報表</a:t>
            </a:r>
            <a:endParaRPr lang="en-US" altLang="zh-TW"/>
          </a:p>
          <a:p>
            <a:endParaRPr lang="en-US" altLang="zh-TW"/>
          </a:p>
          <a:p>
            <a:r>
              <a:rPr lang="zh-TW" altLang="en-US"/>
              <a:t>四、</a:t>
            </a:r>
            <a:r>
              <a:rPr lang="en-US" altLang="zh-TW"/>
              <a:t>24</a:t>
            </a:r>
            <a:r>
              <a:rPr lang="zh-TW" altLang="en-US"/>
              <a:t>小時運作</a:t>
            </a:r>
            <a:endParaRPr lang="en-US" altLang="zh-TW"/>
          </a:p>
          <a:p>
            <a:endParaRPr lang="en-US" altLang="zh-TW"/>
          </a:p>
          <a:p>
            <a:r>
              <a:rPr lang="zh-TW" altLang="en-US"/>
              <a:t>五、統一快速接口</a:t>
            </a:r>
            <a:r>
              <a:rPr lang="en-US" altLang="zh-TW"/>
              <a:t>(API)</a:t>
            </a:r>
          </a:p>
          <a:p>
            <a:endParaRPr lang="en-US" altLang="zh-TW"/>
          </a:p>
        </p:txBody>
      </p:sp>
      <p:sp>
        <p:nvSpPr>
          <p:cNvPr id="14" name="文字方塊 13">
            <a:extLst>
              <a:ext uri="{FF2B5EF4-FFF2-40B4-BE49-F238E27FC236}">
                <a16:creationId xmlns:a16="http://schemas.microsoft.com/office/drawing/2014/main" id="{A2B8727C-B942-E08F-5393-02738530BFB3}"/>
              </a:ext>
            </a:extLst>
          </p:cNvPr>
          <p:cNvSpPr txBox="1"/>
          <p:nvPr/>
        </p:nvSpPr>
        <p:spPr>
          <a:xfrm>
            <a:off x="4600280" y="1820510"/>
            <a:ext cx="2441543" cy="369332"/>
          </a:xfrm>
          <a:prstGeom prst="rect">
            <a:avLst/>
          </a:prstGeom>
          <a:noFill/>
        </p:spPr>
        <p:txBody>
          <a:bodyPr wrap="square" rtlCol="0">
            <a:spAutoFit/>
          </a:bodyPr>
          <a:lstStyle/>
          <a:p>
            <a:r>
              <a:rPr lang="zh-TW" altLang="en-US"/>
              <a:t>優勢</a:t>
            </a:r>
            <a:r>
              <a:rPr lang="en-US" altLang="zh-TW"/>
              <a:t>:</a:t>
            </a:r>
            <a:endParaRPr lang="zh-TW" altLang="en-US"/>
          </a:p>
        </p:txBody>
      </p:sp>
      <p:sp>
        <p:nvSpPr>
          <p:cNvPr id="15" name="文字方塊 14">
            <a:extLst>
              <a:ext uri="{FF2B5EF4-FFF2-40B4-BE49-F238E27FC236}">
                <a16:creationId xmlns:a16="http://schemas.microsoft.com/office/drawing/2014/main" id="{B34D3254-38BA-F96B-BB36-7AD4FC2A61E1}"/>
              </a:ext>
            </a:extLst>
          </p:cNvPr>
          <p:cNvSpPr txBox="1"/>
          <p:nvPr/>
        </p:nvSpPr>
        <p:spPr>
          <a:xfrm>
            <a:off x="9228099" y="1820510"/>
            <a:ext cx="2441543" cy="369332"/>
          </a:xfrm>
          <a:prstGeom prst="rect">
            <a:avLst/>
          </a:prstGeom>
          <a:noFill/>
        </p:spPr>
        <p:txBody>
          <a:bodyPr wrap="square" rtlCol="0">
            <a:spAutoFit/>
          </a:bodyPr>
          <a:lstStyle/>
          <a:p>
            <a:r>
              <a:rPr lang="zh-TW" altLang="en-US"/>
              <a:t>應用</a:t>
            </a:r>
            <a:r>
              <a:rPr lang="en-US" altLang="zh-TW"/>
              <a:t>:</a:t>
            </a:r>
            <a:endParaRPr lang="zh-TW" altLang="en-US"/>
          </a:p>
        </p:txBody>
      </p:sp>
      <p:sp>
        <p:nvSpPr>
          <p:cNvPr id="16" name="箭號: 向右 15">
            <a:extLst>
              <a:ext uri="{FF2B5EF4-FFF2-40B4-BE49-F238E27FC236}">
                <a16:creationId xmlns:a16="http://schemas.microsoft.com/office/drawing/2014/main" id="{55BA8293-E520-599E-14FB-B417FC770430}"/>
              </a:ext>
            </a:extLst>
          </p:cNvPr>
          <p:cNvSpPr/>
          <p:nvPr/>
        </p:nvSpPr>
        <p:spPr>
          <a:xfrm>
            <a:off x="8119622" y="3614195"/>
            <a:ext cx="326122" cy="3888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左大括弧 16">
            <a:extLst>
              <a:ext uri="{FF2B5EF4-FFF2-40B4-BE49-F238E27FC236}">
                <a16:creationId xmlns:a16="http://schemas.microsoft.com/office/drawing/2014/main" id="{1E698FDF-75D2-7EC0-F14D-EFDCA232CC5B}"/>
              </a:ext>
            </a:extLst>
          </p:cNvPr>
          <p:cNvSpPr/>
          <p:nvPr/>
        </p:nvSpPr>
        <p:spPr>
          <a:xfrm>
            <a:off x="8537205" y="2537382"/>
            <a:ext cx="273378" cy="2501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70006C8-A26A-2756-8C8D-B99C22EB2364}"/>
              </a:ext>
            </a:extLst>
          </p:cNvPr>
          <p:cNvSpPr txBox="1"/>
          <p:nvPr/>
        </p:nvSpPr>
        <p:spPr>
          <a:xfrm>
            <a:off x="9065105" y="2408834"/>
            <a:ext cx="2492990" cy="2862322"/>
          </a:xfrm>
          <a:prstGeom prst="rect">
            <a:avLst/>
          </a:prstGeom>
          <a:noFill/>
        </p:spPr>
        <p:txBody>
          <a:bodyPr wrap="none" rtlCol="0">
            <a:spAutoFit/>
          </a:bodyPr>
          <a:lstStyle/>
          <a:p>
            <a:r>
              <a:rPr lang="zh-TW" altLang="en-US"/>
              <a:t>一、自適應交通</a:t>
            </a:r>
            <a:endParaRPr lang="en-US" altLang="zh-TW"/>
          </a:p>
          <a:p>
            <a:endParaRPr lang="en-US" altLang="zh-TW"/>
          </a:p>
          <a:p>
            <a:r>
              <a:rPr lang="zh-TW" altLang="en-US"/>
              <a:t>二、交通數據收集檢測</a:t>
            </a:r>
            <a:endParaRPr lang="en-US" altLang="zh-TW"/>
          </a:p>
          <a:p>
            <a:endParaRPr lang="en-US" altLang="zh-TW"/>
          </a:p>
          <a:p>
            <a:r>
              <a:rPr lang="zh-TW" altLang="en-US"/>
              <a:t>三、路口監控</a:t>
            </a:r>
            <a:endParaRPr lang="en-US" altLang="zh-TW"/>
          </a:p>
          <a:p>
            <a:endParaRPr lang="en-US" altLang="zh-TW"/>
          </a:p>
          <a:p>
            <a:r>
              <a:rPr lang="zh-TW" altLang="en-US"/>
              <a:t>四、交通報告</a:t>
            </a:r>
            <a:endParaRPr lang="en-US" altLang="zh-TW"/>
          </a:p>
          <a:p>
            <a:endParaRPr lang="en-US" altLang="zh-TW"/>
          </a:p>
          <a:p>
            <a:r>
              <a:rPr lang="zh-TW" altLang="en-US"/>
              <a:t>五、學術研究</a:t>
            </a:r>
            <a:endParaRPr lang="en-US" altLang="zh-TW"/>
          </a:p>
          <a:p>
            <a:endParaRPr lang="en-US" altLang="zh-TW"/>
          </a:p>
        </p:txBody>
      </p:sp>
      <p:sp>
        <p:nvSpPr>
          <p:cNvPr id="5" name="標題 1">
            <a:extLst>
              <a:ext uri="{FF2B5EF4-FFF2-40B4-BE49-F238E27FC236}">
                <a16:creationId xmlns:a16="http://schemas.microsoft.com/office/drawing/2014/main" id="{60F00F36-7BAC-252C-BD5E-796F15C553E6}"/>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3/7</a:t>
            </a:r>
            <a:endParaRPr lang="zh-TW" altLang="en-US"/>
          </a:p>
        </p:txBody>
      </p:sp>
      <p:sp>
        <p:nvSpPr>
          <p:cNvPr id="6" name="矩形: 圓角 5">
            <a:extLst>
              <a:ext uri="{FF2B5EF4-FFF2-40B4-BE49-F238E27FC236}">
                <a16:creationId xmlns:a16="http://schemas.microsoft.com/office/drawing/2014/main" id="{87C088CB-5D80-D2E4-9773-E87E6E2003AB}"/>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1</a:t>
            </a:r>
            <a:r>
              <a:rPr lang="zh-TW" altLang="en-US" b="1">
                <a:solidFill>
                  <a:prstClr val="black"/>
                </a:solidFill>
                <a:latin typeface="Calibri"/>
                <a:ea typeface="微軟正黑體"/>
              </a:rPr>
              <a:t>：智慧交通管理平台</a:t>
            </a:r>
          </a:p>
        </p:txBody>
      </p:sp>
      <p:sp>
        <p:nvSpPr>
          <p:cNvPr id="11" name="文字方塊 10">
            <a:extLst>
              <a:ext uri="{FF2B5EF4-FFF2-40B4-BE49-F238E27FC236}">
                <a16:creationId xmlns:a16="http://schemas.microsoft.com/office/drawing/2014/main" id="{5630FF04-7F1F-1F7C-94A6-F810DFCE0B58}"/>
              </a:ext>
            </a:extLst>
          </p:cNvPr>
          <p:cNvSpPr txBox="1"/>
          <p:nvPr/>
        </p:nvSpPr>
        <p:spPr>
          <a:xfrm>
            <a:off x="670754" y="1820510"/>
            <a:ext cx="3439410" cy="369332"/>
          </a:xfrm>
          <a:prstGeom prst="rect">
            <a:avLst/>
          </a:prstGeom>
          <a:noFill/>
        </p:spPr>
        <p:txBody>
          <a:bodyPr wrap="square">
            <a:spAutoFit/>
          </a:bodyPr>
          <a:lstStyle/>
          <a:p>
            <a:r>
              <a:rPr lang="en-US" altLang="zh-TW" b="1" u="sng"/>
              <a:t>Miovision One</a:t>
            </a:r>
            <a:endParaRPr lang="zh-TW" altLang="en-US" b="1" u="sng"/>
          </a:p>
        </p:txBody>
      </p:sp>
    </p:spTree>
    <p:extLst>
      <p:ext uri="{BB962C8B-B14F-4D97-AF65-F5344CB8AC3E}">
        <p14:creationId xmlns:p14="http://schemas.microsoft.com/office/powerpoint/2010/main" val="343722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5357009-092E-52C3-E77F-0162185007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11576" y="1127557"/>
            <a:ext cx="7003352" cy="5629964"/>
          </a:xfrm>
          <a:prstGeom prst="rect">
            <a:avLst/>
          </a:prstGeom>
        </p:spPr>
      </p:pic>
      <p:sp>
        <p:nvSpPr>
          <p:cNvPr id="41" name="矩形 40">
            <a:extLst>
              <a:ext uri="{FF2B5EF4-FFF2-40B4-BE49-F238E27FC236}">
                <a16:creationId xmlns:a16="http://schemas.microsoft.com/office/drawing/2014/main" id="{126DAAF7-A024-2A1C-481E-66A4EBE8FD51}"/>
              </a:ext>
            </a:extLst>
          </p:cNvPr>
          <p:cNvSpPr/>
          <p:nvPr/>
        </p:nvSpPr>
        <p:spPr>
          <a:xfrm>
            <a:off x="7786340" y="4731020"/>
            <a:ext cx="3128588" cy="202650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TW" sz="1600">
              <a:solidFill>
                <a:schemeClr val="tx1"/>
              </a:solidFill>
              <a:latin typeface="+mj-ea"/>
              <a:ea typeface="+mj-ea"/>
            </a:endParaRPr>
          </a:p>
          <a:p>
            <a:pPr marL="285750" indent="-285750">
              <a:buFont typeface="Arial" panose="020B0604020202020204" pitchFamily="34" charset="0"/>
              <a:buChar char="•"/>
            </a:pPr>
            <a:r>
              <a:rPr lang="zh-TW" altLang="en-US" sz="1600">
                <a:solidFill>
                  <a:schemeClr val="tx1"/>
                </a:solidFill>
                <a:latin typeface="+mj-ea"/>
                <a:ea typeface="+mj-ea"/>
              </a:rPr>
              <a:t>疫情改變出行者行為</a:t>
            </a:r>
            <a:endParaRPr lang="en-US" altLang="zh-TW" sz="1600">
              <a:solidFill>
                <a:schemeClr val="tx1"/>
              </a:solidFill>
              <a:latin typeface="+mj-ea"/>
              <a:ea typeface="+mj-ea"/>
            </a:endParaRPr>
          </a:p>
          <a:p>
            <a:pPr marL="285750" indent="-285750">
              <a:buFont typeface="Arial" panose="020B0604020202020204" pitchFamily="34" charset="0"/>
              <a:buChar char="•"/>
            </a:pPr>
            <a:r>
              <a:rPr lang="zh-TW" altLang="en-US" sz="1600">
                <a:solidFill>
                  <a:schemeClr val="tx1"/>
                </a:solidFill>
                <a:latin typeface="+mj-ea"/>
                <a:ea typeface="+mj-ea"/>
              </a:rPr>
              <a:t>氣候變遷加速全球立法進程</a:t>
            </a:r>
            <a:endParaRPr lang="en-US" altLang="zh-TW" sz="1600">
              <a:solidFill>
                <a:schemeClr val="tx1"/>
              </a:solidFill>
              <a:latin typeface="+mj-ea"/>
              <a:ea typeface="+mj-ea"/>
            </a:endParaRPr>
          </a:p>
          <a:p>
            <a:pPr marL="285750" indent="-285750">
              <a:buFont typeface="Arial" panose="020B0604020202020204" pitchFamily="34" charset="0"/>
              <a:buChar char="•"/>
            </a:pPr>
            <a:r>
              <a:rPr lang="zh-TW" altLang="en-US" sz="1600">
                <a:solidFill>
                  <a:schemeClr val="tx1"/>
                </a:solidFill>
                <a:latin typeface="+mj-ea"/>
                <a:ea typeface="+mj-ea"/>
              </a:rPr>
              <a:t>都市投入更多資源發展新興基礎建設計畫</a:t>
            </a:r>
          </a:p>
        </p:txBody>
      </p:sp>
      <p:sp>
        <p:nvSpPr>
          <p:cNvPr id="2" name="標題 1">
            <a:extLst>
              <a:ext uri="{FF2B5EF4-FFF2-40B4-BE49-F238E27FC236}">
                <a16:creationId xmlns:a16="http://schemas.microsoft.com/office/drawing/2014/main" id="{751A481E-1796-7217-A472-0A2BB580466F}"/>
              </a:ext>
            </a:extLst>
          </p:cNvPr>
          <p:cNvSpPr>
            <a:spLocks noGrp="1"/>
          </p:cNvSpPr>
          <p:nvPr>
            <p:ph type="title"/>
          </p:nvPr>
        </p:nvSpPr>
        <p:spPr/>
        <p:txBody>
          <a:bodyPr/>
          <a:lstStyle/>
          <a:p>
            <a:r>
              <a:rPr lang="en-US" altLang="zh-TW"/>
              <a:t>Roadway Automation Overview</a:t>
            </a:r>
            <a:endParaRPr lang="zh-TW" altLang="en-US"/>
          </a:p>
        </p:txBody>
      </p:sp>
      <p:sp>
        <p:nvSpPr>
          <p:cNvPr id="3" name="投影片編號版面配置區 2">
            <a:extLst>
              <a:ext uri="{FF2B5EF4-FFF2-40B4-BE49-F238E27FC236}">
                <a16:creationId xmlns:a16="http://schemas.microsoft.com/office/drawing/2014/main" id="{F74D38AE-ED19-535B-6E51-EFA5252F8A67}"/>
              </a:ext>
            </a:extLst>
          </p:cNvPr>
          <p:cNvSpPr>
            <a:spLocks noGrp="1"/>
          </p:cNvSpPr>
          <p:nvPr>
            <p:ph type="sldNum" sz="quarter" idx="12"/>
          </p:nvPr>
        </p:nvSpPr>
        <p:spPr/>
        <p:txBody>
          <a:bodyPr/>
          <a:lstStyle/>
          <a:p>
            <a:pPr algn="ctr"/>
            <a:fld id="{6E290225-7458-4E5F-AFE5-E142CAAEBF37}" type="slidenum">
              <a:rPr lang="en-US" smtClean="0"/>
              <a:pPr algn="ctr"/>
              <a:t>4</a:t>
            </a:fld>
            <a:endParaRPr lang="en-US"/>
          </a:p>
        </p:txBody>
      </p:sp>
      <p:grpSp>
        <p:nvGrpSpPr>
          <p:cNvPr id="25" name="群組 24">
            <a:extLst>
              <a:ext uri="{FF2B5EF4-FFF2-40B4-BE49-F238E27FC236}">
                <a16:creationId xmlns:a16="http://schemas.microsoft.com/office/drawing/2014/main" id="{61FAE63C-166A-5C83-E472-2DF2A41CC12E}"/>
              </a:ext>
            </a:extLst>
          </p:cNvPr>
          <p:cNvGrpSpPr/>
          <p:nvPr/>
        </p:nvGrpSpPr>
        <p:grpSpPr>
          <a:xfrm>
            <a:off x="838200" y="2004497"/>
            <a:ext cx="2340000" cy="899378"/>
            <a:chOff x="838200" y="1337913"/>
            <a:chExt cx="2340000" cy="899378"/>
          </a:xfrm>
        </p:grpSpPr>
        <p:sp>
          <p:nvSpPr>
            <p:cNvPr id="16" name="矩形 15">
              <a:extLst>
                <a:ext uri="{FF2B5EF4-FFF2-40B4-BE49-F238E27FC236}">
                  <a16:creationId xmlns:a16="http://schemas.microsoft.com/office/drawing/2014/main" id="{020E080F-CF80-4F96-9883-1CD5D6BBEC2D}"/>
                </a:ext>
              </a:extLst>
            </p:cNvPr>
            <p:cNvSpPr/>
            <p:nvPr/>
          </p:nvSpPr>
          <p:spPr>
            <a:xfrm>
              <a:off x="838200" y="1337913"/>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Visibility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20" name="矩形 19">
              <a:extLst>
                <a:ext uri="{FF2B5EF4-FFF2-40B4-BE49-F238E27FC236}">
                  <a16:creationId xmlns:a16="http://schemas.microsoft.com/office/drawing/2014/main" id="{4C58AF01-41C9-4671-F82C-295ABB4EFDCB}"/>
                </a:ext>
              </a:extLst>
            </p:cNvPr>
            <p:cNvSpPr/>
            <p:nvPr/>
          </p:nvSpPr>
          <p:spPr>
            <a:xfrm>
              <a:off x="838200" y="1806985"/>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kern="0">
                  <a:solidFill>
                    <a:prstClr val="black"/>
                  </a:solidFill>
                  <a:latin typeface="Calibri"/>
                  <a:ea typeface="微軟正黑體"/>
                </a:rPr>
                <a:t>道路資料數據蒐集</a:t>
              </a:r>
              <a:endParaRPr kumimoji="0" lang="zh-TW" altLang="en-US" sz="1800" i="0" u="none" strike="noStrike" kern="0" cap="none" spc="0" normalizeH="0" baseline="0" noProof="0">
                <a:ln>
                  <a:noFill/>
                </a:ln>
                <a:solidFill>
                  <a:prstClr val="black"/>
                </a:solidFill>
                <a:effectLst/>
                <a:uLnTx/>
                <a:uFillTx/>
                <a:latin typeface="Calibri"/>
                <a:ea typeface="微軟正黑體"/>
                <a:cs typeface="+mn-cs"/>
              </a:endParaRPr>
            </a:p>
          </p:txBody>
        </p:sp>
      </p:grpSp>
      <p:grpSp>
        <p:nvGrpSpPr>
          <p:cNvPr id="26" name="群組 25">
            <a:extLst>
              <a:ext uri="{FF2B5EF4-FFF2-40B4-BE49-F238E27FC236}">
                <a16:creationId xmlns:a16="http://schemas.microsoft.com/office/drawing/2014/main" id="{7C4088F0-7B49-3C53-4CF2-B0B519F00C97}"/>
              </a:ext>
            </a:extLst>
          </p:cNvPr>
          <p:cNvGrpSpPr/>
          <p:nvPr/>
        </p:nvGrpSpPr>
        <p:grpSpPr>
          <a:xfrm>
            <a:off x="838200" y="3063462"/>
            <a:ext cx="2340000" cy="899378"/>
            <a:chOff x="838200" y="2276057"/>
            <a:chExt cx="2340000" cy="899378"/>
          </a:xfrm>
        </p:grpSpPr>
        <p:sp>
          <p:nvSpPr>
            <p:cNvPr id="17" name="矩形 16">
              <a:extLst>
                <a:ext uri="{FF2B5EF4-FFF2-40B4-BE49-F238E27FC236}">
                  <a16:creationId xmlns:a16="http://schemas.microsoft.com/office/drawing/2014/main" id="{92510DFA-D295-E6CC-D549-F3E3A60E4083}"/>
                </a:ext>
              </a:extLst>
            </p:cNvPr>
            <p:cNvSpPr/>
            <p:nvPr/>
          </p:nvSpPr>
          <p:spPr>
            <a:xfrm>
              <a:off x="838200" y="2276057"/>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Efficiency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21" name="矩形 20">
              <a:extLst>
                <a:ext uri="{FF2B5EF4-FFF2-40B4-BE49-F238E27FC236}">
                  <a16:creationId xmlns:a16="http://schemas.microsoft.com/office/drawing/2014/main" id="{8381785E-C5B2-26EE-F19D-98C85F6E517D}"/>
                </a:ext>
              </a:extLst>
            </p:cNvPr>
            <p:cNvSpPr/>
            <p:nvPr/>
          </p:nvSpPr>
          <p:spPr>
            <a:xfrm>
              <a:off x="838200" y="2745129"/>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交控</a:t>
              </a:r>
              <a:r>
                <a:rPr lang="zh-TW" altLang="en-US" kern="0">
                  <a:solidFill>
                    <a:prstClr val="black"/>
                  </a:solidFill>
                  <a:latin typeface="Calibri"/>
                  <a:ea typeface="微軟正黑體"/>
                </a:rPr>
                <a:t>及</a:t>
              </a: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交管精進</a:t>
              </a:r>
            </a:p>
          </p:txBody>
        </p:sp>
      </p:grpSp>
      <p:grpSp>
        <p:nvGrpSpPr>
          <p:cNvPr id="27" name="群組 26">
            <a:extLst>
              <a:ext uri="{FF2B5EF4-FFF2-40B4-BE49-F238E27FC236}">
                <a16:creationId xmlns:a16="http://schemas.microsoft.com/office/drawing/2014/main" id="{FE957D26-C554-E7A1-440A-3043C48597F4}"/>
              </a:ext>
            </a:extLst>
          </p:cNvPr>
          <p:cNvGrpSpPr/>
          <p:nvPr/>
        </p:nvGrpSpPr>
        <p:grpSpPr>
          <a:xfrm>
            <a:off x="838200" y="4122427"/>
            <a:ext cx="2340000" cy="899378"/>
            <a:chOff x="838200" y="3252260"/>
            <a:chExt cx="2340000" cy="899378"/>
          </a:xfrm>
        </p:grpSpPr>
        <p:sp>
          <p:nvSpPr>
            <p:cNvPr id="18" name="矩形 17">
              <a:extLst>
                <a:ext uri="{FF2B5EF4-FFF2-40B4-BE49-F238E27FC236}">
                  <a16:creationId xmlns:a16="http://schemas.microsoft.com/office/drawing/2014/main" id="{0F6B417D-873F-9700-CB72-0B7381CF46F8}"/>
                </a:ext>
              </a:extLst>
            </p:cNvPr>
            <p:cNvSpPr/>
            <p:nvPr/>
          </p:nvSpPr>
          <p:spPr>
            <a:xfrm>
              <a:off x="838200" y="3252260"/>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Safety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22" name="矩形 21">
              <a:extLst>
                <a:ext uri="{FF2B5EF4-FFF2-40B4-BE49-F238E27FC236}">
                  <a16:creationId xmlns:a16="http://schemas.microsoft.com/office/drawing/2014/main" id="{34C245F7-DF19-E6B3-7BA7-C92A5134FF5E}"/>
                </a:ext>
              </a:extLst>
            </p:cNvPr>
            <p:cNvSpPr/>
            <p:nvPr/>
          </p:nvSpPr>
          <p:spPr>
            <a:xfrm>
              <a:off x="838200" y="3721332"/>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增加多元用路人安全</a:t>
              </a:r>
            </a:p>
          </p:txBody>
        </p:sp>
      </p:grpSp>
      <p:grpSp>
        <p:nvGrpSpPr>
          <p:cNvPr id="28" name="群組 27">
            <a:extLst>
              <a:ext uri="{FF2B5EF4-FFF2-40B4-BE49-F238E27FC236}">
                <a16:creationId xmlns:a16="http://schemas.microsoft.com/office/drawing/2014/main" id="{B3AEEEE7-F3ED-8165-4DF5-C755FB6C11E4}"/>
              </a:ext>
            </a:extLst>
          </p:cNvPr>
          <p:cNvGrpSpPr/>
          <p:nvPr/>
        </p:nvGrpSpPr>
        <p:grpSpPr>
          <a:xfrm>
            <a:off x="838200" y="5181393"/>
            <a:ext cx="2340000" cy="899378"/>
            <a:chOff x="838200" y="4389231"/>
            <a:chExt cx="2340000" cy="899378"/>
          </a:xfrm>
        </p:grpSpPr>
        <p:sp>
          <p:nvSpPr>
            <p:cNvPr id="19" name="矩形 18">
              <a:extLst>
                <a:ext uri="{FF2B5EF4-FFF2-40B4-BE49-F238E27FC236}">
                  <a16:creationId xmlns:a16="http://schemas.microsoft.com/office/drawing/2014/main" id="{CDF8BB8F-E6BD-DDB0-7562-4A1D66B1D344}"/>
                </a:ext>
              </a:extLst>
            </p:cNvPr>
            <p:cNvSpPr/>
            <p:nvPr/>
          </p:nvSpPr>
          <p:spPr>
            <a:xfrm>
              <a:off x="838200" y="4389231"/>
              <a:ext cx="2340000" cy="430306"/>
            </a:xfrm>
            <a:prstGeom prst="rect">
              <a:avLst/>
            </a:prstGeom>
            <a:solidFill>
              <a:schemeClr val="accent5">
                <a:lumMod val="60000"/>
                <a:lumOff val="40000"/>
              </a:schemeClr>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1" i="0" u="none" strike="noStrike" kern="0" cap="none" spc="0" normalizeH="0" baseline="0" noProof="0">
                  <a:ln>
                    <a:noFill/>
                  </a:ln>
                  <a:solidFill>
                    <a:prstClr val="black"/>
                  </a:solidFill>
                  <a:effectLst/>
                  <a:uLnTx/>
                  <a:uFillTx/>
                  <a:latin typeface="Calibri"/>
                  <a:ea typeface="微軟正黑體"/>
                  <a:cs typeface="+mn-cs"/>
                </a:rPr>
                <a:t>Sustainability</a:t>
              </a:r>
              <a:endParaRPr kumimoji="0" lang="zh-TW" altLang="en-US" sz="2400" b="1" i="0" u="none" strike="noStrike" kern="0" cap="none" spc="0" normalizeH="0" baseline="0" noProof="0">
                <a:ln>
                  <a:noFill/>
                </a:ln>
                <a:solidFill>
                  <a:prstClr val="black"/>
                </a:solidFill>
                <a:effectLst/>
                <a:uLnTx/>
                <a:uFillTx/>
                <a:latin typeface="Calibri"/>
                <a:ea typeface="微軟正黑體"/>
                <a:cs typeface="+mn-cs"/>
              </a:endParaRPr>
            </a:p>
          </p:txBody>
        </p:sp>
        <p:sp>
          <p:nvSpPr>
            <p:cNvPr id="23" name="矩形 22">
              <a:extLst>
                <a:ext uri="{FF2B5EF4-FFF2-40B4-BE49-F238E27FC236}">
                  <a16:creationId xmlns:a16="http://schemas.microsoft.com/office/drawing/2014/main" id="{3B46731D-9C3A-DA0E-965C-B5E7171182BF}"/>
                </a:ext>
              </a:extLst>
            </p:cNvPr>
            <p:cNvSpPr/>
            <p:nvPr/>
          </p:nvSpPr>
          <p:spPr>
            <a:xfrm>
              <a:off x="838200" y="4858303"/>
              <a:ext cx="2340000" cy="430306"/>
            </a:xfrm>
            <a:prstGeom prst="rect">
              <a:avLst/>
            </a:prstGeom>
            <a:solidFill>
              <a:srgbClr val="FFFFFF"/>
            </a:solidFill>
            <a:ln w="12700" cap="flat" cmpd="sng" algn="ctr">
              <a:solidFill>
                <a:srgbClr val="F398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i="0" u="none" strike="noStrike" kern="0" cap="none" spc="0" normalizeH="0" baseline="0" noProof="0">
                  <a:ln>
                    <a:noFill/>
                  </a:ln>
                  <a:solidFill>
                    <a:prstClr val="black"/>
                  </a:solidFill>
                  <a:effectLst/>
                  <a:uLnTx/>
                  <a:uFillTx/>
                  <a:latin typeface="Calibri"/>
                  <a:ea typeface="微軟正黑體"/>
                  <a:cs typeface="+mn-cs"/>
                </a:rPr>
                <a:t>減碳減排及電動運具</a:t>
              </a:r>
            </a:p>
          </p:txBody>
        </p:sp>
      </p:grpSp>
      <p:sp>
        <p:nvSpPr>
          <p:cNvPr id="29" name="文字方塊 28">
            <a:extLst>
              <a:ext uri="{FF2B5EF4-FFF2-40B4-BE49-F238E27FC236}">
                <a16:creationId xmlns:a16="http://schemas.microsoft.com/office/drawing/2014/main" id="{C6A8A785-A2E9-27F5-4209-7241FF3E6877}"/>
              </a:ext>
            </a:extLst>
          </p:cNvPr>
          <p:cNvSpPr txBox="1"/>
          <p:nvPr/>
        </p:nvSpPr>
        <p:spPr>
          <a:xfrm>
            <a:off x="1172131" y="1319195"/>
            <a:ext cx="1290610" cy="523220"/>
          </a:xfrm>
          <a:prstGeom prst="rect">
            <a:avLst/>
          </a:prstGeom>
          <a:noFill/>
        </p:spPr>
        <p:txBody>
          <a:bodyPr wrap="none" rtlCol="0">
            <a:spAutoFit/>
          </a:bodyPr>
          <a:lstStyle/>
          <a:p>
            <a:r>
              <a:rPr lang="en-US" altLang="zh-TW" sz="2800" b="1" u="sng"/>
              <a:t>GOALS:</a:t>
            </a:r>
            <a:endParaRPr lang="zh-TW" altLang="en-US" sz="2800" b="1" u="sng"/>
          </a:p>
        </p:txBody>
      </p:sp>
      <p:grpSp>
        <p:nvGrpSpPr>
          <p:cNvPr id="30" name="群組 29">
            <a:extLst>
              <a:ext uri="{FF2B5EF4-FFF2-40B4-BE49-F238E27FC236}">
                <a16:creationId xmlns:a16="http://schemas.microsoft.com/office/drawing/2014/main" id="{7F76877E-A812-2420-096F-E74C3C52767D}"/>
              </a:ext>
            </a:extLst>
          </p:cNvPr>
          <p:cNvGrpSpPr>
            <a:grpSpLocks noChangeAspect="1"/>
          </p:cNvGrpSpPr>
          <p:nvPr/>
        </p:nvGrpSpPr>
        <p:grpSpPr>
          <a:xfrm>
            <a:off x="838200" y="1374226"/>
            <a:ext cx="288000" cy="413158"/>
            <a:chOff x="880454" y="1103741"/>
            <a:chExt cx="461432" cy="661961"/>
          </a:xfrm>
        </p:grpSpPr>
        <p:sp>
          <p:nvSpPr>
            <p:cNvPr id="31" name="橢圓 30">
              <a:extLst>
                <a:ext uri="{FF2B5EF4-FFF2-40B4-BE49-F238E27FC236}">
                  <a16:creationId xmlns:a16="http://schemas.microsoft.com/office/drawing/2014/main" id="{7DFC9722-3979-8023-E357-EB2347DF8D92}"/>
                </a:ext>
              </a:extLst>
            </p:cNvPr>
            <p:cNvSpPr/>
            <p:nvPr/>
          </p:nvSpPr>
          <p:spPr>
            <a:xfrm>
              <a:off x="1071402" y="1686166"/>
              <a:ext cx="79536" cy="79536"/>
            </a:xfrm>
            <a:prstGeom prst="ellipse">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003E1464-5721-1702-C569-52A2F046C88F}"/>
                </a:ext>
              </a:extLst>
            </p:cNvPr>
            <p:cNvSpPr/>
            <p:nvPr/>
          </p:nvSpPr>
          <p:spPr>
            <a:xfrm>
              <a:off x="1018573" y="1540740"/>
              <a:ext cx="185194" cy="18519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84F5D1AB-CFA5-149F-F7B5-678983B88C5D}"/>
                </a:ext>
              </a:extLst>
            </p:cNvPr>
            <p:cNvSpPr/>
            <p:nvPr/>
          </p:nvSpPr>
          <p:spPr>
            <a:xfrm>
              <a:off x="880454" y="1103741"/>
              <a:ext cx="461432" cy="47784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6579C5BE-3997-4368-3CF2-B8508793C168}"/>
                </a:ext>
              </a:extLst>
            </p:cNvPr>
            <p:cNvSpPr/>
            <p:nvPr/>
          </p:nvSpPr>
          <p:spPr>
            <a:xfrm>
              <a:off x="1018573" y="1621366"/>
              <a:ext cx="185194" cy="10456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矩形: 圓角 35">
            <a:extLst>
              <a:ext uri="{FF2B5EF4-FFF2-40B4-BE49-F238E27FC236}">
                <a16:creationId xmlns:a16="http://schemas.microsoft.com/office/drawing/2014/main" id="{84070C65-62CA-1E2D-8DE9-87F3A0A0F61E}"/>
              </a:ext>
            </a:extLst>
          </p:cNvPr>
          <p:cNvSpPr/>
          <p:nvPr/>
        </p:nvSpPr>
        <p:spPr>
          <a:xfrm>
            <a:off x="5194300" y="1729930"/>
            <a:ext cx="901700" cy="621628"/>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kern="0">
                <a:solidFill>
                  <a:prstClr val="black"/>
                </a:solidFill>
                <a:latin typeface="Calibri"/>
                <a:ea typeface="微軟正黑體"/>
              </a:rPr>
              <a:t>雲端資料平台</a:t>
            </a:r>
            <a:endParaRPr kumimoji="0" lang="zh-TW" altLang="en-US" sz="1400" i="0" u="none" strike="noStrike" kern="0" cap="none" spc="0" normalizeH="0" baseline="0" noProof="0">
              <a:ln>
                <a:noFill/>
              </a:ln>
              <a:solidFill>
                <a:prstClr val="black"/>
              </a:solidFill>
              <a:effectLst/>
              <a:uLnTx/>
              <a:uFillTx/>
              <a:latin typeface="Calibri"/>
              <a:ea typeface="微軟正黑體"/>
              <a:cs typeface="+mn-cs"/>
            </a:endParaRPr>
          </a:p>
        </p:txBody>
      </p:sp>
      <p:sp>
        <p:nvSpPr>
          <p:cNvPr id="37" name="矩形: 圓角 36">
            <a:extLst>
              <a:ext uri="{FF2B5EF4-FFF2-40B4-BE49-F238E27FC236}">
                <a16:creationId xmlns:a16="http://schemas.microsoft.com/office/drawing/2014/main" id="{0603303A-D186-AD12-E3EC-1A96BFB89EEC}"/>
              </a:ext>
            </a:extLst>
          </p:cNvPr>
          <p:cNvSpPr/>
          <p:nvPr/>
        </p:nvSpPr>
        <p:spPr>
          <a:xfrm>
            <a:off x="6438900" y="1390396"/>
            <a:ext cx="11160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大數據分析</a:t>
            </a:r>
          </a:p>
        </p:txBody>
      </p:sp>
      <p:sp>
        <p:nvSpPr>
          <p:cNvPr id="38" name="矩形: 圓角 37">
            <a:extLst>
              <a:ext uri="{FF2B5EF4-FFF2-40B4-BE49-F238E27FC236}">
                <a16:creationId xmlns:a16="http://schemas.microsoft.com/office/drawing/2014/main" id="{4829B635-3DA7-DC57-D38C-C1C2556C775F}"/>
              </a:ext>
            </a:extLst>
          </p:cNvPr>
          <p:cNvSpPr/>
          <p:nvPr/>
        </p:nvSpPr>
        <p:spPr>
          <a:xfrm>
            <a:off x="8775700" y="1390396"/>
            <a:ext cx="11160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1400" kern="0">
                <a:solidFill>
                  <a:prstClr val="black"/>
                </a:solidFill>
                <a:latin typeface="Calibri"/>
                <a:ea typeface="微軟正黑體"/>
              </a:rPr>
              <a:t>道路智慧化</a:t>
            </a:r>
            <a:endParaRPr kumimoji="0" lang="zh-TW" altLang="en-US" sz="1400" i="0" u="none" strike="noStrike" kern="0" cap="none" spc="0" normalizeH="0" baseline="0" noProof="0">
              <a:ln>
                <a:noFill/>
              </a:ln>
              <a:solidFill>
                <a:prstClr val="black"/>
              </a:solidFill>
              <a:effectLst/>
              <a:uLnTx/>
              <a:uFillTx/>
              <a:latin typeface="Calibri"/>
              <a:ea typeface="微軟正黑體"/>
              <a:cs typeface="+mn-cs"/>
            </a:endParaRPr>
          </a:p>
        </p:txBody>
      </p:sp>
      <p:sp>
        <p:nvSpPr>
          <p:cNvPr id="39" name="矩形: 圓角 38">
            <a:extLst>
              <a:ext uri="{FF2B5EF4-FFF2-40B4-BE49-F238E27FC236}">
                <a16:creationId xmlns:a16="http://schemas.microsoft.com/office/drawing/2014/main" id="{43AFBCF5-825F-0F32-8701-400FD9994D7D}"/>
              </a:ext>
            </a:extLst>
          </p:cNvPr>
          <p:cNvSpPr/>
          <p:nvPr/>
        </p:nvSpPr>
        <p:spPr>
          <a:xfrm>
            <a:off x="8450250" y="3060708"/>
            <a:ext cx="1766900" cy="368292"/>
          </a:xfrm>
          <a:prstGeom prst="round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運輸管理系統</a:t>
            </a:r>
          </a:p>
        </p:txBody>
      </p:sp>
      <p:sp>
        <p:nvSpPr>
          <p:cNvPr id="40" name="矩形: 圓角 39">
            <a:extLst>
              <a:ext uri="{FF2B5EF4-FFF2-40B4-BE49-F238E27FC236}">
                <a16:creationId xmlns:a16="http://schemas.microsoft.com/office/drawing/2014/main" id="{22EBBB96-A941-36DE-BEF1-4B438C4E2D64}"/>
              </a:ext>
            </a:extLst>
          </p:cNvPr>
          <p:cNvSpPr/>
          <p:nvPr/>
        </p:nvSpPr>
        <p:spPr>
          <a:xfrm>
            <a:off x="8450250" y="4830034"/>
            <a:ext cx="1766900" cy="368292"/>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2000" b="1" kern="0">
                <a:solidFill>
                  <a:prstClr val="black"/>
                </a:solidFill>
                <a:latin typeface="Calibri"/>
                <a:ea typeface="微軟正黑體"/>
              </a:rPr>
              <a:t>趨勢</a:t>
            </a:r>
            <a:endParaRPr kumimoji="0" lang="zh-TW" altLang="en-US" sz="2000" b="1" i="0" u="none" strike="noStrike" kern="0" cap="none" spc="0" normalizeH="0" baseline="0" noProof="0">
              <a:ln>
                <a:noFill/>
              </a:ln>
              <a:solidFill>
                <a:prstClr val="black"/>
              </a:solidFill>
              <a:effectLst/>
              <a:uLnTx/>
              <a:uFillTx/>
              <a:latin typeface="Calibri"/>
              <a:ea typeface="微軟正黑體"/>
              <a:cs typeface="+mn-cs"/>
            </a:endParaRPr>
          </a:p>
        </p:txBody>
      </p:sp>
      <p:sp>
        <p:nvSpPr>
          <p:cNvPr id="42" name="矩形: 圓角 41">
            <a:extLst>
              <a:ext uri="{FF2B5EF4-FFF2-40B4-BE49-F238E27FC236}">
                <a16:creationId xmlns:a16="http://schemas.microsoft.com/office/drawing/2014/main" id="{12591420-17B1-5A42-F767-5D82339B0FFE}"/>
              </a:ext>
            </a:extLst>
          </p:cNvPr>
          <p:cNvSpPr/>
          <p:nvPr/>
        </p:nvSpPr>
        <p:spPr>
          <a:xfrm>
            <a:off x="3911575" y="5198326"/>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聯網感測器</a:t>
            </a:r>
          </a:p>
        </p:txBody>
      </p:sp>
      <p:sp>
        <p:nvSpPr>
          <p:cNvPr id="43" name="矩形: 圓角 42">
            <a:extLst>
              <a:ext uri="{FF2B5EF4-FFF2-40B4-BE49-F238E27FC236}">
                <a16:creationId xmlns:a16="http://schemas.microsoft.com/office/drawing/2014/main" id="{4E76748F-E83C-6B24-3FFF-0BF4C4BD32A5}"/>
              </a:ext>
            </a:extLst>
          </p:cNvPr>
          <p:cNvSpPr/>
          <p:nvPr/>
        </p:nvSpPr>
        <p:spPr>
          <a:xfrm>
            <a:off x="5318759" y="5801164"/>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聯網車輛</a:t>
            </a:r>
          </a:p>
        </p:txBody>
      </p:sp>
      <p:sp>
        <p:nvSpPr>
          <p:cNvPr id="44" name="矩形: 圓角 43">
            <a:extLst>
              <a:ext uri="{FF2B5EF4-FFF2-40B4-BE49-F238E27FC236}">
                <a16:creationId xmlns:a16="http://schemas.microsoft.com/office/drawing/2014/main" id="{547B20AA-9DCE-C033-7B11-ADEE06C733B0}"/>
              </a:ext>
            </a:extLst>
          </p:cNvPr>
          <p:cNvSpPr/>
          <p:nvPr/>
        </p:nvSpPr>
        <p:spPr>
          <a:xfrm>
            <a:off x="4201159" y="3936557"/>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i="0" u="none" strike="noStrike" kern="0" cap="none" spc="0" normalizeH="0" baseline="0" noProof="0">
                <a:ln>
                  <a:noFill/>
                </a:ln>
                <a:solidFill>
                  <a:prstClr val="black"/>
                </a:solidFill>
                <a:effectLst/>
                <a:uLnTx/>
                <a:uFillTx/>
                <a:latin typeface="Calibri"/>
                <a:ea typeface="微軟正黑體"/>
                <a:cs typeface="+mn-cs"/>
              </a:rPr>
              <a:t>IoT+</a:t>
            </a: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邊緣</a:t>
            </a:r>
          </a:p>
        </p:txBody>
      </p:sp>
      <p:sp>
        <p:nvSpPr>
          <p:cNvPr id="45" name="矩形: 圓角 44">
            <a:extLst>
              <a:ext uri="{FF2B5EF4-FFF2-40B4-BE49-F238E27FC236}">
                <a16:creationId xmlns:a16="http://schemas.microsoft.com/office/drawing/2014/main" id="{FAFF74B0-6EEE-1A73-234A-AD81E73EA94B}"/>
              </a:ext>
            </a:extLst>
          </p:cNvPr>
          <p:cNvSpPr/>
          <p:nvPr/>
        </p:nvSpPr>
        <p:spPr>
          <a:xfrm>
            <a:off x="4478047" y="2946368"/>
            <a:ext cx="1202291" cy="279607"/>
          </a:xfrm>
          <a:prstGeom prst="roundRect">
            <a:avLst/>
          </a:prstGeom>
          <a:solidFill>
            <a:srgbClr val="FFFFFF"/>
          </a:solidFill>
          <a:ln w="1270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i="0" u="none" strike="noStrike" kern="0" cap="none" spc="0" normalizeH="0" baseline="0" noProof="0">
                <a:ln>
                  <a:noFill/>
                </a:ln>
                <a:solidFill>
                  <a:prstClr val="black"/>
                </a:solidFill>
                <a:effectLst/>
                <a:uLnTx/>
                <a:uFillTx/>
                <a:latin typeface="Calibri"/>
                <a:ea typeface="微軟正黑體"/>
                <a:cs typeface="+mn-cs"/>
              </a:rPr>
              <a:t>車聯網</a:t>
            </a:r>
            <a:r>
              <a:rPr kumimoji="0" lang="en-US" altLang="zh-TW" sz="1400" i="0" u="none" strike="noStrike" kern="0" cap="none" spc="0" normalizeH="0" baseline="0" noProof="0">
                <a:ln>
                  <a:noFill/>
                </a:ln>
                <a:solidFill>
                  <a:prstClr val="black"/>
                </a:solidFill>
                <a:effectLst/>
                <a:uLnTx/>
                <a:uFillTx/>
                <a:latin typeface="Calibri"/>
                <a:ea typeface="微軟正黑體"/>
                <a:cs typeface="+mn-cs"/>
              </a:rPr>
              <a:t>+LBS</a:t>
            </a:r>
            <a:endParaRPr kumimoji="0" lang="zh-TW" altLang="en-US" sz="1400" i="0" u="none" strike="noStrike" kern="0" cap="none" spc="0" normalizeH="0" baseline="0" noProof="0">
              <a:ln>
                <a:noFill/>
              </a:ln>
              <a:solidFill>
                <a:prstClr val="black"/>
              </a:solidFill>
              <a:effectLst/>
              <a:uLnTx/>
              <a:uFillTx/>
              <a:latin typeface="Calibri"/>
              <a:ea typeface="微軟正黑體"/>
              <a:cs typeface="+mn-cs"/>
            </a:endParaRPr>
          </a:p>
        </p:txBody>
      </p:sp>
      <p:sp>
        <p:nvSpPr>
          <p:cNvPr id="4" name="文字方塊 3">
            <a:extLst>
              <a:ext uri="{FF2B5EF4-FFF2-40B4-BE49-F238E27FC236}">
                <a16:creationId xmlns:a16="http://schemas.microsoft.com/office/drawing/2014/main" id="{17AB7FDE-2C39-8D3A-CEB3-1DB4F40E4032}"/>
              </a:ext>
            </a:extLst>
          </p:cNvPr>
          <p:cNvSpPr txBox="1"/>
          <p:nvPr/>
        </p:nvSpPr>
        <p:spPr>
          <a:xfrm>
            <a:off x="838200" y="6492875"/>
            <a:ext cx="1266885" cy="307777"/>
          </a:xfrm>
          <a:prstGeom prst="rect">
            <a:avLst/>
          </a:prstGeom>
          <a:noFill/>
        </p:spPr>
        <p:txBody>
          <a:bodyPr wrap="none" rtlCol="0">
            <a:spAutoFit/>
          </a:bodyPr>
          <a:lstStyle/>
          <a:p>
            <a:r>
              <a:rPr lang="en-US" altLang="zh-TW" sz="1400"/>
              <a:t>Source: </a:t>
            </a:r>
            <a:r>
              <a:rPr lang="en-US" altLang="zh-TW" sz="1400" err="1"/>
              <a:t>Intellia</a:t>
            </a:r>
            <a:endParaRPr lang="zh-TW" altLang="en-US" sz="1400"/>
          </a:p>
        </p:txBody>
      </p:sp>
    </p:spTree>
    <p:extLst>
      <p:ext uri="{BB962C8B-B14F-4D97-AF65-F5344CB8AC3E}">
        <p14:creationId xmlns:p14="http://schemas.microsoft.com/office/powerpoint/2010/main" val="2641549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30CC-9349-24EE-547F-021CF8CD08C3}"/>
            </a:ext>
          </a:extLst>
        </p:cNvPr>
        <p:cNvGrpSpPr/>
        <p:nvPr/>
      </p:nvGrpSpPr>
      <p:grpSpPr>
        <a:xfrm>
          <a:off x="0" y="0"/>
          <a:ext cx="0" cy="0"/>
          <a:chOff x="0" y="0"/>
          <a:chExt cx="0" cy="0"/>
        </a:xfrm>
      </p:grpSpPr>
      <p:sp>
        <p:nvSpPr>
          <p:cNvPr id="8" name="文字方塊 7">
            <a:extLst>
              <a:ext uri="{FF2B5EF4-FFF2-40B4-BE49-F238E27FC236}">
                <a16:creationId xmlns:a16="http://schemas.microsoft.com/office/drawing/2014/main" id="{65B076F4-0801-6900-8C82-38976628D421}"/>
              </a:ext>
            </a:extLst>
          </p:cNvPr>
          <p:cNvSpPr txBox="1"/>
          <p:nvPr/>
        </p:nvSpPr>
        <p:spPr>
          <a:xfrm>
            <a:off x="670754" y="1820510"/>
            <a:ext cx="3906464" cy="369332"/>
          </a:xfrm>
          <a:prstGeom prst="rect">
            <a:avLst/>
          </a:prstGeom>
          <a:noFill/>
        </p:spPr>
        <p:txBody>
          <a:bodyPr wrap="square" rtlCol="0">
            <a:spAutoFit/>
          </a:bodyPr>
          <a:lstStyle/>
          <a:p>
            <a:r>
              <a:rPr lang="en-US" altLang="zh-TW" b="1" i="0" u="sng">
                <a:solidFill>
                  <a:srgbClr val="111827"/>
                </a:solidFill>
                <a:effectLst/>
                <a:latin typeface="tk-arboria-n4"/>
              </a:rPr>
              <a:t>Miovision Opticom</a:t>
            </a:r>
            <a:endParaRPr lang="zh-TW" altLang="en-US" b="1" u="sng"/>
          </a:p>
        </p:txBody>
      </p:sp>
      <p:sp>
        <p:nvSpPr>
          <p:cNvPr id="10" name="左大括弧 9">
            <a:extLst>
              <a:ext uri="{FF2B5EF4-FFF2-40B4-BE49-F238E27FC236}">
                <a16:creationId xmlns:a16="http://schemas.microsoft.com/office/drawing/2014/main" id="{C5DDD5F2-5034-CA7D-FE94-8E4BFD3DF5FB}"/>
              </a:ext>
            </a:extLst>
          </p:cNvPr>
          <p:cNvSpPr/>
          <p:nvPr/>
        </p:nvSpPr>
        <p:spPr>
          <a:xfrm>
            <a:off x="4072380" y="2535810"/>
            <a:ext cx="254523" cy="30260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C88E2ED-AF34-0B48-C15C-23BAF076D520}"/>
              </a:ext>
            </a:extLst>
          </p:cNvPr>
          <p:cNvSpPr txBox="1"/>
          <p:nvPr/>
        </p:nvSpPr>
        <p:spPr>
          <a:xfrm>
            <a:off x="4600280" y="2407262"/>
            <a:ext cx="2492990" cy="3416320"/>
          </a:xfrm>
          <a:prstGeom prst="rect">
            <a:avLst/>
          </a:prstGeom>
          <a:noFill/>
        </p:spPr>
        <p:txBody>
          <a:bodyPr wrap="none" rtlCol="0">
            <a:spAutoFit/>
          </a:bodyPr>
          <a:lstStyle/>
          <a:p>
            <a:r>
              <a:rPr lang="zh-TW" altLang="en-US"/>
              <a:t>一、先進演算法</a:t>
            </a:r>
            <a:endParaRPr lang="en-US" altLang="zh-TW"/>
          </a:p>
          <a:p>
            <a:endParaRPr lang="en-US" altLang="zh-TW"/>
          </a:p>
          <a:p>
            <a:r>
              <a:rPr lang="zh-TW" altLang="en-US"/>
              <a:t>二、無縫整合</a:t>
            </a:r>
            <a:endParaRPr lang="en-US" altLang="zh-TW"/>
          </a:p>
          <a:p>
            <a:endParaRPr lang="en-US" altLang="zh-TW"/>
          </a:p>
          <a:p>
            <a:r>
              <a:rPr lang="zh-TW" altLang="en-US"/>
              <a:t>三、雲端解決方案</a:t>
            </a:r>
            <a:endParaRPr lang="en-US" altLang="zh-TW"/>
          </a:p>
          <a:p>
            <a:endParaRPr lang="en-US" altLang="zh-TW"/>
          </a:p>
          <a:p>
            <a:r>
              <a:rPr lang="zh-TW" altLang="en-US"/>
              <a:t>四、優先級判定</a:t>
            </a:r>
            <a:endParaRPr lang="en-US" altLang="zh-TW"/>
          </a:p>
          <a:p>
            <a:endParaRPr lang="en-US" altLang="zh-TW"/>
          </a:p>
          <a:p>
            <a:r>
              <a:rPr lang="zh-TW" altLang="en-US"/>
              <a:t>五、優先事件條整</a:t>
            </a:r>
            <a:endParaRPr lang="en-US" altLang="zh-TW"/>
          </a:p>
          <a:p>
            <a:endParaRPr lang="en-US" altLang="zh-TW"/>
          </a:p>
          <a:p>
            <a:r>
              <a:rPr lang="zh-TW" altLang="en-US"/>
              <a:t>六、大眾交通日程管理</a:t>
            </a:r>
            <a:endParaRPr lang="en-US" altLang="zh-TW"/>
          </a:p>
          <a:p>
            <a:endParaRPr lang="en-US" altLang="zh-TW"/>
          </a:p>
        </p:txBody>
      </p:sp>
      <p:sp>
        <p:nvSpPr>
          <p:cNvPr id="14" name="文字方塊 13">
            <a:extLst>
              <a:ext uri="{FF2B5EF4-FFF2-40B4-BE49-F238E27FC236}">
                <a16:creationId xmlns:a16="http://schemas.microsoft.com/office/drawing/2014/main" id="{A41FB709-D5D0-7A66-BDBD-31D851C101B7}"/>
              </a:ext>
            </a:extLst>
          </p:cNvPr>
          <p:cNvSpPr txBox="1"/>
          <p:nvPr/>
        </p:nvSpPr>
        <p:spPr>
          <a:xfrm>
            <a:off x="4600280" y="1820510"/>
            <a:ext cx="2441543" cy="369332"/>
          </a:xfrm>
          <a:prstGeom prst="rect">
            <a:avLst/>
          </a:prstGeom>
          <a:noFill/>
        </p:spPr>
        <p:txBody>
          <a:bodyPr wrap="square" rtlCol="0">
            <a:spAutoFit/>
          </a:bodyPr>
          <a:lstStyle/>
          <a:p>
            <a:r>
              <a:rPr lang="zh-TW" altLang="en-US"/>
              <a:t>優勢</a:t>
            </a:r>
            <a:r>
              <a:rPr lang="en-US" altLang="zh-TW"/>
              <a:t>:</a:t>
            </a:r>
            <a:endParaRPr lang="zh-TW" altLang="en-US"/>
          </a:p>
        </p:txBody>
      </p:sp>
      <p:sp>
        <p:nvSpPr>
          <p:cNvPr id="15" name="文字方塊 14">
            <a:extLst>
              <a:ext uri="{FF2B5EF4-FFF2-40B4-BE49-F238E27FC236}">
                <a16:creationId xmlns:a16="http://schemas.microsoft.com/office/drawing/2014/main" id="{FBBFA4CB-7B74-BD8A-67C0-7868A4A76E5E}"/>
              </a:ext>
            </a:extLst>
          </p:cNvPr>
          <p:cNvSpPr txBox="1"/>
          <p:nvPr/>
        </p:nvSpPr>
        <p:spPr>
          <a:xfrm>
            <a:off x="9066068" y="1820510"/>
            <a:ext cx="2441543" cy="369332"/>
          </a:xfrm>
          <a:prstGeom prst="rect">
            <a:avLst/>
          </a:prstGeom>
          <a:noFill/>
        </p:spPr>
        <p:txBody>
          <a:bodyPr wrap="square" rtlCol="0">
            <a:spAutoFit/>
          </a:bodyPr>
          <a:lstStyle/>
          <a:p>
            <a:r>
              <a:rPr lang="zh-TW" altLang="en-US"/>
              <a:t>成效</a:t>
            </a:r>
            <a:r>
              <a:rPr lang="en-US" altLang="zh-TW"/>
              <a:t>:</a:t>
            </a:r>
            <a:endParaRPr lang="zh-TW" altLang="en-US"/>
          </a:p>
        </p:txBody>
      </p:sp>
      <p:sp>
        <p:nvSpPr>
          <p:cNvPr id="16" name="箭號: 向右 15">
            <a:extLst>
              <a:ext uri="{FF2B5EF4-FFF2-40B4-BE49-F238E27FC236}">
                <a16:creationId xmlns:a16="http://schemas.microsoft.com/office/drawing/2014/main" id="{61B595D6-C8D1-1D82-E3BD-21D06B4399B3}"/>
              </a:ext>
            </a:extLst>
          </p:cNvPr>
          <p:cNvSpPr/>
          <p:nvPr/>
        </p:nvSpPr>
        <p:spPr>
          <a:xfrm>
            <a:off x="8016600" y="3429000"/>
            <a:ext cx="326122" cy="3888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左大括弧 16">
            <a:extLst>
              <a:ext uri="{FF2B5EF4-FFF2-40B4-BE49-F238E27FC236}">
                <a16:creationId xmlns:a16="http://schemas.microsoft.com/office/drawing/2014/main" id="{176886AB-83E4-5E3A-84D0-9E765D25B58D}"/>
              </a:ext>
            </a:extLst>
          </p:cNvPr>
          <p:cNvSpPr/>
          <p:nvPr/>
        </p:nvSpPr>
        <p:spPr>
          <a:xfrm>
            <a:off x="8375174" y="2537382"/>
            <a:ext cx="273378" cy="25016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1E41A470-84A4-B320-E019-12A5DFFECBD3}"/>
              </a:ext>
            </a:extLst>
          </p:cNvPr>
          <p:cNvSpPr txBox="1"/>
          <p:nvPr/>
        </p:nvSpPr>
        <p:spPr>
          <a:xfrm>
            <a:off x="8830635" y="2729167"/>
            <a:ext cx="3122971" cy="2308324"/>
          </a:xfrm>
          <a:prstGeom prst="rect">
            <a:avLst/>
          </a:prstGeom>
          <a:noFill/>
        </p:spPr>
        <p:txBody>
          <a:bodyPr wrap="none" rtlCol="0">
            <a:spAutoFit/>
          </a:bodyPr>
          <a:lstStyle/>
          <a:p>
            <a:r>
              <a:rPr lang="zh-TW" altLang="en-US"/>
              <a:t>一、運輸延誤減少</a:t>
            </a:r>
            <a:r>
              <a:rPr lang="en-US" altLang="zh-TW"/>
              <a:t>40%</a:t>
            </a:r>
          </a:p>
          <a:p>
            <a:endParaRPr lang="en-US" altLang="zh-TW"/>
          </a:p>
          <a:p>
            <a:r>
              <a:rPr lang="zh-TW" altLang="en-US"/>
              <a:t>二、能源節省</a:t>
            </a:r>
            <a:r>
              <a:rPr lang="en-US" altLang="zh-TW"/>
              <a:t>19%</a:t>
            </a:r>
          </a:p>
          <a:p>
            <a:endParaRPr lang="en-US" altLang="zh-TW"/>
          </a:p>
          <a:p>
            <a:r>
              <a:rPr lang="zh-TW" altLang="en-US"/>
              <a:t>三、行程時間減少</a:t>
            </a:r>
            <a:r>
              <a:rPr lang="en-US" altLang="zh-TW"/>
              <a:t>20%</a:t>
            </a:r>
          </a:p>
          <a:p>
            <a:endParaRPr lang="en-US" altLang="zh-TW"/>
          </a:p>
          <a:p>
            <a:r>
              <a:rPr lang="zh-TW" altLang="en-US"/>
              <a:t>四、大眾交通客載量增加</a:t>
            </a:r>
            <a:r>
              <a:rPr lang="en-US" altLang="zh-TW"/>
              <a:t>10%</a:t>
            </a:r>
          </a:p>
          <a:p>
            <a:endParaRPr lang="en-US" altLang="zh-TW"/>
          </a:p>
        </p:txBody>
      </p:sp>
      <p:pic>
        <p:nvPicPr>
          <p:cNvPr id="4" name="圖片 3">
            <a:extLst>
              <a:ext uri="{FF2B5EF4-FFF2-40B4-BE49-F238E27FC236}">
                <a16:creationId xmlns:a16="http://schemas.microsoft.com/office/drawing/2014/main" id="{F06CC07E-8995-EE8E-0D7E-91694C7C4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4703" y="2351980"/>
            <a:ext cx="3468390" cy="3372194"/>
          </a:xfrm>
          <a:prstGeom prst="rect">
            <a:avLst/>
          </a:prstGeom>
        </p:spPr>
      </p:pic>
      <p:sp>
        <p:nvSpPr>
          <p:cNvPr id="6" name="矩形: 圓角 5">
            <a:extLst>
              <a:ext uri="{FF2B5EF4-FFF2-40B4-BE49-F238E27FC236}">
                <a16:creationId xmlns:a16="http://schemas.microsoft.com/office/drawing/2014/main" id="{BCDB9263-DF9C-F263-9316-422F649171D4}"/>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2</a:t>
            </a:r>
            <a:r>
              <a:rPr lang="zh-TW" altLang="en-US" b="1">
                <a:solidFill>
                  <a:prstClr val="black"/>
                </a:solidFill>
                <a:latin typeface="Calibri"/>
                <a:ea typeface="微軟正黑體"/>
              </a:rPr>
              <a:t>：優先通行管理平台</a:t>
            </a:r>
          </a:p>
        </p:txBody>
      </p:sp>
      <p:sp>
        <p:nvSpPr>
          <p:cNvPr id="7" name="標題 1">
            <a:extLst>
              <a:ext uri="{FF2B5EF4-FFF2-40B4-BE49-F238E27FC236}">
                <a16:creationId xmlns:a16="http://schemas.microsoft.com/office/drawing/2014/main" id="{233A34AA-60BE-A1AC-C3C7-45C55D0B0FAB}"/>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4/7</a:t>
            </a:r>
            <a:endParaRPr lang="zh-TW" altLang="en-US"/>
          </a:p>
        </p:txBody>
      </p:sp>
    </p:spTree>
    <p:extLst>
      <p:ext uri="{BB962C8B-B14F-4D97-AF65-F5344CB8AC3E}">
        <p14:creationId xmlns:p14="http://schemas.microsoft.com/office/powerpoint/2010/main" val="3965777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9B62E-B30E-3533-1C87-F911A1D3372A}"/>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3081B81C-EF66-D487-4E69-70B40E1101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2169" y="2695463"/>
            <a:ext cx="3073138" cy="2836329"/>
          </a:xfrm>
          <a:prstGeom prst="rect">
            <a:avLst/>
          </a:prstGeom>
        </p:spPr>
      </p:pic>
      <p:sp>
        <p:nvSpPr>
          <p:cNvPr id="6" name="文字方塊 5">
            <a:extLst>
              <a:ext uri="{FF2B5EF4-FFF2-40B4-BE49-F238E27FC236}">
                <a16:creationId xmlns:a16="http://schemas.microsoft.com/office/drawing/2014/main" id="{ACCEEBF6-1956-3AEF-861C-6EC56D4BB3AC}"/>
              </a:ext>
            </a:extLst>
          </p:cNvPr>
          <p:cNvSpPr txBox="1"/>
          <p:nvPr/>
        </p:nvSpPr>
        <p:spPr>
          <a:xfrm>
            <a:off x="670754" y="1816321"/>
            <a:ext cx="4270342" cy="369332"/>
          </a:xfrm>
          <a:prstGeom prst="rect">
            <a:avLst/>
          </a:prstGeom>
          <a:noFill/>
        </p:spPr>
        <p:txBody>
          <a:bodyPr wrap="square" rtlCol="0">
            <a:spAutoFit/>
          </a:bodyPr>
          <a:lstStyle/>
          <a:p>
            <a:r>
              <a:rPr lang="en-US" altLang="zh-TW" b="1" i="0" u="sng">
                <a:solidFill>
                  <a:srgbClr val="111827"/>
                </a:solidFill>
                <a:effectLst/>
                <a:latin typeface="tk-arboria-n4"/>
              </a:rPr>
              <a:t>Miovision Core DCM</a:t>
            </a:r>
            <a:endParaRPr lang="zh-TW" altLang="en-US" b="1" u="sng"/>
          </a:p>
        </p:txBody>
      </p:sp>
      <p:sp>
        <p:nvSpPr>
          <p:cNvPr id="7" name="文字方塊 6">
            <a:extLst>
              <a:ext uri="{FF2B5EF4-FFF2-40B4-BE49-F238E27FC236}">
                <a16:creationId xmlns:a16="http://schemas.microsoft.com/office/drawing/2014/main" id="{0FB587F7-AFEF-63D5-6879-A21DD3CA0088}"/>
              </a:ext>
            </a:extLst>
          </p:cNvPr>
          <p:cNvSpPr txBox="1"/>
          <p:nvPr/>
        </p:nvSpPr>
        <p:spPr>
          <a:xfrm>
            <a:off x="3921549" y="2695463"/>
            <a:ext cx="2954655" cy="3416320"/>
          </a:xfrm>
          <a:prstGeom prst="rect">
            <a:avLst/>
          </a:prstGeom>
          <a:noFill/>
        </p:spPr>
        <p:txBody>
          <a:bodyPr wrap="none" rtlCol="0">
            <a:spAutoFit/>
          </a:bodyPr>
          <a:lstStyle/>
          <a:p>
            <a:r>
              <a:rPr lang="zh-TW" altLang="en-US"/>
              <a:t>一、影像處理能力提升</a:t>
            </a:r>
            <a:r>
              <a:rPr lang="en-US" altLang="zh-TW"/>
              <a:t>50%</a:t>
            </a:r>
          </a:p>
          <a:p>
            <a:endParaRPr lang="en-US" altLang="zh-TW"/>
          </a:p>
          <a:p>
            <a:r>
              <a:rPr lang="zh-TW" altLang="en-US"/>
              <a:t>二、模組化設計，節省空間</a:t>
            </a:r>
            <a:endParaRPr lang="en-US" altLang="zh-TW"/>
          </a:p>
          <a:p>
            <a:endParaRPr lang="en-US" altLang="zh-TW"/>
          </a:p>
          <a:p>
            <a:r>
              <a:rPr lang="zh-TW" altLang="en-US"/>
              <a:t>三、擴充性高</a:t>
            </a:r>
            <a:endParaRPr lang="en-US" altLang="zh-TW"/>
          </a:p>
          <a:p>
            <a:endParaRPr lang="en-US" altLang="zh-TW"/>
          </a:p>
          <a:p>
            <a:r>
              <a:rPr lang="zh-TW" altLang="en-US"/>
              <a:t>四、加入</a:t>
            </a:r>
            <a:r>
              <a:rPr lang="en-US" altLang="zh-TW"/>
              <a:t>AT&amp;T</a:t>
            </a:r>
            <a:r>
              <a:rPr lang="zh-TW" altLang="en-US"/>
              <a:t> </a:t>
            </a:r>
            <a:r>
              <a:rPr lang="en-US" altLang="zh-TW"/>
              <a:t>FirstNet</a:t>
            </a:r>
          </a:p>
          <a:p>
            <a:endParaRPr lang="en-US" altLang="zh-TW"/>
          </a:p>
          <a:p>
            <a:r>
              <a:rPr lang="zh-TW" altLang="en-US"/>
              <a:t>五、優先事件條整</a:t>
            </a:r>
            <a:endParaRPr lang="en-US" altLang="zh-TW"/>
          </a:p>
          <a:p>
            <a:endParaRPr lang="en-US" altLang="zh-TW"/>
          </a:p>
          <a:p>
            <a:r>
              <a:rPr lang="zh-TW" altLang="en-US"/>
              <a:t>六、大眾交通日程管理</a:t>
            </a:r>
            <a:endParaRPr lang="en-US" altLang="zh-TW"/>
          </a:p>
          <a:p>
            <a:endParaRPr lang="en-US" altLang="zh-TW"/>
          </a:p>
        </p:txBody>
      </p:sp>
      <p:sp>
        <p:nvSpPr>
          <p:cNvPr id="9" name="文字方塊 8">
            <a:extLst>
              <a:ext uri="{FF2B5EF4-FFF2-40B4-BE49-F238E27FC236}">
                <a16:creationId xmlns:a16="http://schemas.microsoft.com/office/drawing/2014/main" id="{F2D0F7B2-61B6-3E4E-BA0C-8655FF67A724}"/>
              </a:ext>
            </a:extLst>
          </p:cNvPr>
          <p:cNvSpPr txBox="1"/>
          <p:nvPr/>
        </p:nvSpPr>
        <p:spPr>
          <a:xfrm>
            <a:off x="4081805" y="2108711"/>
            <a:ext cx="2441543" cy="369332"/>
          </a:xfrm>
          <a:prstGeom prst="rect">
            <a:avLst/>
          </a:prstGeom>
          <a:noFill/>
        </p:spPr>
        <p:txBody>
          <a:bodyPr wrap="square" rtlCol="0">
            <a:spAutoFit/>
          </a:bodyPr>
          <a:lstStyle/>
          <a:p>
            <a:r>
              <a:rPr lang="zh-TW" altLang="en-US"/>
              <a:t>優勢</a:t>
            </a:r>
            <a:r>
              <a:rPr lang="en-US" altLang="zh-TW"/>
              <a:t>:</a:t>
            </a:r>
            <a:endParaRPr lang="zh-TW" altLang="en-US"/>
          </a:p>
        </p:txBody>
      </p:sp>
      <p:pic>
        <p:nvPicPr>
          <p:cNvPr id="13" name="圖片 12">
            <a:extLst>
              <a:ext uri="{FF2B5EF4-FFF2-40B4-BE49-F238E27FC236}">
                <a16:creationId xmlns:a16="http://schemas.microsoft.com/office/drawing/2014/main" id="{10D0342A-F1F1-5C49-7271-BA222985B3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6695" y="1912688"/>
            <a:ext cx="2138980" cy="2103384"/>
          </a:xfrm>
          <a:prstGeom prst="rect">
            <a:avLst/>
          </a:prstGeom>
        </p:spPr>
      </p:pic>
      <p:sp>
        <p:nvSpPr>
          <p:cNvPr id="19" name="文字方塊 18">
            <a:extLst>
              <a:ext uri="{FF2B5EF4-FFF2-40B4-BE49-F238E27FC236}">
                <a16:creationId xmlns:a16="http://schemas.microsoft.com/office/drawing/2014/main" id="{1ACFAE1E-9A18-28FC-DCFB-F0C3387794B3}"/>
              </a:ext>
            </a:extLst>
          </p:cNvPr>
          <p:cNvSpPr txBox="1"/>
          <p:nvPr/>
        </p:nvSpPr>
        <p:spPr>
          <a:xfrm>
            <a:off x="8143088" y="1443767"/>
            <a:ext cx="3580615" cy="369332"/>
          </a:xfrm>
          <a:prstGeom prst="rect">
            <a:avLst/>
          </a:prstGeom>
          <a:noFill/>
        </p:spPr>
        <p:txBody>
          <a:bodyPr wrap="square" rtlCol="0">
            <a:spAutoFit/>
          </a:bodyPr>
          <a:lstStyle/>
          <a:p>
            <a:r>
              <a:rPr lang="en-US" altLang="zh-TW" b="0" i="0">
                <a:solidFill>
                  <a:srgbClr val="111827"/>
                </a:solidFill>
                <a:effectLst/>
                <a:latin typeface="tk-arboria-n4"/>
              </a:rPr>
              <a:t>Miovision</a:t>
            </a:r>
            <a:r>
              <a:rPr lang="zh-TW" altLang="en-US" b="0" i="0">
                <a:solidFill>
                  <a:srgbClr val="111827"/>
                </a:solidFill>
                <a:effectLst/>
                <a:latin typeface="tk-arboria-n4"/>
              </a:rPr>
              <a:t> </a:t>
            </a:r>
            <a:r>
              <a:rPr lang="en-US" altLang="zh-TW" b="0" i="0">
                <a:solidFill>
                  <a:srgbClr val="111827"/>
                </a:solidFill>
                <a:effectLst/>
                <a:latin typeface="tk-arboria-n4"/>
              </a:rPr>
              <a:t>SmartView</a:t>
            </a:r>
            <a:r>
              <a:rPr lang="zh-TW" altLang="en-US" b="0" i="0">
                <a:solidFill>
                  <a:srgbClr val="111827"/>
                </a:solidFill>
                <a:effectLst/>
                <a:latin typeface="tk-arboria-n4"/>
              </a:rPr>
              <a:t> </a:t>
            </a:r>
            <a:r>
              <a:rPr lang="en-US" altLang="zh-TW" b="0" i="0">
                <a:solidFill>
                  <a:srgbClr val="111827"/>
                </a:solidFill>
                <a:effectLst/>
                <a:latin typeface="tk-arboria-n4"/>
              </a:rPr>
              <a:t>360-</a:t>
            </a:r>
            <a:r>
              <a:rPr lang="zh-TW" altLang="en-US">
                <a:solidFill>
                  <a:srgbClr val="111827"/>
                </a:solidFill>
                <a:latin typeface="tk-arboria-n4"/>
              </a:rPr>
              <a:t>魚</a:t>
            </a:r>
            <a:r>
              <a:rPr lang="zh-TW" altLang="en-US" b="0" i="0">
                <a:solidFill>
                  <a:srgbClr val="111827"/>
                </a:solidFill>
                <a:effectLst/>
                <a:latin typeface="tk-arboria-n4"/>
              </a:rPr>
              <a:t>眼鏡頭</a:t>
            </a:r>
            <a:endParaRPr lang="zh-TW" altLang="en-US"/>
          </a:p>
        </p:txBody>
      </p:sp>
      <p:pic>
        <p:nvPicPr>
          <p:cNvPr id="23" name="圖片 22">
            <a:extLst>
              <a:ext uri="{FF2B5EF4-FFF2-40B4-BE49-F238E27FC236}">
                <a16:creationId xmlns:a16="http://schemas.microsoft.com/office/drawing/2014/main" id="{2EA1F5C3-4457-DEF2-65CB-034CE75A30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17332" y="4651023"/>
            <a:ext cx="3355090" cy="1643169"/>
          </a:xfrm>
          <a:prstGeom prst="rect">
            <a:avLst/>
          </a:prstGeom>
        </p:spPr>
      </p:pic>
      <p:sp>
        <p:nvSpPr>
          <p:cNvPr id="24" name="文字方塊 23">
            <a:extLst>
              <a:ext uri="{FF2B5EF4-FFF2-40B4-BE49-F238E27FC236}">
                <a16:creationId xmlns:a16="http://schemas.microsoft.com/office/drawing/2014/main" id="{CC98AFD8-AE32-679E-53BB-10199244A61C}"/>
              </a:ext>
            </a:extLst>
          </p:cNvPr>
          <p:cNvSpPr txBox="1"/>
          <p:nvPr/>
        </p:nvSpPr>
        <p:spPr>
          <a:xfrm>
            <a:off x="8117332" y="4113627"/>
            <a:ext cx="3580615" cy="369332"/>
          </a:xfrm>
          <a:prstGeom prst="rect">
            <a:avLst/>
          </a:prstGeom>
          <a:noFill/>
        </p:spPr>
        <p:txBody>
          <a:bodyPr wrap="square" rtlCol="0">
            <a:spAutoFit/>
          </a:bodyPr>
          <a:lstStyle/>
          <a:p>
            <a:r>
              <a:rPr lang="en-US" altLang="zh-TW" b="0" i="0">
                <a:solidFill>
                  <a:srgbClr val="111827"/>
                </a:solidFill>
                <a:effectLst/>
                <a:latin typeface="tk-arboria-n4"/>
              </a:rPr>
              <a:t>Miovision</a:t>
            </a:r>
            <a:r>
              <a:rPr lang="zh-TW" altLang="en-US" b="0" i="0">
                <a:solidFill>
                  <a:srgbClr val="111827"/>
                </a:solidFill>
                <a:effectLst/>
                <a:latin typeface="tk-arboria-n4"/>
              </a:rPr>
              <a:t> </a:t>
            </a:r>
            <a:r>
              <a:rPr lang="en-US" altLang="zh-TW" b="0" i="0">
                <a:solidFill>
                  <a:srgbClr val="111827"/>
                </a:solidFill>
                <a:effectLst/>
                <a:latin typeface="tk-arboria-n4"/>
              </a:rPr>
              <a:t>SmartView-</a:t>
            </a:r>
            <a:r>
              <a:rPr lang="zh-TW" altLang="en-US" b="0" i="0">
                <a:solidFill>
                  <a:srgbClr val="111827"/>
                </a:solidFill>
                <a:effectLst/>
                <a:latin typeface="tk-arboria-n4"/>
              </a:rPr>
              <a:t>長距鏡頭</a:t>
            </a:r>
            <a:endParaRPr lang="zh-TW" altLang="en-US"/>
          </a:p>
        </p:txBody>
      </p:sp>
      <p:sp>
        <p:nvSpPr>
          <p:cNvPr id="25" name="十字形 24">
            <a:extLst>
              <a:ext uri="{FF2B5EF4-FFF2-40B4-BE49-F238E27FC236}">
                <a16:creationId xmlns:a16="http://schemas.microsoft.com/office/drawing/2014/main" id="{87C9A232-510D-7047-BE19-9D6F12221918}"/>
              </a:ext>
            </a:extLst>
          </p:cNvPr>
          <p:cNvSpPr/>
          <p:nvPr/>
        </p:nvSpPr>
        <p:spPr>
          <a:xfrm>
            <a:off x="7098384" y="3808429"/>
            <a:ext cx="443059" cy="443060"/>
          </a:xfrm>
          <a:prstGeom prst="plus">
            <a:avLst>
              <a:gd name="adj" fmla="val 406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1">
            <a:extLst>
              <a:ext uri="{FF2B5EF4-FFF2-40B4-BE49-F238E27FC236}">
                <a16:creationId xmlns:a16="http://schemas.microsoft.com/office/drawing/2014/main" id="{3948167B-8192-8473-0F2E-5AE1DB3162E2}"/>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5/7</a:t>
            </a:r>
            <a:endParaRPr lang="zh-TW" altLang="en-US"/>
          </a:p>
        </p:txBody>
      </p:sp>
      <p:sp>
        <p:nvSpPr>
          <p:cNvPr id="10" name="矩形: 圓角 9">
            <a:extLst>
              <a:ext uri="{FF2B5EF4-FFF2-40B4-BE49-F238E27FC236}">
                <a16:creationId xmlns:a16="http://schemas.microsoft.com/office/drawing/2014/main" id="{9F51549D-1CE6-8031-3634-BBB31473BE7E}"/>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3</a:t>
            </a:r>
            <a:r>
              <a:rPr lang="zh-TW" altLang="en-US" b="1">
                <a:solidFill>
                  <a:prstClr val="black"/>
                </a:solidFill>
                <a:latin typeface="Calibri"/>
                <a:ea typeface="微軟正黑體"/>
              </a:rPr>
              <a:t>：影像辨識及計數模組</a:t>
            </a:r>
          </a:p>
        </p:txBody>
      </p:sp>
    </p:spTree>
    <p:extLst>
      <p:ext uri="{BB962C8B-B14F-4D97-AF65-F5344CB8AC3E}">
        <p14:creationId xmlns:p14="http://schemas.microsoft.com/office/powerpoint/2010/main" val="3503283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022B-2C61-BA98-9CBA-E6B6BDC05B29}"/>
            </a:ext>
          </a:extLst>
        </p:cNvPr>
        <p:cNvGrpSpPr/>
        <p:nvPr/>
      </p:nvGrpSpPr>
      <p:grpSpPr>
        <a:xfrm>
          <a:off x="0" y="0"/>
          <a:ext cx="0" cy="0"/>
          <a:chOff x="0" y="0"/>
          <a:chExt cx="0" cy="0"/>
        </a:xfrm>
      </p:grpSpPr>
      <p:pic>
        <p:nvPicPr>
          <p:cNvPr id="21" name="圖片 20">
            <a:extLst>
              <a:ext uri="{FF2B5EF4-FFF2-40B4-BE49-F238E27FC236}">
                <a16:creationId xmlns:a16="http://schemas.microsoft.com/office/drawing/2014/main" id="{D6072511-E25C-BBFD-B73A-523BD3AF89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7455" y="2172689"/>
            <a:ext cx="3393603" cy="4685312"/>
          </a:xfrm>
          <a:prstGeom prst="rect">
            <a:avLst/>
          </a:prstGeom>
        </p:spPr>
      </p:pic>
      <p:sp>
        <p:nvSpPr>
          <p:cNvPr id="4" name="文字方塊 3">
            <a:extLst>
              <a:ext uri="{FF2B5EF4-FFF2-40B4-BE49-F238E27FC236}">
                <a16:creationId xmlns:a16="http://schemas.microsoft.com/office/drawing/2014/main" id="{B371DE16-50C9-268E-79F9-75A01AFA4DB5}"/>
              </a:ext>
            </a:extLst>
          </p:cNvPr>
          <p:cNvSpPr txBox="1"/>
          <p:nvPr/>
        </p:nvSpPr>
        <p:spPr>
          <a:xfrm>
            <a:off x="4581425" y="3025401"/>
            <a:ext cx="2702919" cy="2862322"/>
          </a:xfrm>
          <a:prstGeom prst="rect">
            <a:avLst/>
          </a:prstGeom>
          <a:noFill/>
        </p:spPr>
        <p:txBody>
          <a:bodyPr wrap="none" rtlCol="0">
            <a:spAutoFit/>
          </a:bodyPr>
          <a:lstStyle/>
          <a:p>
            <a:r>
              <a:rPr lang="zh-TW" altLang="en-US"/>
              <a:t>一、即時影像處理</a:t>
            </a:r>
            <a:endParaRPr lang="en-US" altLang="zh-TW"/>
          </a:p>
          <a:p>
            <a:endParaRPr lang="en-US" altLang="zh-TW"/>
          </a:p>
          <a:p>
            <a:r>
              <a:rPr lang="zh-TW" altLang="en-US"/>
              <a:t>二、無須安裝</a:t>
            </a:r>
            <a:endParaRPr lang="en-US" altLang="zh-TW"/>
          </a:p>
          <a:p>
            <a:endParaRPr lang="en-US" altLang="zh-TW"/>
          </a:p>
          <a:p>
            <a:r>
              <a:rPr lang="zh-TW" altLang="en-US"/>
              <a:t>三、</a:t>
            </a:r>
            <a:r>
              <a:rPr lang="en-US" altLang="zh-TW"/>
              <a:t>15</a:t>
            </a:r>
            <a:r>
              <a:rPr lang="zh-TW" altLang="en-US"/>
              <a:t>天運作時長</a:t>
            </a:r>
            <a:endParaRPr lang="en-US" altLang="zh-TW"/>
          </a:p>
          <a:p>
            <a:endParaRPr lang="en-US" altLang="zh-TW"/>
          </a:p>
          <a:p>
            <a:r>
              <a:rPr lang="zh-TW" altLang="en-US"/>
              <a:t>四、</a:t>
            </a:r>
            <a:r>
              <a:rPr lang="en-US" altLang="zh-TW" b="0" i="0">
                <a:solidFill>
                  <a:srgbClr val="111827"/>
                </a:solidFill>
                <a:effectLst/>
                <a:latin typeface="tk-arboria-n4"/>
              </a:rPr>
              <a:t> HFOV 124° </a:t>
            </a:r>
            <a:r>
              <a:rPr lang="zh-TW" altLang="en-US" b="0" i="0">
                <a:solidFill>
                  <a:srgbClr val="111827"/>
                </a:solidFill>
                <a:effectLst/>
                <a:latin typeface="tk-arboria-n4"/>
              </a:rPr>
              <a:t>相機鏡頭</a:t>
            </a:r>
            <a:endParaRPr lang="en-US" altLang="zh-TW"/>
          </a:p>
          <a:p>
            <a:endParaRPr lang="en-US" altLang="zh-TW"/>
          </a:p>
          <a:p>
            <a:r>
              <a:rPr lang="zh-TW" altLang="en-US"/>
              <a:t>五、高階安全數據分析</a:t>
            </a:r>
            <a:endParaRPr lang="en-US" altLang="zh-TW"/>
          </a:p>
          <a:p>
            <a:endParaRPr lang="en-US" altLang="zh-TW"/>
          </a:p>
        </p:txBody>
      </p:sp>
      <p:sp>
        <p:nvSpPr>
          <p:cNvPr id="8" name="箭號: 向右 7">
            <a:extLst>
              <a:ext uri="{FF2B5EF4-FFF2-40B4-BE49-F238E27FC236}">
                <a16:creationId xmlns:a16="http://schemas.microsoft.com/office/drawing/2014/main" id="{C2AFFD36-EA1D-DF02-FC40-AC9D52CF2450}"/>
              </a:ext>
            </a:extLst>
          </p:cNvPr>
          <p:cNvSpPr/>
          <p:nvPr/>
        </p:nvSpPr>
        <p:spPr>
          <a:xfrm>
            <a:off x="8016600" y="3429000"/>
            <a:ext cx="326122" cy="3888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F363E1C-A4F0-F4ED-A8B1-97745475C740}"/>
              </a:ext>
            </a:extLst>
          </p:cNvPr>
          <p:cNvSpPr txBox="1"/>
          <p:nvPr/>
        </p:nvSpPr>
        <p:spPr>
          <a:xfrm>
            <a:off x="9568206" y="2300140"/>
            <a:ext cx="1611984" cy="369332"/>
          </a:xfrm>
          <a:prstGeom prst="rect">
            <a:avLst/>
          </a:prstGeom>
          <a:noFill/>
        </p:spPr>
        <p:txBody>
          <a:bodyPr wrap="square" rtlCol="0">
            <a:spAutoFit/>
          </a:bodyPr>
          <a:lstStyle/>
          <a:p>
            <a:r>
              <a:rPr lang="zh-TW" altLang="en-US"/>
              <a:t>成效</a:t>
            </a:r>
          </a:p>
        </p:txBody>
      </p:sp>
      <p:sp>
        <p:nvSpPr>
          <p:cNvPr id="11" name="文字方塊 10">
            <a:extLst>
              <a:ext uri="{FF2B5EF4-FFF2-40B4-BE49-F238E27FC236}">
                <a16:creationId xmlns:a16="http://schemas.microsoft.com/office/drawing/2014/main" id="{E028085C-ADF4-4C72-650A-C0BDED7AC585}"/>
              </a:ext>
            </a:extLst>
          </p:cNvPr>
          <p:cNvSpPr txBox="1"/>
          <p:nvPr/>
        </p:nvSpPr>
        <p:spPr>
          <a:xfrm>
            <a:off x="8922578" y="3025401"/>
            <a:ext cx="3223959" cy="2862322"/>
          </a:xfrm>
          <a:prstGeom prst="rect">
            <a:avLst/>
          </a:prstGeom>
          <a:noFill/>
        </p:spPr>
        <p:txBody>
          <a:bodyPr wrap="none" rtlCol="0">
            <a:spAutoFit/>
          </a:bodyPr>
          <a:lstStyle/>
          <a:p>
            <a:r>
              <a:rPr lang="zh-TW" altLang="en-US"/>
              <a:t>一、可擴展各式影像辨識計畫</a:t>
            </a:r>
            <a:endParaRPr lang="en-US" altLang="zh-TW"/>
          </a:p>
          <a:p>
            <a:endParaRPr lang="en-US" altLang="zh-TW"/>
          </a:p>
          <a:p>
            <a:r>
              <a:rPr lang="zh-TW" altLang="en-US"/>
              <a:t>二、車種</a:t>
            </a:r>
            <a:r>
              <a:rPr lang="en-US" altLang="zh-TW"/>
              <a:t>/</a:t>
            </a:r>
            <a:r>
              <a:rPr lang="zh-TW" altLang="en-US"/>
              <a:t>車流</a:t>
            </a:r>
            <a:r>
              <a:rPr lang="en-US" altLang="zh-TW"/>
              <a:t>/</a:t>
            </a:r>
            <a:r>
              <a:rPr lang="zh-TW" altLang="en-US"/>
              <a:t>車速</a:t>
            </a:r>
            <a:r>
              <a:rPr lang="en-US" altLang="zh-TW"/>
              <a:t>/</a:t>
            </a:r>
            <a:r>
              <a:rPr lang="zh-TW" altLang="en-US"/>
              <a:t>人流識別</a:t>
            </a:r>
            <a:endParaRPr lang="en-US" altLang="zh-TW"/>
          </a:p>
          <a:p>
            <a:endParaRPr lang="en-US" altLang="zh-TW"/>
          </a:p>
          <a:p>
            <a:r>
              <a:rPr lang="zh-TW" altLang="en-US"/>
              <a:t>三、路邊設定，不影響交通</a:t>
            </a:r>
            <a:endParaRPr lang="en-US" altLang="zh-TW"/>
          </a:p>
          <a:p>
            <a:endParaRPr lang="en-US" altLang="zh-TW"/>
          </a:p>
          <a:p>
            <a:r>
              <a:rPr lang="zh-TW" altLang="en-US"/>
              <a:t>四、</a:t>
            </a:r>
            <a:r>
              <a:rPr lang="en-US" altLang="zh-TW" b="0" i="0">
                <a:solidFill>
                  <a:srgbClr val="111827"/>
                </a:solidFill>
                <a:effectLst/>
                <a:latin typeface="tk-arboria-n4"/>
              </a:rPr>
              <a:t> </a:t>
            </a:r>
            <a:r>
              <a:rPr lang="zh-TW" altLang="en-US" b="0" i="0">
                <a:solidFill>
                  <a:srgbClr val="111827"/>
                </a:solidFill>
                <a:effectLst/>
                <a:latin typeface="tk-arboria-n4"/>
              </a:rPr>
              <a:t>支援各式學術研究計畫</a:t>
            </a:r>
            <a:endParaRPr lang="en-US" altLang="zh-TW"/>
          </a:p>
          <a:p>
            <a:endParaRPr lang="en-US" altLang="zh-TW"/>
          </a:p>
          <a:p>
            <a:r>
              <a:rPr lang="zh-TW" altLang="en-US"/>
              <a:t>五、節省鋪路拉線成本</a:t>
            </a:r>
            <a:endParaRPr lang="en-US" altLang="zh-TW"/>
          </a:p>
          <a:p>
            <a:endParaRPr lang="en-US" altLang="zh-TW"/>
          </a:p>
        </p:txBody>
      </p:sp>
      <p:sp>
        <p:nvSpPr>
          <p:cNvPr id="7" name="標題 1">
            <a:extLst>
              <a:ext uri="{FF2B5EF4-FFF2-40B4-BE49-F238E27FC236}">
                <a16:creationId xmlns:a16="http://schemas.microsoft.com/office/drawing/2014/main" id="{4A091DCC-38B4-E123-B160-FE8AA1086C25}"/>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6/7</a:t>
            </a:r>
            <a:endParaRPr lang="zh-TW" altLang="en-US"/>
          </a:p>
        </p:txBody>
      </p:sp>
      <p:sp>
        <p:nvSpPr>
          <p:cNvPr id="9" name="文字方塊 8">
            <a:extLst>
              <a:ext uri="{FF2B5EF4-FFF2-40B4-BE49-F238E27FC236}">
                <a16:creationId xmlns:a16="http://schemas.microsoft.com/office/drawing/2014/main" id="{41504E35-5AD8-5F05-3A3A-9648FB628F0E}"/>
              </a:ext>
            </a:extLst>
          </p:cNvPr>
          <p:cNvSpPr txBox="1"/>
          <p:nvPr/>
        </p:nvSpPr>
        <p:spPr>
          <a:xfrm>
            <a:off x="670754" y="1816321"/>
            <a:ext cx="4270342" cy="369332"/>
          </a:xfrm>
          <a:prstGeom prst="rect">
            <a:avLst/>
          </a:prstGeom>
          <a:noFill/>
        </p:spPr>
        <p:txBody>
          <a:bodyPr wrap="square" rtlCol="0">
            <a:spAutoFit/>
          </a:bodyPr>
          <a:lstStyle/>
          <a:p>
            <a:r>
              <a:rPr lang="en-US" altLang="zh-TW" b="1" i="0" u="sng">
                <a:solidFill>
                  <a:srgbClr val="111827"/>
                </a:solidFill>
                <a:effectLst/>
                <a:latin typeface="tk-arboria-n4"/>
              </a:rPr>
              <a:t>Miovision Scout</a:t>
            </a:r>
            <a:endParaRPr lang="zh-TW" altLang="en-US" b="1" u="sng"/>
          </a:p>
        </p:txBody>
      </p:sp>
      <p:sp>
        <p:nvSpPr>
          <p:cNvPr id="12" name="矩形: 圓角 11">
            <a:extLst>
              <a:ext uri="{FF2B5EF4-FFF2-40B4-BE49-F238E27FC236}">
                <a16:creationId xmlns:a16="http://schemas.microsoft.com/office/drawing/2014/main" id="{B36FBCCF-5FD3-1903-45F9-7BF07B5AF901}"/>
              </a:ext>
            </a:extLst>
          </p:cNvPr>
          <p:cNvSpPr/>
          <p:nvPr/>
        </p:nvSpPr>
        <p:spPr>
          <a:xfrm>
            <a:off x="670753" y="1098412"/>
            <a:ext cx="4032000"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3</a:t>
            </a:r>
            <a:r>
              <a:rPr lang="zh-TW" altLang="en-US" b="1">
                <a:solidFill>
                  <a:prstClr val="black"/>
                </a:solidFill>
                <a:latin typeface="Calibri"/>
                <a:ea typeface="微軟正黑體"/>
              </a:rPr>
              <a:t>：移動式交通影像擷取裝置</a:t>
            </a:r>
          </a:p>
        </p:txBody>
      </p:sp>
    </p:spTree>
    <p:extLst>
      <p:ext uri="{BB962C8B-B14F-4D97-AF65-F5344CB8AC3E}">
        <p14:creationId xmlns:p14="http://schemas.microsoft.com/office/powerpoint/2010/main" val="326321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7D09F-3907-6AE3-85AD-D4CB8CAB487B}"/>
            </a:ext>
          </a:extLst>
        </p:cNvPr>
        <p:cNvGrpSpPr/>
        <p:nvPr/>
      </p:nvGrpSpPr>
      <p:grpSpPr>
        <a:xfrm>
          <a:off x="0" y="0"/>
          <a:ext cx="0" cy="0"/>
          <a:chOff x="0" y="0"/>
          <a:chExt cx="0" cy="0"/>
        </a:xfrm>
      </p:grpSpPr>
      <p:pic>
        <p:nvPicPr>
          <p:cNvPr id="1026" name="Picture 2" descr="圖片">
            <a:extLst>
              <a:ext uri="{FF2B5EF4-FFF2-40B4-BE49-F238E27FC236}">
                <a16:creationId xmlns:a16="http://schemas.microsoft.com/office/drawing/2014/main" id="{854AA46B-43EA-76B3-EEBE-542CDF2B74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3515" y="3664499"/>
            <a:ext cx="3794409" cy="2433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交通技術服務">
            <a:extLst>
              <a:ext uri="{FF2B5EF4-FFF2-40B4-BE49-F238E27FC236}">
                <a16:creationId xmlns:a16="http://schemas.microsoft.com/office/drawing/2014/main" id="{6E6B46F9-AFA3-0A1A-BDAD-D69D7F000E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7010" y="1971210"/>
            <a:ext cx="2714920" cy="71071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8A2C115-96C1-AE57-49A8-1376D1EC2719}"/>
              </a:ext>
            </a:extLst>
          </p:cNvPr>
          <p:cNvSpPr txBox="1"/>
          <p:nvPr/>
        </p:nvSpPr>
        <p:spPr>
          <a:xfrm>
            <a:off x="334791" y="5910011"/>
            <a:ext cx="4213782" cy="369332"/>
          </a:xfrm>
          <a:prstGeom prst="rect">
            <a:avLst/>
          </a:prstGeom>
          <a:noFill/>
        </p:spPr>
        <p:txBody>
          <a:bodyPr wrap="square" rtlCol="0">
            <a:spAutoFit/>
          </a:bodyPr>
          <a:lstStyle/>
          <a:p>
            <a:r>
              <a:rPr lang="zh-TW" altLang="en-US"/>
              <a:t>向各政府機關簽訂合約，取得號誌秒數</a:t>
            </a:r>
          </a:p>
        </p:txBody>
      </p:sp>
      <p:pic>
        <p:nvPicPr>
          <p:cNvPr id="1030" name="Picture 6" descr="圖片">
            <a:extLst>
              <a:ext uri="{FF2B5EF4-FFF2-40B4-BE49-F238E27FC236}">
                <a16:creationId xmlns:a16="http://schemas.microsoft.com/office/drawing/2014/main" id="{8C449C94-370B-2874-FBCA-25282CD591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10396" y="3424646"/>
            <a:ext cx="3547142" cy="2670031"/>
          </a:xfrm>
          <a:prstGeom prst="rect">
            <a:avLst/>
          </a:prstGeom>
          <a:noFill/>
          <a:extLst>
            <a:ext uri="{909E8E84-426E-40DD-AFC4-6F175D3DCCD1}">
              <a14:hiddenFill xmlns:a14="http://schemas.microsoft.com/office/drawing/2010/main">
                <a:solidFill>
                  <a:srgbClr val="FFFFFF"/>
                </a:solidFill>
              </a14:hiddenFill>
            </a:ext>
          </a:extLst>
        </p:spPr>
      </p:pic>
      <p:sp>
        <p:nvSpPr>
          <p:cNvPr id="8" name="箭號: 向右 7">
            <a:extLst>
              <a:ext uri="{FF2B5EF4-FFF2-40B4-BE49-F238E27FC236}">
                <a16:creationId xmlns:a16="http://schemas.microsoft.com/office/drawing/2014/main" id="{3BFDE35D-B9AA-887D-1CB8-666730A90EC0}"/>
              </a:ext>
            </a:extLst>
          </p:cNvPr>
          <p:cNvSpPr/>
          <p:nvPr/>
        </p:nvSpPr>
        <p:spPr>
          <a:xfrm>
            <a:off x="4251554" y="4448102"/>
            <a:ext cx="235670" cy="547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E1AB6DD5-F79E-FA27-FB77-2693CFBDEB80}"/>
              </a:ext>
            </a:extLst>
          </p:cNvPr>
          <p:cNvSpPr txBox="1"/>
          <p:nvPr/>
        </p:nvSpPr>
        <p:spPr>
          <a:xfrm>
            <a:off x="5104660" y="5910011"/>
            <a:ext cx="2558614" cy="646331"/>
          </a:xfrm>
          <a:prstGeom prst="rect">
            <a:avLst/>
          </a:prstGeom>
          <a:noFill/>
        </p:spPr>
        <p:txBody>
          <a:bodyPr wrap="square" rtlCol="0">
            <a:spAutoFit/>
          </a:bodyPr>
          <a:lstStyle/>
          <a:p>
            <a:r>
              <a:rPr lang="zh-TW" altLang="en-US"/>
              <a:t>將號誌資訊提供給車廠</a:t>
            </a:r>
            <a:endParaRPr lang="en-US" altLang="zh-TW"/>
          </a:p>
          <a:p>
            <a:r>
              <a:rPr lang="en-US" altLang="zh-TW"/>
              <a:t>(</a:t>
            </a:r>
            <a:r>
              <a:rPr lang="zh-TW" altLang="en-US"/>
              <a:t>目前是</a:t>
            </a:r>
            <a:r>
              <a:rPr lang="en-US" altLang="zh-TW"/>
              <a:t>Audi)</a:t>
            </a:r>
            <a:endParaRPr lang="zh-TW" altLang="en-US"/>
          </a:p>
        </p:txBody>
      </p:sp>
      <p:pic>
        <p:nvPicPr>
          <p:cNvPr id="1032" name="Picture 8" descr="圖片">
            <a:extLst>
              <a:ext uri="{FF2B5EF4-FFF2-40B4-BE49-F238E27FC236}">
                <a16:creationId xmlns:a16="http://schemas.microsoft.com/office/drawing/2014/main" id="{F631105D-D6CD-123D-FE66-9DFF7F43BF9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57538" y="3888786"/>
            <a:ext cx="4013364" cy="1836559"/>
          </a:xfrm>
          <a:prstGeom prst="rect">
            <a:avLst/>
          </a:prstGeom>
          <a:noFill/>
          <a:extLst>
            <a:ext uri="{909E8E84-426E-40DD-AFC4-6F175D3DCCD1}">
              <a14:hiddenFill xmlns:a14="http://schemas.microsoft.com/office/drawing/2010/main">
                <a:solidFill>
                  <a:srgbClr val="FFFFFF"/>
                </a:solidFill>
              </a14:hiddenFill>
            </a:ext>
          </a:extLst>
        </p:spPr>
      </p:pic>
      <p:sp>
        <p:nvSpPr>
          <p:cNvPr id="15" name="箭號: 向右 14">
            <a:extLst>
              <a:ext uri="{FF2B5EF4-FFF2-40B4-BE49-F238E27FC236}">
                <a16:creationId xmlns:a16="http://schemas.microsoft.com/office/drawing/2014/main" id="{316E3698-2A65-2C9C-A913-C9A7C8497CB8}"/>
              </a:ext>
            </a:extLst>
          </p:cNvPr>
          <p:cNvSpPr/>
          <p:nvPr/>
        </p:nvSpPr>
        <p:spPr>
          <a:xfrm>
            <a:off x="8101526" y="4467737"/>
            <a:ext cx="235670" cy="547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99C6025-6A43-BB48-FACA-EDB660C452E4}"/>
              </a:ext>
            </a:extLst>
          </p:cNvPr>
          <p:cNvSpPr txBox="1"/>
          <p:nvPr/>
        </p:nvSpPr>
        <p:spPr>
          <a:xfrm>
            <a:off x="8219361" y="5601636"/>
            <a:ext cx="4213782" cy="646331"/>
          </a:xfrm>
          <a:prstGeom prst="rect">
            <a:avLst/>
          </a:prstGeom>
          <a:noFill/>
        </p:spPr>
        <p:txBody>
          <a:bodyPr wrap="square" rtlCol="0">
            <a:spAutoFit/>
          </a:bodyPr>
          <a:lstStyle/>
          <a:p>
            <a:r>
              <a:rPr lang="zh-TW" altLang="en-US"/>
              <a:t>車廠將即時秒數及運行建議推播到車輛</a:t>
            </a:r>
            <a:r>
              <a:rPr lang="en-US" altLang="zh-TW"/>
              <a:t>(</a:t>
            </a:r>
            <a:r>
              <a:rPr lang="zh-TW" altLang="en-US"/>
              <a:t>目前是</a:t>
            </a:r>
            <a:r>
              <a:rPr lang="en-US" altLang="zh-TW"/>
              <a:t>Audi)</a:t>
            </a:r>
            <a:endParaRPr lang="zh-TW" altLang="en-US"/>
          </a:p>
        </p:txBody>
      </p:sp>
      <p:sp>
        <p:nvSpPr>
          <p:cNvPr id="18" name="文字方塊 17">
            <a:extLst>
              <a:ext uri="{FF2B5EF4-FFF2-40B4-BE49-F238E27FC236}">
                <a16:creationId xmlns:a16="http://schemas.microsoft.com/office/drawing/2014/main" id="{F3F7FC9D-47F6-5B3D-0DC3-A9F875FE1F7D}"/>
              </a:ext>
            </a:extLst>
          </p:cNvPr>
          <p:cNvSpPr txBox="1"/>
          <p:nvPr/>
        </p:nvSpPr>
        <p:spPr>
          <a:xfrm>
            <a:off x="3774622" y="1817177"/>
            <a:ext cx="4542907" cy="1200329"/>
          </a:xfrm>
          <a:prstGeom prst="rect">
            <a:avLst/>
          </a:prstGeom>
          <a:noFill/>
        </p:spPr>
        <p:txBody>
          <a:bodyPr wrap="square" rtlCol="0">
            <a:spAutoFit/>
          </a:bodyPr>
          <a:lstStyle/>
          <a:p>
            <a:r>
              <a:rPr lang="en-US" altLang="zh-TW"/>
              <a:t>2023</a:t>
            </a:r>
            <a:r>
              <a:rPr lang="zh-TW" altLang="en-US"/>
              <a:t>年被</a:t>
            </a:r>
            <a:r>
              <a:rPr lang="en-US" altLang="zh-TW"/>
              <a:t>Miovision</a:t>
            </a:r>
            <a:r>
              <a:rPr lang="zh-TW" altLang="en-US"/>
              <a:t>收購，與</a:t>
            </a:r>
            <a:r>
              <a:rPr lang="en-US" altLang="zh-TW"/>
              <a:t>150</a:t>
            </a:r>
            <a:r>
              <a:rPr lang="zh-TW" altLang="en-US"/>
              <a:t>個北美政府機關簽約取得</a:t>
            </a:r>
            <a:r>
              <a:rPr lang="en-US" altLang="zh-TW"/>
              <a:t>10%</a:t>
            </a:r>
            <a:r>
              <a:rPr lang="zh-TW" altLang="en-US"/>
              <a:t>路口秒數資料，並負責將數據彙整後提供給車廠，讓車廠實施行車建議及自駕研究</a:t>
            </a:r>
          </a:p>
        </p:txBody>
      </p:sp>
      <p:sp>
        <p:nvSpPr>
          <p:cNvPr id="5" name="標題 1">
            <a:extLst>
              <a:ext uri="{FF2B5EF4-FFF2-40B4-BE49-F238E27FC236}">
                <a16:creationId xmlns:a16="http://schemas.microsoft.com/office/drawing/2014/main" id="{8B38CB23-40E4-28EB-9F4C-0BBD609481B8}"/>
              </a:ext>
            </a:extLst>
          </p:cNvPr>
          <p:cNvSpPr txBox="1">
            <a:spLocks/>
          </p:cNvSpPr>
          <p:nvPr/>
        </p:nvSpPr>
        <p:spPr>
          <a:xfrm>
            <a:off x="838200" y="365125"/>
            <a:ext cx="10515600"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2"/>
                </a:solidFill>
                <a:latin typeface="Microsoft JhengHei" panose="020B0604030504040204" pitchFamily="34" charset="-120"/>
                <a:ea typeface="Microsoft JhengHei" panose="020B0604030504040204" pitchFamily="34" charset="-120"/>
                <a:cs typeface="+mj-cs"/>
              </a:defRPr>
            </a:lvl1pPr>
          </a:lstStyle>
          <a:p>
            <a:r>
              <a:rPr lang="en-US" altLang="zh-TW"/>
              <a:t>Smart Camera Key Player – Miovision 7/7</a:t>
            </a:r>
            <a:endParaRPr lang="zh-TW" altLang="en-US"/>
          </a:p>
        </p:txBody>
      </p:sp>
      <p:sp>
        <p:nvSpPr>
          <p:cNvPr id="7" name="矩形: 圓角 6">
            <a:extLst>
              <a:ext uri="{FF2B5EF4-FFF2-40B4-BE49-F238E27FC236}">
                <a16:creationId xmlns:a16="http://schemas.microsoft.com/office/drawing/2014/main" id="{0FFB7BE2-179F-B744-587E-F3B53DDF8D38}"/>
              </a:ext>
            </a:extLst>
          </p:cNvPr>
          <p:cNvSpPr/>
          <p:nvPr/>
        </p:nvSpPr>
        <p:spPr>
          <a:xfrm>
            <a:off x="670753" y="1098412"/>
            <a:ext cx="5543780"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Miovision </a:t>
            </a:r>
            <a:r>
              <a:rPr lang="zh-TW" altLang="en-US" b="1">
                <a:solidFill>
                  <a:prstClr val="black"/>
                </a:solidFill>
                <a:latin typeface="Calibri"/>
                <a:ea typeface="微軟正黑體"/>
              </a:rPr>
              <a:t>併購公司</a:t>
            </a:r>
            <a:r>
              <a:rPr lang="en-US" altLang="zh-TW" b="1" err="1">
                <a:solidFill>
                  <a:prstClr val="black"/>
                </a:solidFill>
                <a:latin typeface="Calibri"/>
                <a:ea typeface="微軟正黑體"/>
              </a:rPr>
              <a:t>tts</a:t>
            </a:r>
            <a:r>
              <a:rPr lang="zh-TW" altLang="en-US" b="1">
                <a:solidFill>
                  <a:prstClr val="black"/>
                </a:solidFill>
                <a:latin typeface="Calibri"/>
                <a:ea typeface="微軟正黑體"/>
              </a:rPr>
              <a:t>產品應用：號誌資訊聯網發布</a:t>
            </a:r>
          </a:p>
        </p:txBody>
      </p:sp>
    </p:spTree>
    <p:extLst>
      <p:ext uri="{BB962C8B-B14F-4D97-AF65-F5344CB8AC3E}">
        <p14:creationId xmlns:p14="http://schemas.microsoft.com/office/powerpoint/2010/main" val="3500653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C0B32608-B274-6FAD-F9E7-5B7DFE2591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65449"/>
            <a:ext cx="12192000" cy="5709326"/>
          </a:xfrm>
          <a:prstGeom prst="rect">
            <a:avLst/>
          </a:prstGeom>
        </p:spPr>
      </p:pic>
      <p:sp>
        <p:nvSpPr>
          <p:cNvPr id="20" name="標題 1">
            <a:extLst>
              <a:ext uri="{FF2B5EF4-FFF2-40B4-BE49-F238E27FC236}">
                <a16:creationId xmlns:a16="http://schemas.microsoft.com/office/drawing/2014/main" id="{FA9BDB19-95E1-BFB2-9241-6003B56F280E}"/>
              </a:ext>
            </a:extLst>
          </p:cNvPr>
          <p:cNvSpPr>
            <a:spLocks noGrp="1"/>
          </p:cNvSpPr>
          <p:nvPr>
            <p:ph type="title"/>
          </p:nvPr>
        </p:nvSpPr>
        <p:spPr>
          <a:xfrm>
            <a:off x="838200" y="365125"/>
            <a:ext cx="10515600" cy="779463"/>
          </a:xfrm>
        </p:spPr>
        <p:txBody>
          <a:bodyPr/>
          <a:lstStyle/>
          <a:p>
            <a:r>
              <a:rPr lang="en-US" altLang="zh-TW"/>
              <a:t>Smart Camera Key Player – </a:t>
            </a:r>
            <a:r>
              <a:rPr lang="en-US" altLang="zh-TW" err="1"/>
              <a:t>Iteris</a:t>
            </a:r>
            <a:r>
              <a:rPr lang="en-US" altLang="zh-TW"/>
              <a:t> 1/4</a:t>
            </a:r>
            <a:endParaRPr lang="zh-TW" altLang="en-US"/>
          </a:p>
        </p:txBody>
      </p:sp>
      <p:sp>
        <p:nvSpPr>
          <p:cNvPr id="25" name="內容版面配置區 3">
            <a:extLst>
              <a:ext uri="{FF2B5EF4-FFF2-40B4-BE49-F238E27FC236}">
                <a16:creationId xmlns:a16="http://schemas.microsoft.com/office/drawing/2014/main" id="{52484AA3-B902-C025-477A-892277AB9ACE}"/>
              </a:ext>
            </a:extLst>
          </p:cNvPr>
          <p:cNvSpPr>
            <a:spLocks noGrp="1"/>
          </p:cNvSpPr>
          <p:nvPr>
            <p:ph idx="1"/>
          </p:nvPr>
        </p:nvSpPr>
        <p:spPr>
          <a:xfrm>
            <a:off x="0" y="3134644"/>
            <a:ext cx="10515600" cy="1385468"/>
          </a:xfrm>
          <a:solidFill>
            <a:srgbClr val="FFFFFF">
              <a:alpha val="80000"/>
            </a:srgbClr>
          </a:solidFill>
        </p:spPr>
        <p:txBody>
          <a:bodyPr anchor="ctr">
            <a:normAutofit/>
          </a:bodyPr>
          <a:lstStyle/>
          <a:p>
            <a:r>
              <a:rPr lang="zh-TW" altLang="en-US" sz="1600" b="1">
                <a:solidFill>
                  <a:schemeClr val="tx1"/>
                </a:solidFill>
              </a:rPr>
              <a:t>公司簡介：</a:t>
            </a:r>
            <a:r>
              <a:rPr lang="en-US" altLang="zh-TW" sz="1600">
                <a:solidFill>
                  <a:schemeClr val="tx1"/>
                </a:solidFill>
              </a:rPr>
              <a:t>2004</a:t>
            </a:r>
            <a:r>
              <a:rPr lang="zh-TW" altLang="en-US" sz="1600">
                <a:solidFill>
                  <a:schemeClr val="tx1"/>
                </a:solidFill>
              </a:rPr>
              <a:t>成立，員工人數超過</a:t>
            </a:r>
            <a:r>
              <a:rPr lang="en-US" altLang="zh-TW" sz="1600">
                <a:solidFill>
                  <a:schemeClr val="tx1"/>
                </a:solidFill>
              </a:rPr>
              <a:t>425</a:t>
            </a:r>
            <a:r>
              <a:rPr lang="zh-TW" altLang="en-US" sz="1600">
                <a:solidFill>
                  <a:schemeClr val="tx1"/>
                </a:solidFill>
              </a:rPr>
              <a:t>人。</a:t>
            </a:r>
            <a:r>
              <a:rPr lang="en-US" altLang="zh-TW" sz="1600">
                <a:solidFill>
                  <a:schemeClr val="tx1"/>
                </a:solidFill>
              </a:rPr>
              <a:t>2016</a:t>
            </a:r>
            <a:r>
              <a:rPr lang="zh-TW" altLang="en-US" sz="1600">
                <a:solidFill>
                  <a:schemeClr val="tx1"/>
                </a:solidFill>
              </a:rPr>
              <a:t>年由</a:t>
            </a:r>
            <a:r>
              <a:rPr lang="en-US" altLang="zh-TW" sz="1600">
                <a:solidFill>
                  <a:schemeClr val="tx1"/>
                </a:solidFill>
              </a:rPr>
              <a:t>NYSE MKT</a:t>
            </a:r>
            <a:r>
              <a:rPr lang="zh-TW" altLang="en-US" sz="1600">
                <a:solidFill>
                  <a:schemeClr val="tx1"/>
                </a:solidFill>
              </a:rPr>
              <a:t>轉移至</a:t>
            </a:r>
            <a:r>
              <a:rPr lang="en-US" altLang="zh-TW" sz="1600">
                <a:solidFill>
                  <a:schemeClr val="tx1"/>
                </a:solidFill>
              </a:rPr>
              <a:t>NASDAQ</a:t>
            </a:r>
            <a:r>
              <a:rPr lang="zh-TW" altLang="en-US" sz="1600">
                <a:solidFill>
                  <a:schemeClr val="tx1"/>
                </a:solidFill>
              </a:rPr>
              <a:t>，代號為</a:t>
            </a:r>
            <a:r>
              <a:rPr lang="en-US" altLang="zh-TW" sz="1600">
                <a:solidFill>
                  <a:schemeClr val="tx1"/>
                </a:solidFill>
              </a:rPr>
              <a:t>ITI</a:t>
            </a:r>
          </a:p>
          <a:p>
            <a:r>
              <a:rPr lang="zh-TW" altLang="en-US" sz="1600" b="1">
                <a:solidFill>
                  <a:schemeClr val="tx1"/>
                </a:solidFill>
              </a:rPr>
              <a:t>產品與服務：</a:t>
            </a:r>
            <a:r>
              <a:rPr lang="zh-TW" altLang="en-US" sz="1600">
                <a:solidFill>
                  <a:schemeClr val="tx1"/>
                </a:solidFill>
              </a:rPr>
              <a:t>以提供出行者資訊起家，接續發展影像</a:t>
            </a:r>
            <a:r>
              <a:rPr lang="en-US" altLang="zh-TW" sz="1600">
                <a:solidFill>
                  <a:schemeClr val="tx1"/>
                </a:solidFill>
              </a:rPr>
              <a:t>/</a:t>
            </a:r>
            <a:r>
              <a:rPr lang="zh-TW" altLang="en-US" sz="1600">
                <a:solidFill>
                  <a:schemeClr val="tx1"/>
                </a:solidFill>
              </a:rPr>
              <a:t>電腦視覺、聯網自駕車、智慧感測器及先進分析領域服務</a:t>
            </a:r>
            <a:endParaRPr lang="en-US" altLang="zh-TW" sz="1600">
              <a:solidFill>
                <a:schemeClr val="tx1"/>
              </a:solidFill>
            </a:endParaRPr>
          </a:p>
          <a:p>
            <a:r>
              <a:rPr lang="zh-TW" altLang="en-US" sz="1600" b="1">
                <a:solidFill>
                  <a:schemeClr val="tx1"/>
                </a:solidFill>
              </a:rPr>
              <a:t>營收狀況：</a:t>
            </a:r>
            <a:r>
              <a:rPr lang="en-US" altLang="zh-TW" sz="1600">
                <a:solidFill>
                  <a:schemeClr val="tx1"/>
                </a:solidFill>
              </a:rPr>
              <a:t>2023</a:t>
            </a:r>
            <a:r>
              <a:rPr lang="zh-TW" altLang="en-US" sz="1600">
                <a:solidFill>
                  <a:schemeClr val="tx1"/>
                </a:solidFill>
              </a:rPr>
              <a:t>年營收為</a:t>
            </a:r>
            <a:r>
              <a:rPr lang="en-US" altLang="zh-TW" sz="1600">
                <a:solidFill>
                  <a:schemeClr val="tx1"/>
                </a:solidFill>
              </a:rPr>
              <a:t>1.56</a:t>
            </a:r>
            <a:r>
              <a:rPr lang="zh-TW" altLang="en-US" sz="1600">
                <a:solidFill>
                  <a:schemeClr val="tx1"/>
                </a:solidFill>
              </a:rPr>
              <a:t>億美元，較</a:t>
            </a:r>
            <a:r>
              <a:rPr lang="en-US" altLang="zh-TW" sz="1600">
                <a:solidFill>
                  <a:schemeClr val="tx1"/>
                </a:solidFill>
              </a:rPr>
              <a:t>2022</a:t>
            </a:r>
            <a:r>
              <a:rPr lang="zh-TW" altLang="en-US" sz="1600">
                <a:solidFill>
                  <a:schemeClr val="tx1"/>
                </a:solidFill>
              </a:rPr>
              <a:t>成長</a:t>
            </a:r>
            <a:r>
              <a:rPr lang="en-US" altLang="zh-TW" sz="1600">
                <a:solidFill>
                  <a:schemeClr val="tx1"/>
                </a:solidFill>
              </a:rPr>
              <a:t>17%</a:t>
            </a:r>
            <a:r>
              <a:rPr lang="zh-TW" altLang="en-US" sz="1600">
                <a:solidFill>
                  <a:schemeClr val="tx1"/>
                </a:solidFill>
              </a:rPr>
              <a:t>；毛利為</a:t>
            </a:r>
            <a:r>
              <a:rPr lang="en-US" altLang="zh-TW" sz="1600">
                <a:solidFill>
                  <a:schemeClr val="tx1"/>
                </a:solidFill>
              </a:rPr>
              <a:t>4,202</a:t>
            </a:r>
            <a:r>
              <a:rPr lang="zh-TW" altLang="en-US" sz="1600">
                <a:solidFill>
                  <a:schemeClr val="tx1"/>
                </a:solidFill>
              </a:rPr>
              <a:t>萬美元；營業費用為</a:t>
            </a:r>
            <a:r>
              <a:rPr lang="en-US" altLang="zh-TW" sz="1600">
                <a:solidFill>
                  <a:schemeClr val="tx1"/>
                </a:solidFill>
              </a:rPr>
              <a:t>1.7</a:t>
            </a:r>
            <a:r>
              <a:rPr lang="zh-TW" altLang="en-US" sz="1600">
                <a:solidFill>
                  <a:schemeClr val="tx1"/>
                </a:solidFill>
              </a:rPr>
              <a:t>億美元；營業利潤為</a:t>
            </a:r>
            <a:r>
              <a:rPr lang="en-US" altLang="zh-TW" sz="1600">
                <a:solidFill>
                  <a:schemeClr val="tx1"/>
                </a:solidFill>
              </a:rPr>
              <a:t>-1,452</a:t>
            </a:r>
            <a:r>
              <a:rPr lang="zh-TW" altLang="en-US" sz="1600">
                <a:solidFill>
                  <a:schemeClr val="tx1"/>
                </a:solidFill>
              </a:rPr>
              <a:t>萬美元，為</a:t>
            </a:r>
            <a:r>
              <a:rPr lang="zh-TW" altLang="en-US" sz="1600">
                <a:solidFill>
                  <a:srgbClr val="FF0000"/>
                </a:solidFill>
              </a:rPr>
              <a:t>虧損</a:t>
            </a:r>
            <a:r>
              <a:rPr lang="zh-TW" altLang="en-US" sz="1600">
                <a:solidFill>
                  <a:schemeClr val="tx1"/>
                </a:solidFill>
              </a:rPr>
              <a:t>狀態</a:t>
            </a:r>
          </a:p>
        </p:txBody>
      </p:sp>
      <p:sp>
        <p:nvSpPr>
          <p:cNvPr id="27" name="矩形: 圓角 26">
            <a:extLst>
              <a:ext uri="{FF2B5EF4-FFF2-40B4-BE49-F238E27FC236}">
                <a16:creationId xmlns:a16="http://schemas.microsoft.com/office/drawing/2014/main" id="{483A4799-18C6-3E33-8D78-3935124D4316}"/>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企業基本資料</a:t>
            </a:r>
          </a:p>
        </p:txBody>
      </p:sp>
      <p:pic>
        <p:nvPicPr>
          <p:cNvPr id="3" name="圖片 2">
            <a:extLst>
              <a:ext uri="{FF2B5EF4-FFF2-40B4-BE49-F238E27FC236}">
                <a16:creationId xmlns:a16="http://schemas.microsoft.com/office/drawing/2014/main" id="{3996B4A5-76C8-7391-9C9A-BB063B513A1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r="6013" b="4999"/>
          <a:stretch/>
        </p:blipFill>
        <p:spPr>
          <a:xfrm>
            <a:off x="0" y="2324820"/>
            <a:ext cx="11458937" cy="555384"/>
          </a:xfrm>
          <a:prstGeom prst="rect">
            <a:avLst/>
          </a:prstGeom>
        </p:spPr>
      </p:pic>
      <p:sp>
        <p:nvSpPr>
          <p:cNvPr id="5" name="文字方塊 4">
            <a:extLst>
              <a:ext uri="{FF2B5EF4-FFF2-40B4-BE49-F238E27FC236}">
                <a16:creationId xmlns:a16="http://schemas.microsoft.com/office/drawing/2014/main" id="{0B034DEC-F423-3460-7E34-E6BAC6D15055}"/>
              </a:ext>
            </a:extLst>
          </p:cNvPr>
          <p:cNvSpPr txBox="1"/>
          <p:nvPr/>
        </p:nvSpPr>
        <p:spPr>
          <a:xfrm>
            <a:off x="4502553" y="1129746"/>
            <a:ext cx="6111432" cy="338554"/>
          </a:xfrm>
          <a:prstGeom prst="rect">
            <a:avLst/>
          </a:prstGeom>
          <a:noFill/>
        </p:spPr>
        <p:txBody>
          <a:bodyPr wrap="square">
            <a:spAutoFit/>
          </a:bodyPr>
          <a:lstStyle/>
          <a:p>
            <a:r>
              <a:rPr lang="zh-TW" altLang="en-US" sz="1600"/>
              <a:t>智慧交通：</a:t>
            </a:r>
            <a:r>
              <a:rPr lang="en-US" altLang="zh-TW" sz="1600">
                <a:hlinkClick r:id="rId4"/>
              </a:rPr>
              <a:t>https://www.iteris.com/oursolutions</a:t>
            </a:r>
            <a:r>
              <a:rPr lang="zh-TW" altLang="en-US" sz="1600"/>
              <a:t> </a:t>
            </a:r>
          </a:p>
        </p:txBody>
      </p:sp>
    </p:spTree>
    <p:extLst>
      <p:ext uri="{BB962C8B-B14F-4D97-AF65-F5344CB8AC3E}">
        <p14:creationId xmlns:p14="http://schemas.microsoft.com/office/powerpoint/2010/main" val="2004573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E70D9DD-B63D-326F-9A99-36A6A6B5C0E6}"/>
              </a:ext>
            </a:extLst>
          </p:cNvPr>
          <p:cNvSpPr>
            <a:spLocks noGrp="1"/>
          </p:cNvSpPr>
          <p:nvPr>
            <p:ph type="sldNum" sz="quarter" idx="12"/>
          </p:nvPr>
        </p:nvSpPr>
        <p:spPr/>
        <p:txBody>
          <a:bodyPr/>
          <a:lstStyle/>
          <a:p>
            <a:pPr algn="ctr"/>
            <a:fld id="{6E290225-7458-4E5F-AFE5-E142CAAEBF37}" type="slidenum">
              <a:rPr lang="en-US" smtClean="0"/>
              <a:pPr algn="ctr"/>
              <a:t>45</a:t>
            </a:fld>
            <a:endParaRPr lang="en-US"/>
          </a:p>
        </p:txBody>
      </p:sp>
      <p:pic>
        <p:nvPicPr>
          <p:cNvPr id="8" name="圖片 7">
            <a:extLst>
              <a:ext uri="{FF2B5EF4-FFF2-40B4-BE49-F238E27FC236}">
                <a16:creationId xmlns:a16="http://schemas.microsoft.com/office/drawing/2014/main" id="{8FBCC53B-EDCB-A7E8-0A18-3694284E4D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516" y="1900160"/>
            <a:ext cx="4427604" cy="3604572"/>
          </a:xfrm>
          <a:prstGeom prst="rect">
            <a:avLst/>
          </a:prstGeom>
        </p:spPr>
      </p:pic>
      <p:sp>
        <p:nvSpPr>
          <p:cNvPr id="2" name="箭號: 向右 1">
            <a:extLst>
              <a:ext uri="{FF2B5EF4-FFF2-40B4-BE49-F238E27FC236}">
                <a16:creationId xmlns:a16="http://schemas.microsoft.com/office/drawing/2014/main" id="{933F6857-A99F-23E4-1C6E-2723E21D5043}"/>
              </a:ext>
            </a:extLst>
          </p:cNvPr>
          <p:cNvSpPr/>
          <p:nvPr/>
        </p:nvSpPr>
        <p:spPr>
          <a:xfrm>
            <a:off x="5073227" y="2219417"/>
            <a:ext cx="497150" cy="468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058522DB-012A-D9A8-C322-99B38CE642EF}"/>
              </a:ext>
            </a:extLst>
          </p:cNvPr>
          <p:cNvSpPr txBox="1"/>
          <p:nvPr/>
        </p:nvSpPr>
        <p:spPr>
          <a:xfrm>
            <a:off x="6753785" y="968403"/>
            <a:ext cx="4057095" cy="830997"/>
          </a:xfrm>
          <a:prstGeom prst="rect">
            <a:avLst/>
          </a:prstGeom>
          <a:noFill/>
        </p:spPr>
        <p:txBody>
          <a:bodyPr wrap="square" rtlCol="0">
            <a:spAutoFit/>
          </a:bodyPr>
          <a:lstStyle/>
          <a:p>
            <a:r>
              <a:rPr lang="zh-TW" altLang="en-US" sz="1600">
                <a:solidFill>
                  <a:srgbClr val="414042"/>
                </a:solidFill>
                <a:latin typeface="Gotham-Book"/>
              </a:rPr>
              <a:t>產品整合</a:t>
            </a:r>
            <a:r>
              <a:rPr lang="en-US" altLang="zh-TW" sz="1600" b="0" i="0">
                <a:solidFill>
                  <a:srgbClr val="414042"/>
                </a:solidFill>
                <a:effectLst/>
                <a:latin typeface="Gotham-Book"/>
              </a:rPr>
              <a:t>1080p </a:t>
            </a:r>
            <a:r>
              <a:rPr lang="zh-TW" altLang="en-US" sz="1600" b="0" i="0">
                <a:solidFill>
                  <a:srgbClr val="414042"/>
                </a:solidFill>
                <a:effectLst/>
                <a:latin typeface="Gotham-Book"/>
              </a:rPr>
              <a:t>高清 </a:t>
            </a:r>
            <a:r>
              <a:rPr lang="en-US" altLang="zh-TW" sz="1600" b="0" i="0">
                <a:solidFill>
                  <a:srgbClr val="414042"/>
                </a:solidFill>
                <a:effectLst/>
                <a:latin typeface="Gotham-Book"/>
              </a:rPr>
              <a:t>(HD) </a:t>
            </a:r>
            <a:r>
              <a:rPr lang="zh-TW" altLang="en-US" sz="1600" b="0" i="0">
                <a:solidFill>
                  <a:srgbClr val="414042"/>
                </a:solidFill>
                <a:effectLst/>
                <a:latin typeface="Gotham-Book"/>
              </a:rPr>
              <a:t>視訊和 </a:t>
            </a:r>
            <a:r>
              <a:rPr lang="en-US" altLang="zh-TW" sz="1600" b="0" i="0">
                <a:solidFill>
                  <a:srgbClr val="414042"/>
                </a:solidFill>
                <a:effectLst/>
                <a:latin typeface="Gotham-Book"/>
              </a:rPr>
              <a:t>4D/HD </a:t>
            </a:r>
            <a:r>
              <a:rPr lang="zh-TW" altLang="en-US" sz="1600" b="0" i="0">
                <a:solidFill>
                  <a:srgbClr val="414042"/>
                </a:solidFill>
                <a:effectLst/>
                <a:latin typeface="Gotham-Book"/>
              </a:rPr>
              <a:t>雷達混合感測器，透過感測器融合和人工智慧 </a:t>
            </a:r>
            <a:r>
              <a:rPr lang="en-US" altLang="zh-TW" sz="1600" b="0" i="0">
                <a:solidFill>
                  <a:srgbClr val="414042"/>
                </a:solidFill>
                <a:effectLst/>
                <a:latin typeface="Gotham-Book"/>
              </a:rPr>
              <a:t>(AI) </a:t>
            </a:r>
            <a:r>
              <a:rPr lang="zh-TW" altLang="en-US" sz="1600" b="0" i="0">
                <a:solidFill>
                  <a:srgbClr val="414042"/>
                </a:solidFill>
                <a:effectLst/>
                <a:latin typeface="Gotham-Book"/>
              </a:rPr>
              <a:t>進行增強，可預判</a:t>
            </a:r>
            <a:r>
              <a:rPr lang="en-US" altLang="zh-TW" sz="1600" b="0" i="0">
                <a:solidFill>
                  <a:srgbClr val="414042"/>
                </a:solidFill>
                <a:effectLst/>
                <a:latin typeface="Gotham-Book"/>
              </a:rPr>
              <a:t>600 </a:t>
            </a:r>
            <a:r>
              <a:rPr lang="zh-TW" altLang="en-US" sz="1600" b="0" i="0">
                <a:solidFill>
                  <a:srgbClr val="414042"/>
                </a:solidFill>
                <a:effectLst/>
                <a:latin typeface="Gotham-Book"/>
              </a:rPr>
              <a:t>英尺的提前檢測。</a:t>
            </a:r>
            <a:endParaRPr lang="zh-TW" altLang="en-US" sz="1600"/>
          </a:p>
        </p:txBody>
      </p:sp>
      <p:pic>
        <p:nvPicPr>
          <p:cNvPr id="5" name="圖片 4">
            <a:extLst>
              <a:ext uri="{FF2B5EF4-FFF2-40B4-BE49-F238E27FC236}">
                <a16:creationId xmlns:a16="http://schemas.microsoft.com/office/drawing/2014/main" id="{EAA48AB8-056A-AA88-87A0-D0777D3656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75801" y="1822141"/>
            <a:ext cx="3366125" cy="2543829"/>
          </a:xfrm>
          <a:prstGeom prst="rect">
            <a:avLst/>
          </a:prstGeom>
        </p:spPr>
      </p:pic>
      <p:cxnSp>
        <p:nvCxnSpPr>
          <p:cNvPr id="9" name="直線單箭頭接點 8">
            <a:extLst>
              <a:ext uri="{FF2B5EF4-FFF2-40B4-BE49-F238E27FC236}">
                <a16:creationId xmlns:a16="http://schemas.microsoft.com/office/drawing/2014/main" id="{4DA40735-8003-D74B-4FD5-BC309927D593}"/>
              </a:ext>
            </a:extLst>
          </p:cNvPr>
          <p:cNvCxnSpPr>
            <a:cxnSpLocks/>
          </p:cNvCxnSpPr>
          <p:nvPr/>
        </p:nvCxnSpPr>
        <p:spPr>
          <a:xfrm>
            <a:off x="9362058" y="1747866"/>
            <a:ext cx="1448822" cy="4715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BEEAAD23-BE11-8E41-C54D-3ED69D8E73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482" y="2978631"/>
            <a:ext cx="3686957" cy="2774677"/>
          </a:xfrm>
          <a:prstGeom prst="rect">
            <a:avLst/>
          </a:prstGeom>
        </p:spPr>
      </p:pic>
      <p:sp>
        <p:nvSpPr>
          <p:cNvPr id="16" name="箭號: 向右 15">
            <a:extLst>
              <a:ext uri="{FF2B5EF4-FFF2-40B4-BE49-F238E27FC236}">
                <a16:creationId xmlns:a16="http://schemas.microsoft.com/office/drawing/2014/main" id="{9D012FB7-FF3E-7B46-AD86-6B62A94F18FE}"/>
              </a:ext>
            </a:extLst>
          </p:cNvPr>
          <p:cNvSpPr/>
          <p:nvPr/>
        </p:nvSpPr>
        <p:spPr>
          <a:xfrm rot="5400000">
            <a:off x="1967522" y="5270584"/>
            <a:ext cx="497150" cy="468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2F189766-618E-6816-8576-051297B6DFC1}"/>
              </a:ext>
            </a:extLst>
          </p:cNvPr>
          <p:cNvSpPr txBox="1"/>
          <p:nvPr/>
        </p:nvSpPr>
        <p:spPr>
          <a:xfrm>
            <a:off x="643640" y="5934670"/>
            <a:ext cx="3613212" cy="923330"/>
          </a:xfrm>
          <a:prstGeom prst="rect">
            <a:avLst/>
          </a:prstGeom>
          <a:noFill/>
        </p:spPr>
        <p:txBody>
          <a:bodyPr wrap="square" rtlCol="0">
            <a:spAutoFit/>
          </a:bodyPr>
          <a:lstStyle/>
          <a:p>
            <a:r>
              <a:rPr lang="en-US" altLang="zh-TW"/>
              <a:t>Camera</a:t>
            </a:r>
            <a:r>
              <a:rPr lang="zh-TW" altLang="en-US"/>
              <a:t> 內建演算法</a:t>
            </a:r>
            <a:r>
              <a:rPr lang="zh-TW" altLang="en-US">
                <a:latin typeface="細明體" panose="02020509000000000000" pitchFamily="49" charset="-120"/>
                <a:ea typeface="細明體" panose="02020509000000000000" pitchFamily="49" charset="-120"/>
              </a:rPr>
              <a:t>，可</a:t>
            </a:r>
            <a:r>
              <a:rPr lang="zh-TW" altLang="en-US"/>
              <a:t>透過</a:t>
            </a:r>
            <a:r>
              <a:rPr lang="en-US" altLang="zh-TW"/>
              <a:t>Edge</a:t>
            </a:r>
            <a:r>
              <a:rPr lang="zh-TW" altLang="en-US"/>
              <a:t>分析，再傳到後端做交控規劃分析，並可以監控即時畫面。</a:t>
            </a:r>
            <a:endParaRPr lang="en-US" altLang="zh-TW"/>
          </a:p>
        </p:txBody>
      </p:sp>
      <p:pic>
        <p:nvPicPr>
          <p:cNvPr id="19" name="圖片 18">
            <a:extLst>
              <a:ext uri="{FF2B5EF4-FFF2-40B4-BE49-F238E27FC236}">
                <a16:creationId xmlns:a16="http://schemas.microsoft.com/office/drawing/2014/main" id="{5B94C636-44AA-1C61-B77B-64066F9352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93372" y="4553200"/>
            <a:ext cx="2930982" cy="2016571"/>
          </a:xfrm>
          <a:prstGeom prst="rect">
            <a:avLst/>
          </a:prstGeom>
        </p:spPr>
      </p:pic>
      <p:sp>
        <p:nvSpPr>
          <p:cNvPr id="6" name="標題 1">
            <a:extLst>
              <a:ext uri="{FF2B5EF4-FFF2-40B4-BE49-F238E27FC236}">
                <a16:creationId xmlns:a16="http://schemas.microsoft.com/office/drawing/2014/main" id="{4B176362-C1F7-3380-D4A2-F2A91DEB13F0}"/>
              </a:ext>
            </a:extLst>
          </p:cNvPr>
          <p:cNvSpPr>
            <a:spLocks noGrp="1"/>
          </p:cNvSpPr>
          <p:nvPr>
            <p:ph type="title"/>
          </p:nvPr>
        </p:nvSpPr>
        <p:spPr>
          <a:xfrm>
            <a:off x="838200" y="365125"/>
            <a:ext cx="10515600" cy="779463"/>
          </a:xfrm>
        </p:spPr>
        <p:txBody>
          <a:bodyPr/>
          <a:lstStyle/>
          <a:p>
            <a:r>
              <a:rPr lang="en-US" altLang="zh-TW"/>
              <a:t>Smart Camera Key Player – </a:t>
            </a:r>
            <a:r>
              <a:rPr lang="en-US" altLang="zh-TW" err="1"/>
              <a:t>Iteris</a:t>
            </a:r>
            <a:r>
              <a:rPr lang="en-US" altLang="zh-TW"/>
              <a:t> 2/4</a:t>
            </a:r>
            <a:endParaRPr lang="zh-TW" altLang="en-US"/>
          </a:p>
        </p:txBody>
      </p:sp>
      <p:sp>
        <p:nvSpPr>
          <p:cNvPr id="10" name="矩形: 圓角 9">
            <a:extLst>
              <a:ext uri="{FF2B5EF4-FFF2-40B4-BE49-F238E27FC236}">
                <a16:creationId xmlns:a16="http://schemas.microsoft.com/office/drawing/2014/main" id="{20AF147A-0970-D84C-D099-034CF018A072}"/>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產品應用：路口交通分析</a:t>
            </a:r>
          </a:p>
        </p:txBody>
      </p:sp>
    </p:spTree>
    <p:extLst>
      <p:ext uri="{BB962C8B-B14F-4D97-AF65-F5344CB8AC3E}">
        <p14:creationId xmlns:p14="http://schemas.microsoft.com/office/powerpoint/2010/main" val="1419232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E70D9DD-B63D-326F-9A99-36A6A6B5C0E6}"/>
              </a:ext>
            </a:extLst>
          </p:cNvPr>
          <p:cNvSpPr>
            <a:spLocks noGrp="1"/>
          </p:cNvSpPr>
          <p:nvPr>
            <p:ph type="sldNum" sz="quarter" idx="12"/>
          </p:nvPr>
        </p:nvSpPr>
        <p:spPr/>
        <p:txBody>
          <a:bodyPr/>
          <a:lstStyle/>
          <a:p>
            <a:pPr algn="ctr"/>
            <a:fld id="{6E290225-7458-4E5F-AFE5-E142CAAEBF37}" type="slidenum">
              <a:rPr lang="en-US" smtClean="0"/>
              <a:pPr algn="ctr"/>
              <a:t>46</a:t>
            </a:fld>
            <a:endParaRPr lang="en-US"/>
          </a:p>
        </p:txBody>
      </p:sp>
      <p:pic>
        <p:nvPicPr>
          <p:cNvPr id="2" name="圖片 1">
            <a:extLst>
              <a:ext uri="{FF2B5EF4-FFF2-40B4-BE49-F238E27FC236}">
                <a16:creationId xmlns:a16="http://schemas.microsoft.com/office/drawing/2014/main" id="{8784908B-8065-CFB3-D5EA-69AC69AADE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416" y="1314412"/>
            <a:ext cx="8762260" cy="4928771"/>
          </a:xfrm>
          <a:prstGeom prst="rect">
            <a:avLst/>
          </a:prstGeom>
        </p:spPr>
      </p:pic>
      <p:pic>
        <p:nvPicPr>
          <p:cNvPr id="5" name="圖片 4">
            <a:extLst>
              <a:ext uri="{FF2B5EF4-FFF2-40B4-BE49-F238E27FC236}">
                <a16:creationId xmlns:a16="http://schemas.microsoft.com/office/drawing/2014/main" id="{256CDF82-E57A-18EE-2664-3665C4B23C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25077" y="1703619"/>
            <a:ext cx="2823336" cy="1461418"/>
          </a:xfrm>
          <a:prstGeom prst="rect">
            <a:avLst/>
          </a:prstGeom>
        </p:spPr>
      </p:pic>
      <p:sp>
        <p:nvSpPr>
          <p:cNvPr id="4" name="標題 1">
            <a:extLst>
              <a:ext uri="{FF2B5EF4-FFF2-40B4-BE49-F238E27FC236}">
                <a16:creationId xmlns:a16="http://schemas.microsoft.com/office/drawing/2014/main" id="{15D2303C-9338-61A0-561A-A921FF3BA0CE}"/>
              </a:ext>
            </a:extLst>
          </p:cNvPr>
          <p:cNvSpPr>
            <a:spLocks noGrp="1"/>
          </p:cNvSpPr>
          <p:nvPr>
            <p:ph type="title"/>
          </p:nvPr>
        </p:nvSpPr>
        <p:spPr>
          <a:xfrm>
            <a:off x="838200" y="365125"/>
            <a:ext cx="10515600" cy="779463"/>
          </a:xfrm>
        </p:spPr>
        <p:txBody>
          <a:bodyPr/>
          <a:lstStyle/>
          <a:p>
            <a:r>
              <a:rPr lang="en-US" altLang="zh-TW"/>
              <a:t>Smart Camera Key Player – </a:t>
            </a:r>
            <a:r>
              <a:rPr lang="en-US" altLang="zh-TW" err="1"/>
              <a:t>Iteris</a:t>
            </a:r>
            <a:r>
              <a:rPr lang="en-US" altLang="zh-TW"/>
              <a:t> 3/4</a:t>
            </a:r>
            <a:endParaRPr lang="zh-TW" altLang="en-US"/>
          </a:p>
        </p:txBody>
      </p:sp>
      <p:sp>
        <p:nvSpPr>
          <p:cNvPr id="6" name="矩形: 圓角 5">
            <a:extLst>
              <a:ext uri="{FF2B5EF4-FFF2-40B4-BE49-F238E27FC236}">
                <a16:creationId xmlns:a16="http://schemas.microsoft.com/office/drawing/2014/main" id="{88920D9B-5918-1E79-6AA2-3A3C18BF2304}"/>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1</a:t>
            </a:r>
            <a:r>
              <a:rPr lang="zh-TW" altLang="en-US" b="1">
                <a:solidFill>
                  <a:prstClr val="black"/>
                </a:solidFill>
                <a:latin typeface="Calibri"/>
                <a:ea typeface="微軟正黑體"/>
              </a:rPr>
              <a:t>：交通資料管理平台</a:t>
            </a:r>
          </a:p>
        </p:txBody>
      </p:sp>
      <p:pic>
        <p:nvPicPr>
          <p:cNvPr id="7" name="圖片 6">
            <a:extLst>
              <a:ext uri="{FF2B5EF4-FFF2-40B4-BE49-F238E27FC236}">
                <a16:creationId xmlns:a16="http://schemas.microsoft.com/office/drawing/2014/main" id="{EC33B377-B637-A29F-3C05-A9C22D78AE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25077" y="3165037"/>
            <a:ext cx="2823336" cy="1461418"/>
          </a:xfrm>
          <a:prstGeom prst="rect">
            <a:avLst/>
          </a:prstGeom>
        </p:spPr>
      </p:pic>
      <p:pic>
        <p:nvPicPr>
          <p:cNvPr id="8" name="圖片 7">
            <a:extLst>
              <a:ext uri="{FF2B5EF4-FFF2-40B4-BE49-F238E27FC236}">
                <a16:creationId xmlns:a16="http://schemas.microsoft.com/office/drawing/2014/main" id="{A19C0352-81A4-BBF2-CA2E-D13316BC561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325077" y="4626455"/>
            <a:ext cx="2823336" cy="1461418"/>
          </a:xfrm>
          <a:prstGeom prst="rect">
            <a:avLst/>
          </a:prstGeom>
        </p:spPr>
      </p:pic>
    </p:spTree>
    <p:extLst>
      <p:ext uri="{BB962C8B-B14F-4D97-AF65-F5344CB8AC3E}">
        <p14:creationId xmlns:p14="http://schemas.microsoft.com/office/powerpoint/2010/main" val="294836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3823CF1E-528E-EC67-922C-9F129B3040E0}"/>
              </a:ext>
            </a:extLst>
          </p:cNvPr>
          <p:cNvSpPr>
            <a:spLocks noGrp="1"/>
          </p:cNvSpPr>
          <p:nvPr>
            <p:ph type="sldNum" sz="quarter" idx="12"/>
          </p:nvPr>
        </p:nvSpPr>
        <p:spPr/>
        <p:txBody>
          <a:bodyPr/>
          <a:lstStyle/>
          <a:p>
            <a:pPr algn="ctr"/>
            <a:fld id="{6E290225-7458-4E5F-AFE5-E142CAAEBF37}" type="slidenum">
              <a:rPr lang="en-US" smtClean="0"/>
              <a:pPr algn="ctr"/>
              <a:t>47</a:t>
            </a:fld>
            <a:endParaRPr lang="en-US"/>
          </a:p>
        </p:txBody>
      </p:sp>
      <p:pic>
        <p:nvPicPr>
          <p:cNvPr id="12" name="圖片 11">
            <a:extLst>
              <a:ext uri="{FF2B5EF4-FFF2-40B4-BE49-F238E27FC236}">
                <a16:creationId xmlns:a16="http://schemas.microsoft.com/office/drawing/2014/main" id="{867720A2-3E7C-317A-7698-E837418938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905" y="724710"/>
            <a:ext cx="5853095" cy="4207342"/>
          </a:xfrm>
          <a:prstGeom prst="rect">
            <a:avLst/>
          </a:prstGeom>
        </p:spPr>
      </p:pic>
      <p:pic>
        <p:nvPicPr>
          <p:cNvPr id="5" name="圖片 4">
            <a:extLst>
              <a:ext uri="{FF2B5EF4-FFF2-40B4-BE49-F238E27FC236}">
                <a16:creationId xmlns:a16="http://schemas.microsoft.com/office/drawing/2014/main" id="{FD629464-4660-B261-6FD8-D465F1364E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3642" y="1376712"/>
            <a:ext cx="6288358" cy="3275187"/>
          </a:xfrm>
          <a:prstGeom prst="rect">
            <a:avLst/>
          </a:prstGeom>
        </p:spPr>
      </p:pic>
      <p:sp>
        <p:nvSpPr>
          <p:cNvPr id="7" name="文字方塊 6">
            <a:extLst>
              <a:ext uri="{FF2B5EF4-FFF2-40B4-BE49-F238E27FC236}">
                <a16:creationId xmlns:a16="http://schemas.microsoft.com/office/drawing/2014/main" id="{E0D5FD58-7C32-3C00-BDD4-10C0CF50CD0B}"/>
              </a:ext>
            </a:extLst>
          </p:cNvPr>
          <p:cNvSpPr txBox="1"/>
          <p:nvPr/>
        </p:nvSpPr>
        <p:spPr>
          <a:xfrm>
            <a:off x="242905" y="4847829"/>
            <a:ext cx="5660737" cy="2062103"/>
          </a:xfrm>
          <a:prstGeom prst="rect">
            <a:avLst/>
          </a:prstGeom>
          <a:noFill/>
        </p:spPr>
        <p:txBody>
          <a:bodyPr wrap="square" rtlCol="0">
            <a:spAutoFit/>
          </a:bodyPr>
          <a:lstStyle/>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Monitor the health and safety of intersections</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Focus on efficiency by streamlining their analysis through configurable alerts</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Identify and prioritize optimizations without visiting the field</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Evaluating detailed, per movement/phase information at intersection level</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Understanding the causes of intersection congestion and delay</a:t>
            </a:r>
          </a:p>
        </p:txBody>
      </p:sp>
      <p:sp>
        <p:nvSpPr>
          <p:cNvPr id="8" name="文字方塊 7">
            <a:extLst>
              <a:ext uri="{FF2B5EF4-FFF2-40B4-BE49-F238E27FC236}">
                <a16:creationId xmlns:a16="http://schemas.microsoft.com/office/drawing/2014/main" id="{7849439D-870A-D971-5E29-52F600243BC0}"/>
              </a:ext>
            </a:extLst>
          </p:cNvPr>
          <p:cNvSpPr txBox="1"/>
          <p:nvPr/>
        </p:nvSpPr>
        <p:spPr>
          <a:xfrm>
            <a:off x="5903642" y="4932052"/>
            <a:ext cx="4933017" cy="1569660"/>
          </a:xfrm>
          <a:prstGeom prst="rect">
            <a:avLst/>
          </a:prstGeom>
          <a:noFill/>
        </p:spPr>
        <p:txBody>
          <a:bodyPr wrap="square" rtlCol="0">
            <a:spAutoFit/>
          </a:bodyPr>
          <a:lstStyle/>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Recognizing pedestrian behavior to improve vulnerable road user safety</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Providing a feedback loop to improve signal/arterial operations in real time</a:t>
            </a:r>
          </a:p>
          <a:p>
            <a:pPr algn="l">
              <a:buFont typeface="Arial" panose="020B0604020202020204" pitchFamily="34" charset="0"/>
              <a:buChar char="•"/>
            </a:pPr>
            <a:r>
              <a:rPr lang="en-US" altLang="zh-TW" sz="1600" b="0" i="0">
                <a:solidFill>
                  <a:srgbClr val="414042"/>
                </a:solidFill>
                <a:effectLst/>
                <a:latin typeface="Arial" panose="020B0604020202020204" pitchFamily="34" charset="0"/>
                <a:cs typeface="Arial" panose="020B0604020202020204" pitchFamily="34" charset="0"/>
              </a:rPr>
              <a:t>Accessing transportation network effectiveness and system delay</a:t>
            </a:r>
          </a:p>
        </p:txBody>
      </p:sp>
      <p:sp>
        <p:nvSpPr>
          <p:cNvPr id="2" name="矩形: 圓角 1">
            <a:extLst>
              <a:ext uri="{FF2B5EF4-FFF2-40B4-BE49-F238E27FC236}">
                <a16:creationId xmlns:a16="http://schemas.microsoft.com/office/drawing/2014/main" id="{5DE96E4E-CDFF-8D2A-48BC-32CBF199F930}"/>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主要產品</a:t>
            </a:r>
            <a:r>
              <a:rPr lang="en-US" altLang="zh-TW" b="1">
                <a:solidFill>
                  <a:prstClr val="black"/>
                </a:solidFill>
                <a:latin typeface="Calibri"/>
                <a:ea typeface="微軟正黑體"/>
              </a:rPr>
              <a:t>2</a:t>
            </a:r>
            <a:r>
              <a:rPr lang="zh-TW" altLang="en-US" b="1">
                <a:solidFill>
                  <a:prstClr val="black"/>
                </a:solidFill>
                <a:latin typeface="Calibri"/>
                <a:ea typeface="微軟正黑體"/>
              </a:rPr>
              <a:t>：路口及號誌表現分析</a:t>
            </a:r>
          </a:p>
        </p:txBody>
      </p:sp>
      <p:sp>
        <p:nvSpPr>
          <p:cNvPr id="4" name="標題 1">
            <a:extLst>
              <a:ext uri="{FF2B5EF4-FFF2-40B4-BE49-F238E27FC236}">
                <a16:creationId xmlns:a16="http://schemas.microsoft.com/office/drawing/2014/main" id="{8553422E-5945-6AAA-6D31-69236E84D0AF}"/>
              </a:ext>
            </a:extLst>
          </p:cNvPr>
          <p:cNvSpPr>
            <a:spLocks noGrp="1"/>
          </p:cNvSpPr>
          <p:nvPr>
            <p:ph type="title"/>
          </p:nvPr>
        </p:nvSpPr>
        <p:spPr>
          <a:xfrm>
            <a:off x="838200" y="365125"/>
            <a:ext cx="10515600" cy="779463"/>
          </a:xfrm>
        </p:spPr>
        <p:txBody>
          <a:bodyPr/>
          <a:lstStyle/>
          <a:p>
            <a:r>
              <a:rPr lang="en-US" altLang="zh-TW"/>
              <a:t>Smart Camera Key Player – </a:t>
            </a:r>
            <a:r>
              <a:rPr lang="en-US" altLang="zh-TW" err="1"/>
              <a:t>Iteris</a:t>
            </a:r>
            <a:r>
              <a:rPr lang="en-US" altLang="zh-TW"/>
              <a:t> 4/4</a:t>
            </a:r>
            <a:endParaRPr lang="zh-TW" altLang="en-US"/>
          </a:p>
        </p:txBody>
      </p:sp>
    </p:spTree>
    <p:extLst>
      <p:ext uri="{BB962C8B-B14F-4D97-AF65-F5344CB8AC3E}">
        <p14:creationId xmlns:p14="http://schemas.microsoft.com/office/powerpoint/2010/main" val="3950313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98C0CB0-0C37-6EAA-9A87-878AD760A62E}"/>
              </a:ext>
            </a:extLst>
          </p:cNvPr>
          <p:cNvSpPr txBox="1"/>
          <p:nvPr/>
        </p:nvSpPr>
        <p:spPr>
          <a:xfrm>
            <a:off x="10567686" y="2277330"/>
            <a:ext cx="1624314" cy="646331"/>
          </a:xfrm>
          <a:prstGeom prst="rect">
            <a:avLst/>
          </a:prstGeom>
          <a:noFill/>
        </p:spPr>
        <p:txBody>
          <a:bodyPr wrap="square" rtlCol="0">
            <a:spAutoFit/>
          </a:bodyPr>
          <a:lstStyle/>
          <a:p>
            <a:pPr algn="ctr"/>
            <a:r>
              <a:rPr lang="en-US" altLang="zh-TW"/>
              <a:t>SOC</a:t>
            </a:r>
            <a:r>
              <a:rPr lang="zh-TW" altLang="en-US"/>
              <a:t>解決方案供應商</a:t>
            </a:r>
            <a:endParaRPr lang="en-US" altLang="zh-TW"/>
          </a:p>
        </p:txBody>
      </p:sp>
      <p:sp>
        <p:nvSpPr>
          <p:cNvPr id="9" name="文字方塊 8">
            <a:extLst>
              <a:ext uri="{FF2B5EF4-FFF2-40B4-BE49-F238E27FC236}">
                <a16:creationId xmlns:a16="http://schemas.microsoft.com/office/drawing/2014/main" id="{61C9DC08-C37B-E4BC-33A2-110BDBED67BA}"/>
              </a:ext>
            </a:extLst>
          </p:cNvPr>
          <p:cNvSpPr txBox="1"/>
          <p:nvPr/>
        </p:nvSpPr>
        <p:spPr>
          <a:xfrm>
            <a:off x="10567686" y="3457663"/>
            <a:ext cx="1624314" cy="369332"/>
          </a:xfrm>
          <a:prstGeom prst="rect">
            <a:avLst/>
          </a:prstGeom>
          <a:noFill/>
        </p:spPr>
        <p:txBody>
          <a:bodyPr wrap="square" rtlCol="0">
            <a:spAutoFit/>
          </a:bodyPr>
          <a:lstStyle/>
          <a:p>
            <a:pPr algn="ctr"/>
            <a:r>
              <a:rPr lang="zh-TW" altLang="en-US"/>
              <a:t>系統整合</a:t>
            </a:r>
          </a:p>
        </p:txBody>
      </p:sp>
      <p:sp>
        <p:nvSpPr>
          <p:cNvPr id="13" name="文字方塊 12">
            <a:extLst>
              <a:ext uri="{FF2B5EF4-FFF2-40B4-BE49-F238E27FC236}">
                <a16:creationId xmlns:a16="http://schemas.microsoft.com/office/drawing/2014/main" id="{266CFEC3-4D13-B5F5-B6DD-5A9F843B9757}"/>
              </a:ext>
            </a:extLst>
          </p:cNvPr>
          <p:cNvSpPr txBox="1"/>
          <p:nvPr/>
        </p:nvSpPr>
        <p:spPr>
          <a:xfrm>
            <a:off x="10611228" y="4365369"/>
            <a:ext cx="1537230" cy="646331"/>
          </a:xfrm>
          <a:prstGeom prst="rect">
            <a:avLst/>
          </a:prstGeom>
          <a:noFill/>
        </p:spPr>
        <p:txBody>
          <a:bodyPr wrap="square" rtlCol="0">
            <a:spAutoFit/>
          </a:bodyPr>
          <a:lstStyle/>
          <a:p>
            <a:pPr algn="ctr"/>
            <a:r>
              <a:rPr lang="zh-TW" altLang="en-US"/>
              <a:t>完整解決</a:t>
            </a:r>
            <a:endParaRPr lang="en-US" altLang="zh-TW"/>
          </a:p>
          <a:p>
            <a:pPr algn="ctr"/>
            <a:r>
              <a:rPr lang="zh-TW" altLang="en-US"/>
              <a:t>方案顧問</a:t>
            </a:r>
          </a:p>
        </p:txBody>
      </p:sp>
      <p:sp>
        <p:nvSpPr>
          <p:cNvPr id="2" name="標題 1">
            <a:extLst>
              <a:ext uri="{FF2B5EF4-FFF2-40B4-BE49-F238E27FC236}">
                <a16:creationId xmlns:a16="http://schemas.microsoft.com/office/drawing/2014/main" id="{7886E4A0-D9F3-877D-B7B8-91DC017A3D64}"/>
              </a:ext>
            </a:extLst>
          </p:cNvPr>
          <p:cNvSpPr>
            <a:spLocks noGrp="1"/>
          </p:cNvSpPr>
          <p:nvPr>
            <p:ph type="title"/>
          </p:nvPr>
        </p:nvSpPr>
        <p:spPr/>
        <p:txBody>
          <a:bodyPr/>
          <a:lstStyle/>
          <a:p>
            <a:r>
              <a:rPr lang="en-US" altLang="zh-TW"/>
              <a:t>Comparison of Key Market Players</a:t>
            </a:r>
            <a:endParaRPr lang="zh-TW" altLang="en-US"/>
          </a:p>
        </p:txBody>
      </p:sp>
      <p:sp>
        <p:nvSpPr>
          <p:cNvPr id="3" name="投影片編號版面配置區 2">
            <a:extLst>
              <a:ext uri="{FF2B5EF4-FFF2-40B4-BE49-F238E27FC236}">
                <a16:creationId xmlns:a16="http://schemas.microsoft.com/office/drawing/2014/main" id="{D46D967A-5572-3510-BBDF-8375B1A661D0}"/>
              </a:ext>
            </a:extLst>
          </p:cNvPr>
          <p:cNvSpPr>
            <a:spLocks noGrp="1"/>
          </p:cNvSpPr>
          <p:nvPr>
            <p:ph type="sldNum" sz="quarter" idx="12"/>
          </p:nvPr>
        </p:nvSpPr>
        <p:spPr/>
        <p:txBody>
          <a:bodyPr/>
          <a:lstStyle/>
          <a:p>
            <a:pPr algn="ctr"/>
            <a:fld id="{6E290225-7458-4E5F-AFE5-E142CAAEBF37}" type="slidenum">
              <a:rPr lang="en-US" smtClean="0"/>
              <a:pPr algn="ctr"/>
              <a:t>48</a:t>
            </a:fld>
            <a:endParaRPr lang="en-US"/>
          </a:p>
        </p:txBody>
      </p:sp>
      <p:graphicFrame>
        <p:nvGraphicFramePr>
          <p:cNvPr id="5" name="內容版面配置區 4">
            <a:extLst>
              <a:ext uri="{FF2B5EF4-FFF2-40B4-BE49-F238E27FC236}">
                <a16:creationId xmlns:a16="http://schemas.microsoft.com/office/drawing/2014/main" id="{2618EF61-2703-2182-A72E-5B9A34A28699}"/>
              </a:ext>
            </a:extLst>
          </p:cNvPr>
          <p:cNvGraphicFramePr>
            <a:graphicFrameLocks noGrp="1"/>
          </p:cNvGraphicFramePr>
          <p:nvPr>
            <p:ph idx="1"/>
            <p:extLst>
              <p:ext uri="{D42A27DB-BD31-4B8C-83A1-F6EECF244321}">
                <p14:modId xmlns:p14="http://schemas.microsoft.com/office/powerpoint/2010/main" val="1560730826"/>
              </p:ext>
            </p:extLst>
          </p:nvPr>
        </p:nvGraphicFramePr>
        <p:xfrm>
          <a:off x="345650" y="1676400"/>
          <a:ext cx="10222036" cy="3505200"/>
        </p:xfrm>
        <a:graphic>
          <a:graphicData uri="http://schemas.openxmlformats.org/drawingml/2006/table">
            <a:tbl>
              <a:tblPr firstRow="1" bandRow="1">
                <a:tableStyleId>{7DF18680-E054-41AD-8BC1-D1AEF772440D}</a:tableStyleId>
              </a:tblPr>
              <a:tblGrid>
                <a:gridCol w="1164007">
                  <a:extLst>
                    <a:ext uri="{9D8B030D-6E8A-4147-A177-3AD203B41FA5}">
                      <a16:colId xmlns:a16="http://schemas.microsoft.com/office/drawing/2014/main" val="4199509793"/>
                    </a:ext>
                  </a:extLst>
                </a:gridCol>
                <a:gridCol w="1020928">
                  <a:extLst>
                    <a:ext uri="{9D8B030D-6E8A-4147-A177-3AD203B41FA5}">
                      <a16:colId xmlns:a16="http://schemas.microsoft.com/office/drawing/2014/main" val="2187761769"/>
                    </a:ext>
                  </a:extLst>
                </a:gridCol>
                <a:gridCol w="1370083">
                  <a:extLst>
                    <a:ext uri="{9D8B030D-6E8A-4147-A177-3AD203B41FA5}">
                      <a16:colId xmlns:a16="http://schemas.microsoft.com/office/drawing/2014/main" val="1918582776"/>
                    </a:ext>
                  </a:extLst>
                </a:gridCol>
                <a:gridCol w="1497198">
                  <a:extLst>
                    <a:ext uri="{9D8B030D-6E8A-4147-A177-3AD203B41FA5}">
                      <a16:colId xmlns:a16="http://schemas.microsoft.com/office/drawing/2014/main" val="3183875611"/>
                    </a:ext>
                  </a:extLst>
                </a:gridCol>
                <a:gridCol w="1105484">
                  <a:extLst>
                    <a:ext uri="{9D8B030D-6E8A-4147-A177-3AD203B41FA5}">
                      <a16:colId xmlns:a16="http://schemas.microsoft.com/office/drawing/2014/main" val="2968208973"/>
                    </a:ext>
                  </a:extLst>
                </a:gridCol>
                <a:gridCol w="869723">
                  <a:extLst>
                    <a:ext uri="{9D8B030D-6E8A-4147-A177-3AD203B41FA5}">
                      <a16:colId xmlns:a16="http://schemas.microsoft.com/office/drawing/2014/main" val="3677470995"/>
                    </a:ext>
                  </a:extLst>
                </a:gridCol>
                <a:gridCol w="902826">
                  <a:extLst>
                    <a:ext uri="{9D8B030D-6E8A-4147-A177-3AD203B41FA5}">
                      <a16:colId xmlns:a16="http://schemas.microsoft.com/office/drawing/2014/main" val="1740932868"/>
                    </a:ext>
                  </a:extLst>
                </a:gridCol>
                <a:gridCol w="1157468">
                  <a:extLst>
                    <a:ext uri="{9D8B030D-6E8A-4147-A177-3AD203B41FA5}">
                      <a16:colId xmlns:a16="http://schemas.microsoft.com/office/drawing/2014/main" val="2748299737"/>
                    </a:ext>
                  </a:extLst>
                </a:gridCol>
                <a:gridCol w="1134319">
                  <a:extLst>
                    <a:ext uri="{9D8B030D-6E8A-4147-A177-3AD203B41FA5}">
                      <a16:colId xmlns:a16="http://schemas.microsoft.com/office/drawing/2014/main" val="2276203936"/>
                    </a:ext>
                  </a:extLst>
                </a:gridCol>
              </a:tblGrid>
              <a:tr h="370840">
                <a:tc>
                  <a:txBody>
                    <a:bodyPr/>
                    <a:lstStyle/>
                    <a:p>
                      <a:pPr algn="ctr"/>
                      <a:r>
                        <a:rPr lang="zh-TW" altLang="en-US"/>
                        <a:t>公司名稱</a:t>
                      </a:r>
                    </a:p>
                  </a:txBody>
                  <a:tcPr/>
                </a:tc>
                <a:tc>
                  <a:txBody>
                    <a:bodyPr/>
                    <a:lstStyle/>
                    <a:p>
                      <a:pPr algn="ctr"/>
                      <a:r>
                        <a:rPr lang="en-US" altLang="zh-TW"/>
                        <a:t>Camera</a:t>
                      </a:r>
                      <a:endParaRPr lang="zh-TW" altLang="en-US"/>
                    </a:p>
                  </a:txBody>
                  <a:tcPr/>
                </a:tc>
                <a:tc>
                  <a:txBody>
                    <a:bodyPr/>
                    <a:lstStyle/>
                    <a:p>
                      <a:pPr algn="ctr"/>
                      <a:r>
                        <a:rPr lang="en-US" altLang="zh-TW"/>
                        <a:t>VA</a:t>
                      </a:r>
                      <a:r>
                        <a:rPr lang="zh-TW" altLang="en-US"/>
                        <a:t> </a:t>
                      </a:r>
                      <a:r>
                        <a:rPr lang="en-US" altLang="zh-TW"/>
                        <a:t>on SOC</a:t>
                      </a:r>
                      <a:endParaRPr lang="zh-TW" altLang="en-US"/>
                    </a:p>
                  </a:txBody>
                  <a:tcPr/>
                </a:tc>
                <a:tc>
                  <a:txBody>
                    <a:bodyPr/>
                    <a:lstStyle/>
                    <a:p>
                      <a:pPr algn="ctr"/>
                      <a:r>
                        <a:rPr lang="en-US" altLang="zh-TW"/>
                        <a:t>VA on Edge</a:t>
                      </a:r>
                      <a:endParaRPr lang="zh-TW" altLang="en-US"/>
                    </a:p>
                  </a:txBody>
                  <a:tcPr/>
                </a:tc>
                <a:tc>
                  <a:txBody>
                    <a:bodyPr/>
                    <a:lstStyle/>
                    <a:p>
                      <a:pPr algn="ctr"/>
                      <a:r>
                        <a:rPr lang="en-US" altLang="zh-TW"/>
                        <a:t>Sensor</a:t>
                      </a:r>
                      <a:endParaRPr lang="zh-TW" altLang="en-US"/>
                    </a:p>
                  </a:txBody>
                  <a:tcPr/>
                </a:tc>
                <a:tc>
                  <a:txBody>
                    <a:bodyPr/>
                    <a:lstStyle/>
                    <a:p>
                      <a:pPr algn="ctr"/>
                      <a:r>
                        <a:rPr lang="zh-TW" altLang="en-US"/>
                        <a:t>交通燈</a:t>
                      </a:r>
                    </a:p>
                  </a:txBody>
                  <a:tcPr/>
                </a:tc>
                <a:tc>
                  <a:txBody>
                    <a:bodyPr/>
                    <a:lstStyle/>
                    <a:p>
                      <a:pPr algn="ctr"/>
                      <a:r>
                        <a:rPr lang="zh-TW" altLang="en-US"/>
                        <a:t>交控器</a:t>
                      </a:r>
                    </a:p>
                  </a:txBody>
                  <a:tcPr/>
                </a:tc>
                <a:tc>
                  <a:txBody>
                    <a:bodyPr/>
                    <a:lstStyle/>
                    <a:p>
                      <a:pPr algn="ctr"/>
                      <a:r>
                        <a:rPr lang="zh-TW" altLang="en-US"/>
                        <a:t>平台軟體</a:t>
                      </a:r>
                    </a:p>
                  </a:txBody>
                  <a:tcPr/>
                </a:tc>
                <a:tc>
                  <a:txBody>
                    <a:bodyPr/>
                    <a:lstStyle/>
                    <a:p>
                      <a:pPr algn="ctr"/>
                      <a:r>
                        <a:rPr lang="zh-TW" altLang="en-US"/>
                        <a:t>應用軟體</a:t>
                      </a:r>
                    </a:p>
                  </a:txBody>
                  <a:tcPr/>
                </a:tc>
                <a:extLst>
                  <a:ext uri="{0D108BD9-81ED-4DB2-BD59-A6C34878D82A}">
                    <a16:rowId xmlns:a16="http://schemas.microsoft.com/office/drawing/2014/main" val="3073060441"/>
                  </a:ext>
                </a:extLst>
              </a:tr>
              <a:tr h="370840">
                <a:tc>
                  <a:txBody>
                    <a:bodyPr/>
                    <a:lstStyle/>
                    <a:p>
                      <a:pPr algn="ctr"/>
                      <a:r>
                        <a:rPr lang="zh-TW" altLang="en-US"/>
                        <a:t>海康威視</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 </a:t>
                      </a:r>
                      <a:r>
                        <a:rPr lang="en-US" altLang="zh-TW"/>
                        <a:t>(</a:t>
                      </a:r>
                      <a:r>
                        <a:rPr lang="zh-TW" altLang="en-US"/>
                        <a:t>雷達</a:t>
                      </a:r>
                      <a:r>
                        <a:rPr lang="en-US" altLang="zh-TW"/>
                        <a:t>)</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1008659365"/>
                  </a:ext>
                </a:extLst>
              </a:tr>
              <a:tr h="370840">
                <a:tc>
                  <a:txBody>
                    <a:bodyPr/>
                    <a:lstStyle/>
                    <a:p>
                      <a:pPr algn="ctr"/>
                      <a:r>
                        <a:rPr lang="en-US" altLang="zh-TW" err="1"/>
                        <a:t>Vivotek</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4051949292"/>
                  </a:ext>
                </a:extLst>
              </a:tr>
              <a:tr h="370840">
                <a:tc>
                  <a:txBody>
                    <a:bodyPr/>
                    <a:lstStyle/>
                    <a:p>
                      <a:pPr algn="ctr"/>
                      <a:r>
                        <a:rPr lang="en-US" altLang="zh-TW"/>
                        <a:t>AXIS</a:t>
                      </a: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2220360963"/>
                  </a:ext>
                </a:extLst>
              </a:tr>
              <a:tr h="370840">
                <a:tc>
                  <a:txBody>
                    <a:bodyPr/>
                    <a:lstStyle/>
                    <a:p>
                      <a:pPr algn="ctr"/>
                      <a:r>
                        <a:rPr lang="zh-TW" altLang="en-US"/>
                        <a:t>英研智能</a:t>
                      </a:r>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extLst>
                  <a:ext uri="{0D108BD9-81ED-4DB2-BD59-A6C34878D82A}">
                    <a16:rowId xmlns:a16="http://schemas.microsoft.com/office/drawing/2014/main" val="3130461564"/>
                  </a:ext>
                </a:extLst>
              </a:tr>
              <a:tr h="370840">
                <a:tc>
                  <a:txBody>
                    <a:bodyPr/>
                    <a:lstStyle/>
                    <a:p>
                      <a:pPr algn="ctr"/>
                      <a:r>
                        <a:rPr lang="en-US" altLang="zh-TW" err="1"/>
                        <a:t>Econolite</a:t>
                      </a: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r>
                        <a:rPr lang="zh-TW" altLang="en-US"/>
                        <a:t>○</a:t>
                      </a:r>
                      <a:r>
                        <a:rPr lang="en-US" altLang="zh-TW"/>
                        <a:t> (</a:t>
                      </a:r>
                      <a:r>
                        <a:rPr lang="zh-TW" altLang="en-US"/>
                        <a:t>雷達、地磁</a:t>
                      </a:r>
                      <a:r>
                        <a:rPr lang="en-US" altLang="zh-TW"/>
                        <a:t>)</a:t>
                      </a: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tc>
                  <a:txBody>
                    <a:bodyPr/>
                    <a:lstStyle/>
                    <a:p>
                      <a:pPr algn="ctr"/>
                      <a:endParaRPr lang="zh-TW" altLang="en-US"/>
                    </a:p>
                  </a:txBody>
                  <a:tcPr anchor="ctr"/>
                </a:tc>
                <a:extLst>
                  <a:ext uri="{0D108BD9-81ED-4DB2-BD59-A6C34878D82A}">
                    <a16:rowId xmlns:a16="http://schemas.microsoft.com/office/drawing/2014/main" val="2110004654"/>
                  </a:ext>
                </a:extLst>
              </a:tr>
              <a:tr h="370840">
                <a:tc>
                  <a:txBody>
                    <a:bodyPr/>
                    <a:lstStyle/>
                    <a:p>
                      <a:pPr algn="ctr"/>
                      <a:r>
                        <a:rPr lang="en-US" altLang="zh-TW"/>
                        <a:t>Miovision</a:t>
                      </a:r>
                      <a:endParaRPr lang="zh-TW" altLang="en-US"/>
                    </a:p>
                  </a:txBody>
                  <a:tcPr anchor="ctr"/>
                </a:tc>
                <a:tc>
                  <a:txBody>
                    <a:bodyPr/>
                    <a:lstStyle/>
                    <a:p>
                      <a:pPr algn="ctr"/>
                      <a:r>
                        <a:rPr lang="zh-TW" altLang="en-US"/>
                        <a:t>○ </a:t>
                      </a:r>
                      <a:r>
                        <a:rPr lang="en-US" altLang="zh-TW"/>
                        <a:t>(</a:t>
                      </a:r>
                      <a:r>
                        <a:rPr lang="zh-TW" altLang="en-US"/>
                        <a:t>外包，</a:t>
                      </a:r>
                      <a:r>
                        <a:rPr lang="en-US" altLang="zh-TW"/>
                        <a:t>IPRO)</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extLst>
                  <a:ext uri="{0D108BD9-81ED-4DB2-BD59-A6C34878D82A}">
                    <a16:rowId xmlns:a16="http://schemas.microsoft.com/office/drawing/2014/main" val="498996319"/>
                  </a:ext>
                </a:extLst>
              </a:tr>
              <a:tr h="370840">
                <a:tc>
                  <a:txBody>
                    <a:bodyPr/>
                    <a:lstStyle/>
                    <a:p>
                      <a:pPr algn="ctr"/>
                      <a:r>
                        <a:rPr lang="en-US" altLang="zh-TW" err="1"/>
                        <a:t>Iteris</a:t>
                      </a:r>
                      <a:endParaRPr lang="zh-TW" altLang="en-US"/>
                    </a:p>
                  </a:txBody>
                  <a:tcPr anchor="ctr"/>
                </a:tc>
                <a:tc>
                  <a:txBody>
                    <a:bodyPr/>
                    <a:lstStyle/>
                    <a:p>
                      <a:pPr algn="ctr"/>
                      <a:r>
                        <a:rPr lang="zh-TW" altLang="en-US"/>
                        <a:t>○ </a:t>
                      </a:r>
                      <a:r>
                        <a:rPr lang="en-US" altLang="zh-TW"/>
                        <a:t>(</a:t>
                      </a:r>
                      <a:r>
                        <a:rPr lang="zh-TW" altLang="en-US"/>
                        <a:t>外包</a:t>
                      </a:r>
                      <a:r>
                        <a:rPr lang="en-US" altLang="zh-TW"/>
                        <a:t>)</a:t>
                      </a: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algn="ctr"/>
                      <a:r>
                        <a:rPr lang="zh-TW" altLang="en-US"/>
                        <a:t>○</a:t>
                      </a:r>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r>
                        <a:rPr lang="zh-TW"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a:t>○</a:t>
                      </a:r>
                    </a:p>
                  </a:txBody>
                  <a:tcPr anchor="ctr"/>
                </a:tc>
                <a:extLst>
                  <a:ext uri="{0D108BD9-81ED-4DB2-BD59-A6C34878D82A}">
                    <a16:rowId xmlns:a16="http://schemas.microsoft.com/office/drawing/2014/main" val="2538904965"/>
                  </a:ext>
                </a:extLst>
              </a:tr>
            </a:tbl>
          </a:graphicData>
        </a:graphic>
      </p:graphicFrame>
      <p:sp>
        <p:nvSpPr>
          <p:cNvPr id="4" name="文字方塊 3">
            <a:extLst>
              <a:ext uri="{FF2B5EF4-FFF2-40B4-BE49-F238E27FC236}">
                <a16:creationId xmlns:a16="http://schemas.microsoft.com/office/drawing/2014/main" id="{868CC6BD-55EE-C199-0282-CF53DBEBC680}"/>
              </a:ext>
            </a:extLst>
          </p:cNvPr>
          <p:cNvSpPr txBox="1"/>
          <p:nvPr/>
        </p:nvSpPr>
        <p:spPr>
          <a:xfrm>
            <a:off x="10567686" y="1690050"/>
            <a:ext cx="1624314" cy="369332"/>
          </a:xfrm>
          <a:prstGeom prst="rect">
            <a:avLst/>
          </a:prstGeom>
          <a:noFill/>
        </p:spPr>
        <p:txBody>
          <a:bodyPr wrap="square" rtlCol="0">
            <a:spAutoFit/>
          </a:bodyPr>
          <a:lstStyle/>
          <a:p>
            <a:pPr algn="ctr"/>
            <a:r>
              <a:rPr lang="zh-TW" altLang="en-US" b="1"/>
              <a:t>角色定位</a:t>
            </a:r>
          </a:p>
        </p:txBody>
      </p:sp>
      <p:sp>
        <p:nvSpPr>
          <p:cNvPr id="6" name="右大括弧 5">
            <a:extLst>
              <a:ext uri="{FF2B5EF4-FFF2-40B4-BE49-F238E27FC236}">
                <a16:creationId xmlns:a16="http://schemas.microsoft.com/office/drawing/2014/main" id="{C187D348-337F-A27D-0A22-5B689E53010C}"/>
              </a:ext>
            </a:extLst>
          </p:cNvPr>
          <p:cNvSpPr/>
          <p:nvPr/>
        </p:nvSpPr>
        <p:spPr>
          <a:xfrm>
            <a:off x="10567686" y="2210765"/>
            <a:ext cx="162046" cy="77946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右大括弧 9">
            <a:extLst>
              <a:ext uri="{FF2B5EF4-FFF2-40B4-BE49-F238E27FC236}">
                <a16:creationId xmlns:a16="http://schemas.microsoft.com/office/drawing/2014/main" id="{09C6734F-E66F-9C5A-F6D2-C7872CD89109}"/>
              </a:ext>
            </a:extLst>
          </p:cNvPr>
          <p:cNvSpPr/>
          <p:nvPr/>
        </p:nvSpPr>
        <p:spPr>
          <a:xfrm>
            <a:off x="10567686" y="3338600"/>
            <a:ext cx="162046" cy="59900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右大括弧 16">
            <a:extLst>
              <a:ext uri="{FF2B5EF4-FFF2-40B4-BE49-F238E27FC236}">
                <a16:creationId xmlns:a16="http://schemas.microsoft.com/office/drawing/2014/main" id="{B78170F0-1A80-6315-D74D-8C3EEF576E3B}"/>
              </a:ext>
            </a:extLst>
          </p:cNvPr>
          <p:cNvSpPr/>
          <p:nvPr/>
        </p:nvSpPr>
        <p:spPr>
          <a:xfrm>
            <a:off x="10567686" y="4389033"/>
            <a:ext cx="162046" cy="59900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B6DDBACE-2DF8-16B8-EC12-F1DED117C686}"/>
              </a:ext>
            </a:extLst>
          </p:cNvPr>
          <p:cNvSpPr txBox="1"/>
          <p:nvPr/>
        </p:nvSpPr>
        <p:spPr>
          <a:xfrm>
            <a:off x="345650" y="5292546"/>
            <a:ext cx="10222036" cy="1200329"/>
          </a:xfrm>
          <a:prstGeom prst="rect">
            <a:avLst/>
          </a:prstGeom>
          <a:noFill/>
        </p:spPr>
        <p:txBody>
          <a:bodyPr wrap="square" rtlCol="0">
            <a:spAutoFit/>
          </a:bodyPr>
          <a:lstStyle/>
          <a:p>
            <a:r>
              <a:rPr lang="zh-TW" altLang="en-US" b="1"/>
              <a:t>各類型廠商分食</a:t>
            </a:r>
            <a:r>
              <a:rPr lang="en-US" altLang="zh-TW" b="1"/>
              <a:t>ITS</a:t>
            </a:r>
            <a:r>
              <a:rPr lang="zh-TW" altLang="en-US" b="1"/>
              <a:t>市場：</a:t>
            </a:r>
            <a:endParaRPr lang="en-US" altLang="zh-TW" b="1"/>
          </a:p>
          <a:p>
            <a:pPr marL="285750" indent="-285750">
              <a:buFont typeface="Arial" panose="020B0604020202020204" pitchFamily="34" charset="0"/>
              <a:buChar char="•"/>
            </a:pPr>
            <a:r>
              <a:rPr lang="zh-TW" altLang="en-US"/>
              <a:t>海康威視、</a:t>
            </a:r>
            <a:r>
              <a:rPr lang="en-US" altLang="zh-TW" err="1"/>
              <a:t>Vivotek</a:t>
            </a:r>
            <a:r>
              <a:rPr lang="zh-TW" altLang="en-US"/>
              <a:t>及</a:t>
            </a:r>
            <a:r>
              <a:rPr lang="en-US" altLang="zh-TW" err="1"/>
              <a:t>Avix</a:t>
            </a:r>
            <a:r>
              <a:rPr lang="zh-TW" altLang="en-US"/>
              <a:t>以</a:t>
            </a:r>
            <a:r>
              <a:rPr lang="en-US" altLang="zh-TW"/>
              <a:t>SOC</a:t>
            </a:r>
            <a:r>
              <a:rPr lang="zh-TW" altLang="en-US"/>
              <a:t>攝影機產品為槓桿進軍</a:t>
            </a:r>
            <a:r>
              <a:rPr lang="en-US" altLang="zh-TW"/>
              <a:t>ITS</a:t>
            </a:r>
            <a:r>
              <a:rPr lang="zh-TW" altLang="en-US"/>
              <a:t>領域</a:t>
            </a:r>
            <a:endParaRPr lang="en-US" altLang="zh-TW"/>
          </a:p>
          <a:p>
            <a:pPr marL="285750" indent="-285750">
              <a:buFont typeface="Arial" panose="020B0604020202020204" pitchFamily="34" charset="0"/>
              <a:buChar char="•"/>
            </a:pPr>
            <a:r>
              <a:rPr lang="zh-TW" altLang="en-US"/>
              <a:t>英研智能、</a:t>
            </a:r>
            <a:r>
              <a:rPr lang="en-US" altLang="zh-TW" err="1"/>
              <a:t>Econolite</a:t>
            </a:r>
            <a:r>
              <a:rPr lang="zh-TW" altLang="en-US"/>
              <a:t>分別以供應邊緣運算電腦及號誌控制器為主，透過與專業廠商合作進入</a:t>
            </a:r>
            <a:r>
              <a:rPr lang="en-US" altLang="zh-TW"/>
              <a:t>ITS</a:t>
            </a:r>
          </a:p>
          <a:p>
            <a:pPr marL="285750" indent="-285750">
              <a:buFont typeface="Arial" panose="020B0604020202020204" pitchFamily="34" charset="0"/>
              <a:buChar char="•"/>
            </a:pPr>
            <a:r>
              <a:rPr lang="en-US" altLang="zh-TW"/>
              <a:t>Miovision</a:t>
            </a:r>
            <a:r>
              <a:rPr lang="zh-TW" altLang="en-US"/>
              <a:t>、</a:t>
            </a:r>
            <a:r>
              <a:rPr lang="en-US" altLang="zh-TW" err="1"/>
              <a:t>Iteris</a:t>
            </a:r>
            <a:r>
              <a:rPr lang="zh-TW" altLang="en-US"/>
              <a:t>皆以</a:t>
            </a:r>
            <a:r>
              <a:rPr lang="en-US" altLang="zh-TW"/>
              <a:t>ITS</a:t>
            </a:r>
            <a:r>
              <a:rPr lang="zh-TW" altLang="en-US"/>
              <a:t>服務起家，透過整合硬體及軟體逐漸擴大服務範疇</a:t>
            </a:r>
          </a:p>
        </p:txBody>
      </p:sp>
    </p:spTree>
    <p:extLst>
      <p:ext uri="{BB962C8B-B14F-4D97-AF65-F5344CB8AC3E}">
        <p14:creationId xmlns:p14="http://schemas.microsoft.com/office/powerpoint/2010/main" val="3178434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6DF62-623F-3509-1EFC-7346AC7A212C}"/>
              </a:ext>
            </a:extLst>
          </p:cNvPr>
          <p:cNvSpPr>
            <a:spLocks noGrp="1"/>
          </p:cNvSpPr>
          <p:nvPr>
            <p:ph type="title"/>
          </p:nvPr>
        </p:nvSpPr>
        <p:spPr/>
        <p:txBody>
          <a:bodyPr/>
          <a:lstStyle/>
          <a:p>
            <a:r>
              <a:rPr lang="zh-TW" altLang="en-US"/>
              <a:t>小結</a:t>
            </a:r>
          </a:p>
        </p:txBody>
      </p:sp>
      <p:sp>
        <p:nvSpPr>
          <p:cNvPr id="3" name="投影片編號版面配置區 2">
            <a:extLst>
              <a:ext uri="{FF2B5EF4-FFF2-40B4-BE49-F238E27FC236}">
                <a16:creationId xmlns:a16="http://schemas.microsoft.com/office/drawing/2014/main" id="{8C2D7921-F35E-ECE3-2A27-69C18ACDDB76}"/>
              </a:ext>
            </a:extLst>
          </p:cNvPr>
          <p:cNvSpPr>
            <a:spLocks noGrp="1"/>
          </p:cNvSpPr>
          <p:nvPr>
            <p:ph type="sldNum" sz="quarter" idx="12"/>
          </p:nvPr>
        </p:nvSpPr>
        <p:spPr/>
        <p:txBody>
          <a:bodyPr/>
          <a:lstStyle/>
          <a:p>
            <a:pPr algn="ctr"/>
            <a:fld id="{6E290225-7458-4E5F-AFE5-E142CAAEBF37}" type="slidenum">
              <a:rPr lang="en-US" smtClean="0"/>
              <a:pPr algn="ctr"/>
              <a:t>49</a:t>
            </a:fld>
            <a:endParaRPr lang="en-US"/>
          </a:p>
        </p:txBody>
      </p:sp>
      <p:sp>
        <p:nvSpPr>
          <p:cNvPr id="4" name="內容版面配置區 3">
            <a:extLst>
              <a:ext uri="{FF2B5EF4-FFF2-40B4-BE49-F238E27FC236}">
                <a16:creationId xmlns:a16="http://schemas.microsoft.com/office/drawing/2014/main" id="{EFEEBCF1-8703-B8E9-A8AD-C26057B45331}"/>
              </a:ext>
            </a:extLst>
          </p:cNvPr>
          <p:cNvSpPr>
            <a:spLocks noGrp="1"/>
          </p:cNvSpPr>
          <p:nvPr>
            <p:ph idx="1"/>
          </p:nvPr>
        </p:nvSpPr>
        <p:spPr>
          <a:xfrm>
            <a:off x="709914" y="1388962"/>
            <a:ext cx="10772172" cy="4788001"/>
          </a:xfrm>
        </p:spPr>
        <p:txBody>
          <a:bodyPr>
            <a:normAutofit lnSpcReduction="10000"/>
          </a:bodyPr>
          <a:lstStyle/>
          <a:p>
            <a:r>
              <a:rPr lang="en-US" altLang="zh-TW" sz="2400" b="1">
                <a:solidFill>
                  <a:schemeClr val="tx1"/>
                </a:solidFill>
              </a:rPr>
              <a:t>ITS</a:t>
            </a:r>
            <a:r>
              <a:rPr lang="zh-TW" altLang="en-US" sz="2400" b="1">
                <a:solidFill>
                  <a:schemeClr val="tx1"/>
                </a:solidFill>
              </a:rPr>
              <a:t>應用分類</a:t>
            </a:r>
            <a:r>
              <a:rPr lang="zh-TW" altLang="en-US">
                <a:solidFill>
                  <a:schemeClr val="tx1"/>
                </a:solidFill>
              </a:rPr>
              <a:t>：主要包含交通管理 </a:t>
            </a:r>
            <a:r>
              <a:rPr lang="en-US" altLang="zh-TW">
                <a:solidFill>
                  <a:schemeClr val="tx1"/>
                </a:solidFill>
              </a:rPr>
              <a:t>(ATMS)</a:t>
            </a:r>
            <a:r>
              <a:rPr lang="zh-TW" altLang="en-US">
                <a:solidFill>
                  <a:schemeClr val="tx1"/>
                </a:solidFill>
              </a:rPr>
              <a:t>、資訊提供 </a:t>
            </a:r>
            <a:r>
              <a:rPr lang="en-US" altLang="zh-TW">
                <a:solidFill>
                  <a:schemeClr val="tx1"/>
                </a:solidFill>
              </a:rPr>
              <a:t>(ATIS)</a:t>
            </a:r>
            <a:r>
              <a:rPr lang="zh-TW" altLang="en-US">
                <a:solidFill>
                  <a:schemeClr val="tx1"/>
                </a:solidFill>
              </a:rPr>
              <a:t>、車聯網與自駕車及科技執法。</a:t>
            </a:r>
            <a:endParaRPr lang="en-US" altLang="zh-TW">
              <a:solidFill>
                <a:schemeClr val="tx1"/>
              </a:solidFill>
            </a:endParaRPr>
          </a:p>
          <a:p>
            <a:r>
              <a:rPr lang="en-US" altLang="zh-TW" sz="2400" b="1">
                <a:solidFill>
                  <a:schemeClr val="tx1"/>
                </a:solidFill>
              </a:rPr>
              <a:t>ITS</a:t>
            </a:r>
            <a:r>
              <a:rPr lang="zh-TW" altLang="en-US" sz="2400" b="1">
                <a:solidFill>
                  <a:schemeClr val="tx1"/>
                </a:solidFill>
              </a:rPr>
              <a:t>市場趨勢</a:t>
            </a:r>
            <a:r>
              <a:rPr lang="zh-TW" altLang="en-US">
                <a:solidFill>
                  <a:schemeClr val="tx1"/>
                </a:solidFill>
              </a:rPr>
              <a:t>：受減碳、新技術及交通壅塞問題驅動，</a:t>
            </a:r>
            <a:r>
              <a:rPr lang="en-US" altLang="zh-TW">
                <a:solidFill>
                  <a:schemeClr val="tx1"/>
                </a:solidFill>
              </a:rPr>
              <a:t>ITS</a:t>
            </a:r>
            <a:r>
              <a:rPr lang="zh-TW" altLang="en-US">
                <a:solidFill>
                  <a:schemeClr val="tx1"/>
                </a:solidFill>
              </a:rPr>
              <a:t>市場將蓬勃發展，其中以</a:t>
            </a:r>
            <a:r>
              <a:rPr lang="en-US" altLang="zh-TW">
                <a:solidFill>
                  <a:schemeClr val="tx1"/>
                </a:solidFill>
              </a:rPr>
              <a:t>ATMS</a:t>
            </a:r>
            <a:r>
              <a:rPr lang="zh-TW" altLang="en-US">
                <a:solidFill>
                  <a:schemeClr val="tx1"/>
                </a:solidFill>
              </a:rPr>
              <a:t>為規模最大的應用市場。北美及亞太為需求最高的區域。</a:t>
            </a:r>
            <a:endParaRPr lang="en-US" altLang="zh-TW">
              <a:solidFill>
                <a:schemeClr val="tx1"/>
              </a:solidFill>
            </a:endParaRPr>
          </a:p>
          <a:p>
            <a:r>
              <a:rPr lang="zh-TW" altLang="en-US" sz="2400" b="1">
                <a:solidFill>
                  <a:schemeClr val="tx1"/>
                </a:solidFill>
              </a:rPr>
              <a:t>智慧交通感測器</a:t>
            </a:r>
            <a:r>
              <a:rPr lang="zh-TW" altLang="en-US">
                <a:solidFill>
                  <a:schemeClr val="tx1"/>
                </a:solidFill>
              </a:rPr>
              <a:t>：透過偵測及即時分析提供有用數據，為</a:t>
            </a:r>
            <a:r>
              <a:rPr lang="en-US" altLang="zh-TW">
                <a:solidFill>
                  <a:schemeClr val="tx1"/>
                </a:solidFill>
              </a:rPr>
              <a:t>ITS</a:t>
            </a:r>
            <a:r>
              <a:rPr lang="zh-TW" altLang="en-US">
                <a:solidFill>
                  <a:schemeClr val="tx1"/>
                </a:solidFill>
              </a:rPr>
              <a:t>應用不可或缺的元件。市場主要分為前端偵測後端分析、</a:t>
            </a:r>
            <a:r>
              <a:rPr lang="en-US" altLang="zh-TW">
                <a:solidFill>
                  <a:schemeClr val="tx1"/>
                </a:solidFill>
              </a:rPr>
              <a:t>SOC</a:t>
            </a:r>
            <a:r>
              <a:rPr lang="zh-TW" altLang="en-US">
                <a:solidFill>
                  <a:schemeClr val="tx1"/>
                </a:solidFill>
              </a:rPr>
              <a:t>前端偵測前端分析及</a:t>
            </a:r>
            <a:r>
              <a:rPr lang="en-US" altLang="zh-TW">
                <a:solidFill>
                  <a:schemeClr val="tx1"/>
                </a:solidFill>
              </a:rPr>
              <a:t>AI</a:t>
            </a:r>
            <a:r>
              <a:rPr lang="zh-TW" altLang="en-US">
                <a:solidFill>
                  <a:schemeClr val="tx1"/>
                </a:solidFill>
              </a:rPr>
              <a:t>前端偵測前端分析三種配置。多數廠商皆有搭配後端的管理平台。</a:t>
            </a:r>
            <a:endParaRPr lang="en-US" altLang="zh-TW">
              <a:solidFill>
                <a:schemeClr val="tx1"/>
              </a:solidFill>
            </a:endParaRPr>
          </a:p>
          <a:p>
            <a:r>
              <a:rPr lang="zh-TW" altLang="en-US" sz="2400" b="1">
                <a:solidFill>
                  <a:schemeClr val="tx1"/>
                </a:solidFill>
              </a:rPr>
              <a:t>市場大廠分析</a:t>
            </a:r>
            <a:r>
              <a:rPr lang="zh-TW" altLang="en-US">
                <a:solidFill>
                  <a:schemeClr val="tx1"/>
                </a:solidFill>
              </a:rPr>
              <a:t>：</a:t>
            </a:r>
            <a:endParaRPr lang="en-US" altLang="zh-TW">
              <a:solidFill>
                <a:schemeClr val="tx1"/>
              </a:solidFill>
            </a:endParaRPr>
          </a:p>
          <a:p>
            <a:pPr lvl="1"/>
            <a:r>
              <a:rPr lang="zh-TW" altLang="en-US">
                <a:solidFill>
                  <a:schemeClr val="tx1"/>
                </a:solidFill>
              </a:rPr>
              <a:t>海康威視、</a:t>
            </a:r>
            <a:r>
              <a:rPr lang="en-US" altLang="zh-TW" err="1">
                <a:solidFill>
                  <a:schemeClr val="tx1"/>
                </a:solidFill>
              </a:rPr>
              <a:t>Vivotek</a:t>
            </a:r>
            <a:r>
              <a:rPr lang="zh-TW" altLang="en-US">
                <a:solidFill>
                  <a:schemeClr val="tx1"/>
                </a:solidFill>
              </a:rPr>
              <a:t>及</a:t>
            </a:r>
            <a:r>
              <a:rPr lang="en-US" altLang="zh-TW" err="1">
                <a:solidFill>
                  <a:schemeClr val="tx1"/>
                </a:solidFill>
              </a:rPr>
              <a:t>Avix</a:t>
            </a:r>
            <a:r>
              <a:rPr lang="zh-TW" altLang="en-US">
                <a:solidFill>
                  <a:schemeClr val="tx1"/>
                </a:solidFill>
              </a:rPr>
              <a:t>主要供應</a:t>
            </a:r>
            <a:r>
              <a:rPr lang="en-US" altLang="zh-TW">
                <a:solidFill>
                  <a:schemeClr val="tx1"/>
                </a:solidFill>
              </a:rPr>
              <a:t>SOC</a:t>
            </a:r>
            <a:r>
              <a:rPr lang="zh-TW" altLang="en-US">
                <a:solidFill>
                  <a:schemeClr val="tx1"/>
                </a:solidFill>
              </a:rPr>
              <a:t>前端偵測前端分析配置的解決方案</a:t>
            </a:r>
            <a:endParaRPr lang="en-US" altLang="zh-TW">
              <a:solidFill>
                <a:schemeClr val="tx1"/>
              </a:solidFill>
            </a:endParaRPr>
          </a:p>
          <a:p>
            <a:pPr lvl="1"/>
            <a:r>
              <a:rPr lang="zh-TW" altLang="en-US">
                <a:solidFill>
                  <a:schemeClr val="tx1"/>
                </a:solidFill>
              </a:rPr>
              <a:t>英研智能及</a:t>
            </a:r>
            <a:r>
              <a:rPr lang="en-US" altLang="zh-TW" err="1">
                <a:solidFill>
                  <a:schemeClr val="tx1"/>
                </a:solidFill>
              </a:rPr>
              <a:t>Econolite</a:t>
            </a:r>
            <a:r>
              <a:rPr lang="zh-TW" altLang="en-US">
                <a:solidFill>
                  <a:schemeClr val="tx1"/>
                </a:solidFill>
              </a:rPr>
              <a:t>主要提供</a:t>
            </a:r>
            <a:r>
              <a:rPr lang="en-US" altLang="zh-TW">
                <a:solidFill>
                  <a:schemeClr val="tx1"/>
                </a:solidFill>
              </a:rPr>
              <a:t>AI</a:t>
            </a:r>
            <a:r>
              <a:rPr lang="zh-TW" altLang="en-US">
                <a:solidFill>
                  <a:schemeClr val="tx1"/>
                </a:solidFill>
              </a:rPr>
              <a:t>前端偵測前端分析配置的解決方案</a:t>
            </a:r>
            <a:endParaRPr lang="en-US" altLang="zh-TW">
              <a:solidFill>
                <a:schemeClr val="tx1"/>
              </a:solidFill>
            </a:endParaRPr>
          </a:p>
          <a:p>
            <a:pPr lvl="1"/>
            <a:r>
              <a:rPr lang="en-US" altLang="zh-TW" err="1">
                <a:solidFill>
                  <a:schemeClr val="tx1"/>
                </a:solidFill>
              </a:rPr>
              <a:t>Miovision</a:t>
            </a:r>
            <a:r>
              <a:rPr lang="zh-TW" altLang="en-US">
                <a:solidFill>
                  <a:schemeClr val="tx1"/>
                </a:solidFill>
              </a:rPr>
              <a:t>、</a:t>
            </a:r>
            <a:r>
              <a:rPr lang="en-US" altLang="zh-TW" err="1">
                <a:solidFill>
                  <a:schemeClr val="tx1"/>
                </a:solidFill>
              </a:rPr>
              <a:t>Iteris</a:t>
            </a:r>
            <a:r>
              <a:rPr lang="zh-TW" altLang="en-US">
                <a:solidFill>
                  <a:schemeClr val="tx1"/>
                </a:solidFill>
              </a:rPr>
              <a:t>除提供</a:t>
            </a:r>
            <a:r>
              <a:rPr lang="en-US" altLang="zh-TW">
                <a:solidFill>
                  <a:schemeClr val="tx1"/>
                </a:solidFill>
              </a:rPr>
              <a:t>AI</a:t>
            </a:r>
            <a:r>
              <a:rPr lang="zh-TW" altLang="en-US">
                <a:solidFill>
                  <a:schemeClr val="tx1"/>
                </a:solidFill>
              </a:rPr>
              <a:t>前端偵測前端分析配置方案外，也提供顧問服務</a:t>
            </a:r>
            <a:endParaRPr lang="en-US" altLang="zh-TW">
              <a:solidFill>
                <a:schemeClr val="tx1"/>
              </a:solidFill>
            </a:endParaRPr>
          </a:p>
          <a:p>
            <a:pPr lvl="1"/>
            <a:r>
              <a:rPr lang="zh-TW" altLang="en-US">
                <a:solidFill>
                  <a:schemeClr val="tx1"/>
                </a:solidFill>
              </a:rPr>
              <a:t>三類型公司從不同切入點擴大其於</a:t>
            </a:r>
            <a:r>
              <a:rPr lang="en-US" altLang="zh-TW">
                <a:solidFill>
                  <a:schemeClr val="tx1"/>
                </a:solidFill>
              </a:rPr>
              <a:t>ITS</a:t>
            </a:r>
            <a:r>
              <a:rPr lang="zh-TW" altLang="en-US">
                <a:solidFill>
                  <a:schemeClr val="tx1"/>
                </a:solidFill>
              </a:rPr>
              <a:t>領域的市場</a:t>
            </a:r>
            <a:endParaRPr lang="en-US" altLang="zh-TW">
              <a:solidFill>
                <a:schemeClr val="tx1"/>
              </a:solidFill>
            </a:endParaRPr>
          </a:p>
          <a:p>
            <a:r>
              <a:rPr lang="en-US" altLang="zh-TW" sz="2400" b="1">
                <a:solidFill>
                  <a:schemeClr val="tx1"/>
                </a:solidFill>
              </a:rPr>
              <a:t>LEOTEK</a:t>
            </a:r>
            <a:r>
              <a:rPr lang="zh-TW" altLang="en-US" sz="2400" b="1">
                <a:solidFill>
                  <a:schemeClr val="tx1"/>
                </a:solidFill>
              </a:rPr>
              <a:t>可能的機會</a:t>
            </a:r>
            <a:r>
              <a:rPr lang="zh-TW" altLang="en-US">
                <a:solidFill>
                  <a:schemeClr val="tx1"/>
                </a:solidFill>
              </a:rPr>
              <a:t>：</a:t>
            </a:r>
            <a:endParaRPr lang="en-US" altLang="zh-TW">
              <a:solidFill>
                <a:schemeClr val="tx1"/>
              </a:solidFill>
            </a:endParaRPr>
          </a:p>
          <a:p>
            <a:pPr lvl="1"/>
            <a:endParaRPr lang="en-US" altLang="zh-TW">
              <a:solidFill>
                <a:schemeClr val="tx1"/>
              </a:solidFill>
              <a:highlight>
                <a:srgbClr val="FFFF00"/>
              </a:highlight>
            </a:endParaRPr>
          </a:p>
          <a:p>
            <a:pPr lvl="1"/>
            <a:r>
              <a:rPr lang="zh-TW" altLang="en-US">
                <a:solidFill>
                  <a:schemeClr val="tx1"/>
                </a:solidFill>
                <a:highlight>
                  <a:srgbClr val="FFFF00"/>
                </a:highlight>
              </a:rPr>
              <a:t>整合交通燈及路燈的市場優勢，提供符合市場需求之</a:t>
            </a:r>
            <a:r>
              <a:rPr lang="en-US" altLang="zh-TW">
                <a:solidFill>
                  <a:schemeClr val="tx1"/>
                </a:solidFill>
                <a:highlight>
                  <a:srgbClr val="FFFF00"/>
                </a:highlight>
              </a:rPr>
              <a:t>ITS</a:t>
            </a:r>
            <a:r>
              <a:rPr lang="zh-TW" altLang="en-US">
                <a:solidFill>
                  <a:schemeClr val="tx1"/>
                </a:solidFill>
                <a:highlight>
                  <a:srgbClr val="FFFF00"/>
                </a:highlight>
              </a:rPr>
              <a:t>資料蒐集設備</a:t>
            </a:r>
            <a:r>
              <a:rPr lang="en-US" altLang="zh-TW">
                <a:solidFill>
                  <a:schemeClr val="tx1"/>
                </a:solidFill>
                <a:highlight>
                  <a:srgbClr val="FFFF00"/>
                </a:highlight>
              </a:rPr>
              <a:t>/</a:t>
            </a:r>
            <a:r>
              <a:rPr lang="zh-TW" altLang="en-US">
                <a:solidFill>
                  <a:schemeClr val="tx1"/>
                </a:solidFill>
                <a:highlight>
                  <a:srgbClr val="FFFF00"/>
                </a:highlight>
              </a:rPr>
              <a:t>應用服務 </a:t>
            </a:r>
            <a:r>
              <a:rPr lang="en-US" altLang="zh-TW">
                <a:solidFill>
                  <a:schemeClr val="tx1"/>
                </a:solidFill>
                <a:highlight>
                  <a:srgbClr val="FFFF00"/>
                </a:highlight>
              </a:rPr>
              <a:t>(</a:t>
            </a:r>
            <a:r>
              <a:rPr lang="zh-TW" altLang="en-US">
                <a:solidFill>
                  <a:schemeClr val="tx1"/>
                </a:solidFill>
                <a:highlight>
                  <a:srgbClr val="FFFF00"/>
                </a:highlight>
              </a:rPr>
              <a:t>需再討論</a:t>
            </a:r>
            <a:r>
              <a:rPr lang="en-US" altLang="zh-TW">
                <a:solidFill>
                  <a:schemeClr val="tx1"/>
                </a:solidFill>
                <a:highlight>
                  <a:srgbClr val="FFFF00"/>
                </a:highlight>
              </a:rPr>
              <a:t>)</a:t>
            </a:r>
          </a:p>
        </p:txBody>
      </p:sp>
    </p:spTree>
    <p:extLst>
      <p:ext uri="{BB962C8B-B14F-4D97-AF65-F5344CB8AC3E}">
        <p14:creationId xmlns:p14="http://schemas.microsoft.com/office/powerpoint/2010/main" val="425709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B2DC7F-645B-1EF1-3290-EEA980D80EDA}"/>
              </a:ext>
            </a:extLst>
          </p:cNvPr>
          <p:cNvSpPr>
            <a:spLocks noGrp="1"/>
          </p:cNvSpPr>
          <p:nvPr>
            <p:ph type="title"/>
          </p:nvPr>
        </p:nvSpPr>
        <p:spPr/>
        <p:txBody>
          <a:bodyPr/>
          <a:lstStyle/>
          <a:p>
            <a:r>
              <a:rPr lang="en-US" altLang="zh-TW"/>
              <a:t>ITS</a:t>
            </a:r>
            <a:r>
              <a:rPr lang="zh-TW" altLang="en-US"/>
              <a:t> </a:t>
            </a:r>
            <a:r>
              <a:rPr lang="en-US" altLang="zh-TW"/>
              <a:t>Framework &amp; Applications</a:t>
            </a:r>
            <a:endParaRPr lang="zh-TW" altLang="en-US"/>
          </a:p>
        </p:txBody>
      </p:sp>
      <p:sp>
        <p:nvSpPr>
          <p:cNvPr id="3" name="投影片編號版面配置區 2">
            <a:extLst>
              <a:ext uri="{FF2B5EF4-FFF2-40B4-BE49-F238E27FC236}">
                <a16:creationId xmlns:a16="http://schemas.microsoft.com/office/drawing/2014/main" id="{75F4E3F8-6B9F-6BF5-D3DB-AD1B8295126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1F5F3762-4EEA-9DFC-6CA1-DD04555A9E08}"/>
              </a:ext>
            </a:extLst>
          </p:cNvPr>
          <p:cNvSpPr/>
          <p:nvPr/>
        </p:nvSpPr>
        <p:spPr>
          <a:xfrm>
            <a:off x="838199" y="1148382"/>
            <a:ext cx="10918373" cy="864000"/>
          </a:xfrm>
          <a:prstGeom prst="rect">
            <a:avLst/>
          </a:prstGeom>
          <a:solidFill>
            <a:schemeClr val="accent1">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solidFill>
                  <a:prstClr val="black"/>
                </a:solidFill>
                <a:effectLst/>
                <a:uLnTx/>
                <a:uFillTx/>
                <a:latin typeface="Calibri"/>
                <a:ea typeface="微軟正黑體"/>
                <a:cs typeface="+mn-cs"/>
              </a:rPr>
              <a:t>ITS</a:t>
            </a:r>
            <a:r>
              <a:rPr kumimoji="0" lang="zh-TW" altLang="en-US" sz="2000" b="1" i="0" u="none" strike="noStrike" kern="1200" cap="none" spc="0" normalizeH="0" baseline="0" noProof="0">
                <a:ln>
                  <a:noFill/>
                </a:ln>
                <a:solidFill>
                  <a:prstClr val="black"/>
                </a:solidFill>
                <a:effectLst/>
                <a:uLnTx/>
                <a:uFillTx/>
                <a:latin typeface="Calibri"/>
                <a:ea typeface="微軟正黑體"/>
                <a:cs typeface="+mn-cs"/>
              </a:rPr>
              <a:t>策略及目的</a:t>
            </a:r>
            <a:endParaRPr kumimoji="0" lang="en-US" altLang="zh-TW" sz="2000" b="1" i="0" u="none" strike="noStrike" kern="1200" cap="none" spc="0" normalizeH="0" baseline="0" noProof="0">
              <a:ln>
                <a:noFill/>
              </a:ln>
              <a:solidFill>
                <a:prstClr val="black"/>
              </a:solidFill>
              <a:effectLst/>
              <a:uLnTx/>
              <a:uFillTx/>
              <a:latin typeface="Calibr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應用先進的電子，通信，資訊與感測等技術，以整合人，路，車的管理策略，提供即時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(real-time)</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的資訊而</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增進運輸系統的安全，效率及舒適性，同時也減少交通對環境的衝擊</a:t>
            </a:r>
          </a:p>
        </p:txBody>
      </p:sp>
      <p:sp>
        <p:nvSpPr>
          <p:cNvPr id="8" name="文字方塊 7">
            <a:extLst>
              <a:ext uri="{FF2B5EF4-FFF2-40B4-BE49-F238E27FC236}">
                <a16:creationId xmlns:a16="http://schemas.microsoft.com/office/drawing/2014/main" id="{01AA40A3-FD78-FE81-A1F0-8042E612DEA7}"/>
              </a:ext>
            </a:extLst>
          </p:cNvPr>
          <p:cNvSpPr txBox="1"/>
          <p:nvPr/>
        </p:nvSpPr>
        <p:spPr>
          <a:xfrm>
            <a:off x="838199" y="2046816"/>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a:ln>
                  <a:noFill/>
                </a:ln>
                <a:solidFill>
                  <a:prstClr val="black"/>
                </a:solidFill>
                <a:effectLst/>
                <a:uLnTx/>
                <a:uFillTx/>
                <a:latin typeface="Arial" panose="020B0604020202020204" pitchFamily="34" charset="0"/>
                <a:ea typeface="微軟正黑體"/>
                <a:cs typeface="Arial" panose="020B0604020202020204" pitchFamily="34" charset="0"/>
              </a:rPr>
              <a:t>傳統功能性分類</a:t>
            </a:r>
          </a:p>
        </p:txBody>
      </p:sp>
      <p:sp>
        <p:nvSpPr>
          <p:cNvPr id="9" name="矩形 8">
            <a:extLst>
              <a:ext uri="{FF2B5EF4-FFF2-40B4-BE49-F238E27FC236}">
                <a16:creationId xmlns:a16="http://schemas.microsoft.com/office/drawing/2014/main" id="{01556DC2-7D2A-3D74-EA60-3269C88DE9B2}"/>
              </a:ext>
            </a:extLst>
          </p:cNvPr>
          <p:cNvSpPr/>
          <p:nvPr/>
        </p:nvSpPr>
        <p:spPr>
          <a:xfrm>
            <a:off x="838200" y="2428505"/>
            <a:ext cx="2160000" cy="3054884"/>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先進交通管理系統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係</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偵測蒐集</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交通狀況，經由通訊網路傳至控制中心，結合各方面之路況資訊，研訂交控策略，並運用各項設施進行交通管制及將交通資訊傳送給用路人及相關單位，</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執行整體交通管理措施</a:t>
            </a:r>
            <a:endParaRPr kumimoji="0" lang="zh-TW" altLang="en-US"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1" name="矩形 20">
            <a:extLst>
              <a:ext uri="{FF2B5EF4-FFF2-40B4-BE49-F238E27FC236}">
                <a16:creationId xmlns:a16="http://schemas.microsoft.com/office/drawing/2014/main" id="{D8C9BD5F-CCD0-8197-9E32-651BE912D714}"/>
              </a:ext>
            </a:extLst>
          </p:cNvPr>
          <p:cNvSpPr/>
          <p:nvPr/>
        </p:nvSpPr>
        <p:spPr>
          <a:xfrm>
            <a:off x="3027782" y="2428505"/>
            <a:ext cx="2160000" cy="3054884"/>
          </a:xfrm>
          <a:prstGeom prst="rect">
            <a:avLst/>
          </a:prstGeom>
          <a:solidFill>
            <a:schemeClr val="accent3">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先進用路人資訊系統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是任何</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獲取、分析和提供資訊</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的系統，以説明地面交通旅客從起點移動到他們想要的目的地。</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ATIS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可以通過完全在車輛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自動駕駛系統</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內提供的資訊進行操作，也可以使用交通管理中心提供的數據</a:t>
            </a:r>
          </a:p>
        </p:txBody>
      </p:sp>
      <p:sp>
        <p:nvSpPr>
          <p:cNvPr id="38" name="矩形 37">
            <a:extLst>
              <a:ext uri="{FF2B5EF4-FFF2-40B4-BE49-F238E27FC236}">
                <a16:creationId xmlns:a16="http://schemas.microsoft.com/office/drawing/2014/main" id="{28EE083B-19C2-BD04-C4E3-D00C27636243}"/>
              </a:ext>
            </a:extLst>
          </p:cNvPr>
          <p:cNvSpPr/>
          <p:nvPr/>
        </p:nvSpPr>
        <p:spPr>
          <a:xfrm>
            <a:off x="5217364" y="2428505"/>
            <a:ext cx="2160000" cy="305488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先進車輛控制及安全系統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(AVCSS)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結合感測器、電腦、通訊、電機及控制技術應用於車輛及道路設施上，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協助駕駛人駕駛，以提高行車安全</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，增加道路容量，減少交通擁擠</a:t>
            </a:r>
          </a:p>
        </p:txBody>
      </p:sp>
      <p:sp>
        <p:nvSpPr>
          <p:cNvPr id="39" name="矩形 38">
            <a:extLst>
              <a:ext uri="{FF2B5EF4-FFF2-40B4-BE49-F238E27FC236}">
                <a16:creationId xmlns:a16="http://schemas.microsoft.com/office/drawing/2014/main" id="{0E825983-52CD-E09D-E0F8-F88C915ABDE6}"/>
              </a:ext>
            </a:extLst>
          </p:cNvPr>
          <p:cNvSpPr/>
          <p:nvPr/>
        </p:nvSpPr>
        <p:spPr>
          <a:xfrm>
            <a:off x="7406946" y="2428505"/>
            <a:ext cx="2160000" cy="305488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先進大眾運輸系統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係將</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ATIS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與</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AVCSS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之技術應用於</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公共運輸系統</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，以改善公共運輸服務品質，提高營運效率</a:t>
            </a:r>
          </a:p>
        </p:txBody>
      </p:sp>
      <p:sp>
        <p:nvSpPr>
          <p:cNvPr id="41" name="矩形 40">
            <a:extLst>
              <a:ext uri="{FF2B5EF4-FFF2-40B4-BE49-F238E27FC236}">
                <a16:creationId xmlns:a16="http://schemas.microsoft.com/office/drawing/2014/main" id="{DEC0D99B-F245-E89C-3923-2DC5FC7ABB0B}"/>
              </a:ext>
            </a:extLst>
          </p:cNvPr>
          <p:cNvSpPr/>
          <p:nvPr/>
        </p:nvSpPr>
        <p:spPr>
          <a:xfrm>
            <a:off x="9596526" y="2428505"/>
            <a:ext cx="2160000" cy="305488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商用車輛營運系統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(CVO)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係利用前述</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ATMS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ATIS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與</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AVCSS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之技術於</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商業營運車輛</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，以提昇運輸效率及安全，減少人力成本，提高生產力。所謂「商車」不僅包括大型與重型車輛如卡車、貨車，亦包括緊急救護用車輛及商用小型車</a:t>
            </a:r>
          </a:p>
        </p:txBody>
      </p:sp>
      <p:sp>
        <p:nvSpPr>
          <p:cNvPr id="42" name="箭號: 向右 41">
            <a:extLst>
              <a:ext uri="{FF2B5EF4-FFF2-40B4-BE49-F238E27FC236}">
                <a16:creationId xmlns:a16="http://schemas.microsoft.com/office/drawing/2014/main" id="{CB92F889-B683-03ED-856E-7F1188B939CF}"/>
              </a:ext>
            </a:extLst>
          </p:cNvPr>
          <p:cNvSpPr/>
          <p:nvPr/>
        </p:nvSpPr>
        <p:spPr>
          <a:xfrm rot="5400000">
            <a:off x="5810427" y="2737981"/>
            <a:ext cx="571145" cy="6136436"/>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3" name="文字方塊 42">
            <a:extLst>
              <a:ext uri="{FF2B5EF4-FFF2-40B4-BE49-F238E27FC236}">
                <a16:creationId xmlns:a16="http://schemas.microsoft.com/office/drawing/2014/main" id="{6349A57F-58D3-A23D-8DB2-49FDFCA2AAA1}"/>
              </a:ext>
            </a:extLst>
          </p:cNvPr>
          <p:cNvSpPr txBox="1"/>
          <p:nvPr/>
        </p:nvSpPr>
        <p:spPr>
          <a:xfrm>
            <a:off x="5375187" y="6137492"/>
            <a:ext cx="1844350" cy="64633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defRPr b="0" u="sng"/>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ADAS</a:t>
            </a:r>
            <a:r>
              <a:rPr kumimoji="0" lang="zh-TW" altLang="en-US" sz="1800" b="0" i="0" u="sng" strike="noStrike" kern="1200" cap="none" spc="0" normalizeH="0" baseline="0" noProof="0">
                <a:ln>
                  <a:noFill/>
                </a:ln>
                <a:solidFill>
                  <a:prstClr val="black"/>
                </a:solidFill>
                <a:effectLst/>
                <a:uLnTx/>
                <a:uFillTx/>
                <a:latin typeface="Calibri"/>
                <a:ea typeface="微軟正黑體"/>
                <a:cs typeface="+mn-cs"/>
              </a:rPr>
              <a:t>、自駕車、車聯網</a:t>
            </a: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0" i="0" u="sng" strike="noStrike" kern="1200" cap="none" spc="0" normalizeH="0" baseline="0" noProof="0">
              <a:ln>
                <a:noFill/>
              </a:ln>
              <a:solidFill>
                <a:prstClr val="black"/>
              </a:solidFill>
              <a:effectLst/>
              <a:uLnTx/>
              <a:uFillTx/>
              <a:latin typeface="Calibri"/>
              <a:ea typeface="微軟正黑體"/>
              <a:cs typeface="+mn-cs"/>
            </a:endParaRPr>
          </a:p>
        </p:txBody>
      </p:sp>
      <p:sp>
        <p:nvSpPr>
          <p:cNvPr id="44" name="文字方塊 43">
            <a:extLst>
              <a:ext uri="{FF2B5EF4-FFF2-40B4-BE49-F238E27FC236}">
                <a16:creationId xmlns:a16="http://schemas.microsoft.com/office/drawing/2014/main" id="{5FF7E8F0-0396-9C6B-7A0B-635DD6F006BD}"/>
              </a:ext>
            </a:extLst>
          </p:cNvPr>
          <p:cNvSpPr txBox="1"/>
          <p:nvPr/>
        </p:nvSpPr>
        <p:spPr>
          <a:xfrm>
            <a:off x="5015999" y="5544581"/>
            <a:ext cx="216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a:ln>
                  <a:noFill/>
                </a:ln>
                <a:solidFill>
                  <a:prstClr val="black"/>
                </a:solidFill>
                <a:effectLst/>
                <a:uLnTx/>
                <a:uFillTx/>
                <a:latin typeface="微軟正黑體"/>
                <a:ea typeface="微軟正黑體"/>
                <a:cs typeface="+mn-cs"/>
              </a:rPr>
              <a:t>相關應用</a:t>
            </a:r>
          </a:p>
        </p:txBody>
      </p:sp>
      <p:sp>
        <p:nvSpPr>
          <p:cNvPr id="45" name="文字方塊 44">
            <a:extLst>
              <a:ext uri="{FF2B5EF4-FFF2-40B4-BE49-F238E27FC236}">
                <a16:creationId xmlns:a16="http://schemas.microsoft.com/office/drawing/2014/main" id="{95DA86C9-5196-FEDE-F1D2-2D3D36939A6E}"/>
              </a:ext>
            </a:extLst>
          </p:cNvPr>
          <p:cNvSpPr txBox="1"/>
          <p:nvPr/>
        </p:nvSpPr>
        <p:spPr>
          <a:xfrm>
            <a:off x="3185606" y="6137492"/>
            <a:ext cx="1844350" cy="646331"/>
          </a:xfrm>
          <a:prstGeom prst="rect">
            <a:avLst/>
          </a:prstGeom>
          <a:solidFill>
            <a:schemeClr val="accent3">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defRPr b="0" u="sng"/>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sng" strike="noStrike" kern="1200" cap="none" spc="0" normalizeH="0" baseline="0" noProof="0">
                <a:ln>
                  <a:noFill/>
                </a:ln>
                <a:solidFill>
                  <a:prstClr val="black"/>
                </a:solidFill>
                <a:effectLst/>
                <a:uLnTx/>
                <a:uFillTx/>
                <a:latin typeface="Calibri"/>
                <a:ea typeface="微軟正黑體"/>
                <a:cs typeface="+mn-cs"/>
              </a:rPr>
              <a:t>最佳路徑導引、緊急事故通報</a:t>
            </a: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0" i="0" u="sng" strike="noStrike" kern="1200" cap="none" spc="0" normalizeH="0" baseline="0" noProof="0">
              <a:ln>
                <a:noFill/>
              </a:ln>
              <a:solidFill>
                <a:prstClr val="black"/>
              </a:solidFill>
              <a:effectLst/>
              <a:uLnTx/>
              <a:uFillTx/>
              <a:latin typeface="Calibri"/>
              <a:ea typeface="微軟正黑體"/>
              <a:cs typeface="+mn-cs"/>
            </a:endParaRPr>
          </a:p>
        </p:txBody>
      </p:sp>
      <p:sp>
        <p:nvSpPr>
          <p:cNvPr id="46" name="文字方塊 45">
            <a:extLst>
              <a:ext uri="{FF2B5EF4-FFF2-40B4-BE49-F238E27FC236}">
                <a16:creationId xmlns:a16="http://schemas.microsoft.com/office/drawing/2014/main" id="{CB367AA2-2A0C-D0B4-3A2D-1DDB40D580BE}"/>
              </a:ext>
            </a:extLst>
          </p:cNvPr>
          <p:cNvSpPr txBox="1"/>
          <p:nvPr/>
        </p:nvSpPr>
        <p:spPr>
          <a:xfrm>
            <a:off x="996025" y="6137492"/>
            <a:ext cx="1844350" cy="646331"/>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sng" strike="noStrike" kern="1200" cap="none" spc="0" normalizeH="0" baseline="0" noProof="0">
                <a:ln>
                  <a:noFill/>
                </a:ln>
                <a:solidFill>
                  <a:prstClr val="black"/>
                </a:solidFill>
                <a:effectLst/>
                <a:uLnTx/>
                <a:uFillTx/>
                <a:latin typeface="Calibri"/>
                <a:ea typeface="微軟正黑體"/>
                <a:cs typeface="+mn-cs"/>
              </a:rPr>
              <a:t>適應性號控、匝道儀控</a:t>
            </a: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0" i="0" u="sng" strike="noStrike" kern="1200" cap="none" spc="0" normalizeH="0" baseline="0" noProof="0">
              <a:ln>
                <a:noFill/>
              </a:ln>
              <a:solidFill>
                <a:prstClr val="black"/>
              </a:solidFill>
              <a:effectLst/>
              <a:uLnTx/>
              <a:uFillTx/>
              <a:latin typeface="Calibri"/>
              <a:ea typeface="微軟正黑體"/>
              <a:cs typeface="+mn-cs"/>
            </a:endParaRPr>
          </a:p>
        </p:txBody>
      </p:sp>
      <p:sp>
        <p:nvSpPr>
          <p:cNvPr id="47" name="文字方塊 46">
            <a:extLst>
              <a:ext uri="{FF2B5EF4-FFF2-40B4-BE49-F238E27FC236}">
                <a16:creationId xmlns:a16="http://schemas.microsoft.com/office/drawing/2014/main" id="{4933E594-C627-228A-BD5B-E2F590511D56}"/>
              </a:ext>
            </a:extLst>
          </p:cNvPr>
          <p:cNvSpPr txBox="1"/>
          <p:nvPr/>
        </p:nvSpPr>
        <p:spPr>
          <a:xfrm>
            <a:off x="7564769" y="6137492"/>
            <a:ext cx="1844350" cy="64633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defRPr b="0" u="sng"/>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sng" strike="noStrike" kern="1200" cap="none" spc="0" normalizeH="0" baseline="0" noProof="0">
                <a:ln>
                  <a:noFill/>
                </a:ln>
                <a:solidFill>
                  <a:prstClr val="black"/>
                </a:solidFill>
                <a:effectLst/>
                <a:uLnTx/>
                <a:uFillTx/>
                <a:latin typeface="Calibri"/>
                <a:ea typeface="微軟正黑體"/>
                <a:cs typeface="+mn-cs"/>
              </a:rPr>
              <a:t>大眾運輸優先通行、車輛聯網</a:t>
            </a: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0" i="0" u="sng" strike="noStrike" kern="1200" cap="none" spc="0" normalizeH="0" baseline="0" noProof="0">
              <a:ln>
                <a:noFill/>
              </a:ln>
              <a:solidFill>
                <a:prstClr val="black"/>
              </a:solidFill>
              <a:effectLst/>
              <a:uLnTx/>
              <a:uFillTx/>
              <a:latin typeface="Calibri"/>
              <a:ea typeface="微軟正黑體"/>
              <a:cs typeface="+mn-cs"/>
            </a:endParaRPr>
          </a:p>
        </p:txBody>
      </p:sp>
      <p:sp>
        <p:nvSpPr>
          <p:cNvPr id="48" name="文字方塊 47">
            <a:extLst>
              <a:ext uri="{FF2B5EF4-FFF2-40B4-BE49-F238E27FC236}">
                <a16:creationId xmlns:a16="http://schemas.microsoft.com/office/drawing/2014/main" id="{9540E12D-4B22-EA42-1119-549639CD9AAA}"/>
              </a:ext>
            </a:extLst>
          </p:cNvPr>
          <p:cNvSpPr txBox="1"/>
          <p:nvPr/>
        </p:nvSpPr>
        <p:spPr>
          <a:xfrm>
            <a:off x="9754351" y="6137492"/>
            <a:ext cx="1844350" cy="64633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a:defRPr b="0" u="sng"/>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sng" strike="noStrike" kern="1200" cap="none" spc="0" normalizeH="0" baseline="0" noProof="0">
                <a:ln>
                  <a:noFill/>
                </a:ln>
                <a:solidFill>
                  <a:prstClr val="black"/>
                </a:solidFill>
                <a:effectLst/>
                <a:uLnTx/>
                <a:uFillTx/>
                <a:latin typeface="Calibri"/>
                <a:ea typeface="微軟正黑體"/>
                <a:cs typeface="+mn-cs"/>
              </a:rPr>
              <a:t>車隊管理、緊急車輛優先通行</a:t>
            </a:r>
            <a:r>
              <a:rPr kumimoji="0" lang="en-US" altLang="zh-TW" sz="1800" b="0" i="0" u="sng"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0" i="0" u="sng" strike="noStrike" kern="1200" cap="none" spc="0" normalizeH="0" baseline="0" noProof="0">
              <a:ln>
                <a:noFill/>
              </a:ln>
              <a:solidFill>
                <a:prstClr val="black"/>
              </a:solidFill>
              <a:effectLst/>
              <a:uLnTx/>
              <a:uFillTx/>
              <a:latin typeface="Calibri"/>
              <a:ea typeface="微軟正黑體"/>
              <a:cs typeface="+mn-cs"/>
            </a:endParaRPr>
          </a:p>
        </p:txBody>
      </p:sp>
      <p:sp>
        <p:nvSpPr>
          <p:cNvPr id="4" name="矩形 3">
            <a:extLst>
              <a:ext uri="{FF2B5EF4-FFF2-40B4-BE49-F238E27FC236}">
                <a16:creationId xmlns:a16="http://schemas.microsoft.com/office/drawing/2014/main" id="{3DBD9D5F-42E5-ECFD-40CC-E1847D66DD2F}"/>
              </a:ext>
            </a:extLst>
          </p:cNvPr>
          <p:cNvSpPr/>
          <p:nvPr/>
        </p:nvSpPr>
        <p:spPr>
          <a:xfrm>
            <a:off x="838199" y="2428505"/>
            <a:ext cx="4349583" cy="43553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10154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BF56B3F-01CC-2E33-657B-A9ACF4847904}"/>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077599EA-62F1-5492-E295-B0F9C0BAE6A6}"/>
              </a:ext>
            </a:extLst>
          </p:cNvPr>
          <p:cNvSpPr>
            <a:spLocks noGrp="1"/>
          </p:cNvSpPr>
          <p:nvPr>
            <p:ph type="title"/>
          </p:nvPr>
        </p:nvSpPr>
        <p:spPr>
          <a:xfrm>
            <a:off x="900000" y="3824966"/>
            <a:ext cx="6859700" cy="1966233"/>
          </a:xfrm>
        </p:spPr>
        <p:txBody>
          <a:bodyPr/>
          <a:lstStyle/>
          <a:p>
            <a:r>
              <a:rPr lang="en-US" altLang="zh-TW" sz="3200" b="1">
                <a:latin typeface="Arial" panose="020B0604020202020204" pitchFamily="34" charset="0"/>
                <a:cs typeface="Arial" panose="020B0604020202020204" pitchFamily="34" charset="0"/>
              </a:rPr>
              <a:t>Potential</a:t>
            </a:r>
            <a:r>
              <a:rPr lang="zh-TW" altLang="en-US" sz="3200" b="1">
                <a:latin typeface="Arial" panose="020B0604020202020204" pitchFamily="34" charset="0"/>
                <a:cs typeface="Arial" panose="020B0604020202020204" pitchFamily="34" charset="0"/>
              </a:rPr>
              <a:t> </a:t>
            </a:r>
            <a:r>
              <a:rPr lang="en-US" altLang="zh-TW" sz="3200" b="1">
                <a:latin typeface="Arial" panose="020B0604020202020204" pitchFamily="34" charset="0"/>
                <a:cs typeface="Arial" panose="020B0604020202020204" pitchFamily="34" charset="0"/>
              </a:rPr>
              <a:t>Analysis – </a:t>
            </a:r>
            <a:r>
              <a:rPr lang="zh-TW" altLang="en-US" sz="3200" b="1">
                <a:latin typeface="Arial" panose="020B0604020202020204" pitchFamily="34" charset="0"/>
                <a:cs typeface="Arial" panose="020B0604020202020204" pitchFamily="34" charset="0"/>
              </a:rPr>
              <a:t>無號誌路口</a:t>
            </a:r>
            <a:endParaRPr lang="en-US" altLang="zh-TW" sz="3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52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6DEFBC-73AC-F11B-7C6E-A42F4EA7AAD2}"/>
              </a:ext>
            </a:extLst>
          </p:cNvPr>
          <p:cNvSpPr>
            <a:spLocks noGrp="1"/>
          </p:cNvSpPr>
          <p:nvPr>
            <p:ph type="title"/>
          </p:nvPr>
        </p:nvSpPr>
        <p:spPr/>
        <p:txBody>
          <a:bodyPr/>
          <a:lstStyle/>
          <a:p>
            <a:r>
              <a:rPr lang="zh-TW" altLang="en-US"/>
              <a:t>可能機會討論</a:t>
            </a:r>
            <a:r>
              <a:rPr lang="en-US" altLang="zh-TW"/>
              <a:t> – </a:t>
            </a:r>
            <a:r>
              <a:rPr lang="zh-TW" altLang="en-US"/>
              <a:t>無號誌路口通行安全</a:t>
            </a:r>
          </a:p>
        </p:txBody>
      </p:sp>
      <p:sp>
        <p:nvSpPr>
          <p:cNvPr id="3" name="投影片編號版面配置區 2">
            <a:extLst>
              <a:ext uri="{FF2B5EF4-FFF2-40B4-BE49-F238E27FC236}">
                <a16:creationId xmlns:a16="http://schemas.microsoft.com/office/drawing/2014/main" id="{BCF8F1F0-7392-8963-D8B4-621CE1DF45AF}"/>
              </a:ext>
            </a:extLst>
          </p:cNvPr>
          <p:cNvSpPr>
            <a:spLocks noGrp="1"/>
          </p:cNvSpPr>
          <p:nvPr>
            <p:ph type="sldNum" sz="quarter" idx="12"/>
          </p:nvPr>
        </p:nvSpPr>
        <p:spPr/>
        <p:txBody>
          <a:bodyPr/>
          <a:lstStyle/>
          <a:p>
            <a:pPr algn="ctr"/>
            <a:fld id="{6E290225-7458-4E5F-AFE5-E142CAAEBF37}" type="slidenum">
              <a:rPr lang="en-US" smtClean="0"/>
              <a:pPr algn="ctr"/>
              <a:t>51</a:t>
            </a:fld>
            <a:endParaRPr lang="en-US"/>
          </a:p>
        </p:txBody>
      </p:sp>
      <p:sp>
        <p:nvSpPr>
          <p:cNvPr id="5" name="矩形: 圓角 4">
            <a:extLst>
              <a:ext uri="{FF2B5EF4-FFF2-40B4-BE49-F238E27FC236}">
                <a16:creationId xmlns:a16="http://schemas.microsoft.com/office/drawing/2014/main" id="{EE28E560-1746-161C-DA1D-B6E7625CD850}"/>
              </a:ext>
            </a:extLst>
          </p:cNvPr>
          <p:cNvSpPr/>
          <p:nvPr/>
        </p:nvSpPr>
        <p:spPr>
          <a:xfrm>
            <a:off x="670754" y="1098412"/>
            <a:ext cx="1800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背景</a:t>
            </a:r>
          </a:p>
        </p:txBody>
      </p:sp>
      <p:sp>
        <p:nvSpPr>
          <p:cNvPr id="7" name="文字方塊 6">
            <a:extLst>
              <a:ext uri="{FF2B5EF4-FFF2-40B4-BE49-F238E27FC236}">
                <a16:creationId xmlns:a16="http://schemas.microsoft.com/office/drawing/2014/main" id="{E795F7E9-0BCC-0F5A-3548-AF304BB2D70F}"/>
              </a:ext>
            </a:extLst>
          </p:cNvPr>
          <p:cNvSpPr txBox="1"/>
          <p:nvPr/>
        </p:nvSpPr>
        <p:spPr>
          <a:xfrm>
            <a:off x="670754" y="1530412"/>
            <a:ext cx="10683046" cy="2339102"/>
          </a:xfrm>
          <a:prstGeom prst="rect">
            <a:avLst/>
          </a:prstGeom>
          <a:noFill/>
        </p:spPr>
        <p:txBody>
          <a:bodyPr wrap="square">
            <a:spAutoFit/>
          </a:bodyPr>
          <a:lstStyle/>
          <a:p>
            <a:pPr marL="285750" indent="-285750">
              <a:buFont typeface="Arial" panose="020B0604020202020204" pitchFamily="34" charset="0"/>
              <a:buChar char="•"/>
            </a:pPr>
            <a:r>
              <a:rPr lang="zh-TW" altLang="en-US" sz="1600" b="1"/>
              <a:t>需求急迫</a:t>
            </a:r>
            <a:r>
              <a:rPr lang="zh-TW" altLang="en-US" sz="1600"/>
              <a:t>：</a:t>
            </a:r>
            <a:endParaRPr lang="en-US" altLang="zh-TW" sz="1600"/>
          </a:p>
          <a:p>
            <a:pPr marL="742950" lvl="1" indent="-285750">
              <a:buFont typeface="Arial" panose="020B0604020202020204" pitchFamily="34" charset="0"/>
              <a:buChar char="•"/>
            </a:pPr>
            <a:r>
              <a:rPr lang="zh-TW" altLang="en-US" sz="1600"/>
              <a:t>美國路口交通事故死亡人數達</a:t>
            </a:r>
            <a:r>
              <a:rPr lang="en-US" altLang="zh-TW" sz="1600"/>
              <a:t>27%</a:t>
            </a:r>
            <a:r>
              <a:rPr lang="zh-TW" altLang="en-US" sz="1600"/>
              <a:t>，無號誌路口之死亡人數占路口</a:t>
            </a:r>
            <a:r>
              <a:rPr lang="en-US" altLang="zh-TW" sz="1600">
                <a:solidFill>
                  <a:srgbClr val="FF0000"/>
                </a:solidFill>
              </a:rPr>
              <a:t>67%</a:t>
            </a:r>
            <a:r>
              <a:rPr lang="zh-TW" altLang="en-US" sz="1600"/>
              <a:t>，問題嚴重</a:t>
            </a:r>
            <a:endParaRPr lang="en-US" altLang="zh-TW" sz="1600"/>
          </a:p>
          <a:p>
            <a:pPr marL="742950" lvl="1" indent="-285750">
              <a:buFont typeface="Arial" panose="020B0604020202020204" pitchFamily="34" charset="0"/>
              <a:buChar char="•"/>
            </a:pPr>
            <a:r>
              <a:rPr lang="zh-TW" altLang="en-US" sz="1600"/>
              <a:t>我國事故發生地點以路口占比最高 </a:t>
            </a:r>
            <a:r>
              <a:rPr lang="en-US" altLang="zh-TW" sz="1600"/>
              <a:t>(</a:t>
            </a:r>
            <a:r>
              <a:rPr lang="zh-TW" altLang="en-US" sz="1600"/>
              <a:t>約</a:t>
            </a:r>
            <a:r>
              <a:rPr lang="en-US" altLang="zh-TW" sz="1600"/>
              <a:t>6</a:t>
            </a:r>
            <a:r>
              <a:rPr lang="zh-TW" altLang="en-US" sz="1600"/>
              <a:t>成</a:t>
            </a:r>
            <a:r>
              <a:rPr lang="en-US" altLang="zh-TW" sz="1600"/>
              <a:t>)</a:t>
            </a:r>
            <a:r>
              <a:rPr lang="zh-TW" altLang="en-US" sz="1600"/>
              <a:t>，其中無號誌路口占整體</a:t>
            </a:r>
            <a:r>
              <a:rPr lang="zh-TW" altLang="en-US" sz="1600">
                <a:solidFill>
                  <a:srgbClr val="FF0000"/>
                </a:solidFill>
              </a:rPr>
              <a:t>死亡人數</a:t>
            </a:r>
            <a:r>
              <a:rPr lang="en-US" altLang="zh-TW" sz="1600">
                <a:solidFill>
                  <a:srgbClr val="FF0000"/>
                </a:solidFill>
              </a:rPr>
              <a:t>35%</a:t>
            </a:r>
          </a:p>
          <a:p>
            <a:pPr marL="285750" indent="-285750">
              <a:buFont typeface="Arial" panose="020B0604020202020204" pitchFamily="34" charset="0"/>
              <a:buChar char="•"/>
            </a:pPr>
            <a:r>
              <a:rPr lang="zh-TW" altLang="en-US" sz="1600" b="1">
                <a:solidFill>
                  <a:schemeClr val="tx1"/>
                </a:solidFill>
              </a:rPr>
              <a:t>資源到位</a:t>
            </a:r>
            <a:r>
              <a:rPr lang="zh-TW" altLang="en-US" sz="1600">
                <a:solidFill>
                  <a:schemeClr val="tx1"/>
                </a:solidFill>
              </a:rPr>
              <a:t>：</a:t>
            </a:r>
            <a:endParaRPr lang="en-US" altLang="zh-TW" sz="1600">
              <a:solidFill>
                <a:schemeClr val="tx1"/>
              </a:solidFill>
            </a:endParaRPr>
          </a:p>
          <a:p>
            <a:pPr marL="742950" lvl="1" indent="-285750">
              <a:buFont typeface="Arial" panose="020B0604020202020204" pitchFamily="34" charset="0"/>
              <a:buChar char="•"/>
            </a:pPr>
            <a:r>
              <a:rPr lang="zh-TW" altLang="en-US" sz="1600"/>
              <a:t>美國</a:t>
            </a:r>
            <a:r>
              <a:rPr lang="en-US" altLang="zh-TW" sz="1600"/>
              <a:t>2026</a:t>
            </a:r>
            <a:r>
              <a:rPr lang="zh-TW" altLang="en-US" sz="1600"/>
              <a:t>年前投入</a:t>
            </a:r>
            <a:r>
              <a:rPr lang="zh-TW" altLang="en-US" sz="1600">
                <a:solidFill>
                  <a:srgbClr val="FF0000"/>
                </a:solidFill>
              </a:rPr>
              <a:t>每年</a:t>
            </a:r>
            <a:r>
              <a:rPr lang="en-US" altLang="zh-TW" sz="1600">
                <a:solidFill>
                  <a:srgbClr val="FF0000"/>
                </a:solidFill>
              </a:rPr>
              <a:t>10</a:t>
            </a:r>
            <a:r>
              <a:rPr lang="zh-TW" altLang="en-US" sz="1600">
                <a:solidFill>
                  <a:srgbClr val="FF0000"/>
                </a:solidFill>
              </a:rPr>
              <a:t>億美元</a:t>
            </a:r>
            <a:r>
              <a:rPr lang="zh-TW" altLang="en-US" sz="1600"/>
              <a:t>推動交通零死亡願景</a:t>
            </a:r>
            <a:endParaRPr lang="en-US" altLang="zh-TW" sz="1600"/>
          </a:p>
          <a:p>
            <a:pPr marL="742950" lvl="1" indent="-285750">
              <a:buFont typeface="Arial" panose="020B0604020202020204" pitchFamily="34" charset="0"/>
              <a:buChar char="•"/>
            </a:pPr>
            <a:r>
              <a:rPr lang="zh-TW" altLang="en-US" sz="1600"/>
              <a:t>內政部</a:t>
            </a:r>
            <a:r>
              <a:rPr lang="zh-TW" altLang="en-US" sz="1600">
                <a:solidFill>
                  <a:schemeClr val="tx1"/>
                </a:solidFill>
              </a:rPr>
              <a:t>「提升道路品質</a:t>
            </a:r>
            <a:r>
              <a:rPr lang="en-US" altLang="zh-TW" sz="1600">
                <a:solidFill>
                  <a:schemeClr val="tx1"/>
                </a:solidFill>
              </a:rPr>
              <a:t>2.0</a:t>
            </a:r>
            <a:r>
              <a:rPr lang="zh-TW" altLang="en-US" sz="1600">
                <a:solidFill>
                  <a:schemeClr val="tx1"/>
                </a:solidFill>
              </a:rPr>
              <a:t>計畫」</a:t>
            </a:r>
            <a:r>
              <a:rPr lang="en-US" altLang="zh-TW" sz="1600">
                <a:solidFill>
                  <a:srgbClr val="FF0000"/>
                </a:solidFill>
              </a:rPr>
              <a:t>4</a:t>
            </a:r>
            <a:r>
              <a:rPr lang="zh-TW" altLang="en-US" sz="1600">
                <a:solidFill>
                  <a:srgbClr val="FF0000"/>
                </a:solidFill>
              </a:rPr>
              <a:t>年共投入</a:t>
            </a:r>
            <a:r>
              <a:rPr lang="en-US" altLang="zh-TW" sz="1600">
                <a:solidFill>
                  <a:srgbClr val="FF0000"/>
                </a:solidFill>
              </a:rPr>
              <a:t>250</a:t>
            </a:r>
            <a:r>
              <a:rPr lang="zh-TW" altLang="en-US" sz="1600">
                <a:solidFill>
                  <a:srgbClr val="FF0000"/>
                </a:solidFill>
              </a:rPr>
              <a:t>億元</a:t>
            </a:r>
            <a:r>
              <a:rPr lang="zh-TW" altLang="en-US" sz="1600">
                <a:solidFill>
                  <a:schemeClr val="tx1"/>
                </a:solidFill>
              </a:rPr>
              <a:t>針對道路設計不良處進行改造</a:t>
            </a:r>
            <a:endParaRPr lang="en-US" altLang="zh-TW" sz="1600">
              <a:solidFill>
                <a:schemeClr val="tx1"/>
              </a:solidFill>
            </a:endParaRPr>
          </a:p>
          <a:p>
            <a:pPr marL="285750" indent="-285750">
              <a:buFont typeface="Arial" panose="020B0604020202020204" pitchFamily="34" charset="0"/>
              <a:buChar char="•"/>
            </a:pPr>
            <a:r>
              <a:rPr lang="zh-TW" altLang="en-US" sz="1600" b="1"/>
              <a:t>建置痛點</a:t>
            </a:r>
            <a:r>
              <a:rPr lang="zh-TW" altLang="en-US" sz="1600"/>
              <a:t>：</a:t>
            </a:r>
            <a:endParaRPr lang="en-US" altLang="zh-TW" sz="1600">
              <a:solidFill>
                <a:schemeClr val="tx1"/>
              </a:solidFill>
            </a:endParaRPr>
          </a:p>
          <a:p>
            <a:pPr marL="742950" lvl="1" indent="-285750">
              <a:buFont typeface="Arial" panose="020B0604020202020204" pitchFamily="34" charset="0"/>
              <a:buChar char="•"/>
            </a:pPr>
            <a:r>
              <a:rPr lang="zh-TW" altLang="en-US" sz="1600">
                <a:solidFill>
                  <a:schemeClr val="tx1"/>
                </a:solidFill>
              </a:rPr>
              <a:t>無號誌路口受限於</a:t>
            </a:r>
            <a:r>
              <a:rPr lang="zh-TW" altLang="en-US" sz="1600">
                <a:solidFill>
                  <a:srgbClr val="FF0000"/>
                </a:solidFill>
              </a:rPr>
              <a:t>每處</a:t>
            </a:r>
            <a:r>
              <a:rPr lang="en-US" altLang="zh-TW" sz="1600">
                <a:solidFill>
                  <a:srgbClr val="FF0000"/>
                </a:solidFill>
              </a:rPr>
              <a:t>30</a:t>
            </a:r>
            <a:r>
              <a:rPr lang="zh-TW" altLang="en-US" sz="1600">
                <a:solidFill>
                  <a:srgbClr val="FF0000"/>
                </a:solidFill>
              </a:rPr>
              <a:t>萬元改善預算</a:t>
            </a:r>
            <a:r>
              <a:rPr lang="zh-TW" altLang="en-US" sz="1600">
                <a:solidFill>
                  <a:schemeClr val="tx1"/>
                </a:solidFill>
              </a:rPr>
              <a:t>，傳統改善方案難以投入</a:t>
            </a:r>
            <a:endParaRPr lang="en-US" altLang="zh-TW" sz="1600">
              <a:solidFill>
                <a:schemeClr val="tx1"/>
              </a:solidFill>
            </a:endParaRPr>
          </a:p>
          <a:p>
            <a:pPr marL="742950" lvl="1" indent="-285750">
              <a:buFont typeface="Arial" panose="020B0604020202020204" pitchFamily="34" charset="0"/>
              <a:buChar char="•"/>
            </a:pPr>
            <a:r>
              <a:rPr lang="zh-TW" altLang="en-US" sz="1600"/>
              <a:t>專注於無號誌路口解決方案的</a:t>
            </a:r>
            <a:r>
              <a:rPr lang="zh-TW" altLang="en-US" sz="1600">
                <a:solidFill>
                  <a:srgbClr val="FF0000"/>
                </a:solidFill>
              </a:rPr>
              <a:t>廠商少</a:t>
            </a:r>
            <a:endParaRPr lang="en-US" altLang="zh-TW" sz="1600">
              <a:solidFill>
                <a:srgbClr val="FF0000"/>
              </a:solidFill>
            </a:endParaRPr>
          </a:p>
        </p:txBody>
      </p:sp>
      <p:sp>
        <p:nvSpPr>
          <p:cNvPr id="8" name="矩形: 圓角 7">
            <a:extLst>
              <a:ext uri="{FF2B5EF4-FFF2-40B4-BE49-F238E27FC236}">
                <a16:creationId xmlns:a16="http://schemas.microsoft.com/office/drawing/2014/main" id="{D6396A35-AA36-E9D0-C0C7-120D168B3706}"/>
              </a:ext>
            </a:extLst>
          </p:cNvPr>
          <p:cNvSpPr/>
          <p:nvPr/>
        </p:nvSpPr>
        <p:spPr>
          <a:xfrm>
            <a:off x="670754" y="3797872"/>
            <a:ext cx="1800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LEOTEK</a:t>
            </a:r>
            <a:r>
              <a:rPr lang="zh-TW" altLang="en-US" b="1">
                <a:solidFill>
                  <a:prstClr val="black"/>
                </a:solidFill>
                <a:latin typeface="Calibri"/>
                <a:ea typeface="微軟正黑體"/>
              </a:rPr>
              <a:t>優勢</a:t>
            </a:r>
          </a:p>
        </p:txBody>
      </p:sp>
      <p:graphicFrame>
        <p:nvGraphicFramePr>
          <p:cNvPr id="9" name="表格 8">
            <a:extLst>
              <a:ext uri="{FF2B5EF4-FFF2-40B4-BE49-F238E27FC236}">
                <a16:creationId xmlns:a16="http://schemas.microsoft.com/office/drawing/2014/main" id="{E6B4E679-BAAA-44D1-9CE3-D10399E0EA11}"/>
              </a:ext>
            </a:extLst>
          </p:cNvPr>
          <p:cNvGraphicFramePr>
            <a:graphicFrameLocks noGrp="1"/>
          </p:cNvGraphicFramePr>
          <p:nvPr>
            <p:extLst>
              <p:ext uri="{D42A27DB-BD31-4B8C-83A1-F6EECF244321}">
                <p14:modId xmlns:p14="http://schemas.microsoft.com/office/powerpoint/2010/main" val="4162922650"/>
              </p:ext>
            </p:extLst>
          </p:nvPr>
        </p:nvGraphicFramePr>
        <p:xfrm>
          <a:off x="670754" y="4255338"/>
          <a:ext cx="11477705" cy="2621280"/>
        </p:xfrm>
        <a:graphic>
          <a:graphicData uri="http://schemas.openxmlformats.org/drawingml/2006/table">
            <a:tbl>
              <a:tblPr firstRow="1" bandRow="1">
                <a:tableStyleId>{5C22544A-7EE6-4342-B048-85BDC9FD1C3A}</a:tableStyleId>
              </a:tblPr>
              <a:tblGrid>
                <a:gridCol w="1447413">
                  <a:extLst>
                    <a:ext uri="{9D8B030D-6E8A-4147-A177-3AD203B41FA5}">
                      <a16:colId xmlns:a16="http://schemas.microsoft.com/office/drawing/2014/main" val="3878970780"/>
                    </a:ext>
                  </a:extLst>
                </a:gridCol>
                <a:gridCol w="5590572">
                  <a:extLst>
                    <a:ext uri="{9D8B030D-6E8A-4147-A177-3AD203B41FA5}">
                      <a16:colId xmlns:a16="http://schemas.microsoft.com/office/drawing/2014/main" val="4179000687"/>
                    </a:ext>
                  </a:extLst>
                </a:gridCol>
                <a:gridCol w="4439720">
                  <a:extLst>
                    <a:ext uri="{9D8B030D-6E8A-4147-A177-3AD203B41FA5}">
                      <a16:colId xmlns:a16="http://schemas.microsoft.com/office/drawing/2014/main" val="2469564833"/>
                    </a:ext>
                  </a:extLst>
                </a:gridCol>
              </a:tblGrid>
              <a:tr h="324000">
                <a:tc>
                  <a:txBody>
                    <a:bodyPr/>
                    <a:lstStyle/>
                    <a:p>
                      <a:r>
                        <a:rPr lang="zh-TW" altLang="en-US" sz="1600">
                          <a:solidFill>
                            <a:schemeClr val="tx1"/>
                          </a:solidFill>
                        </a:rPr>
                        <a:t>切入點</a:t>
                      </a:r>
                    </a:p>
                  </a:txBody>
                  <a:tcPr/>
                </a:tc>
                <a:tc>
                  <a:txBody>
                    <a:bodyPr/>
                    <a:lstStyle/>
                    <a:p>
                      <a:r>
                        <a:rPr lang="zh-TW" altLang="en-US" sz="1600">
                          <a:solidFill>
                            <a:schemeClr val="tx1"/>
                          </a:solidFill>
                        </a:rPr>
                        <a:t>傳統做法</a:t>
                      </a:r>
                    </a:p>
                  </a:txBody>
                  <a:tcPr/>
                </a:tc>
                <a:tc>
                  <a:txBody>
                    <a:bodyPr/>
                    <a:lstStyle/>
                    <a:p>
                      <a:r>
                        <a:rPr lang="en-US" altLang="zh-TW" sz="1600">
                          <a:solidFill>
                            <a:schemeClr val="tx1"/>
                          </a:solidFill>
                        </a:rPr>
                        <a:t>LEOTEK</a:t>
                      </a:r>
                      <a:r>
                        <a:rPr lang="zh-TW" altLang="en-US" sz="1600">
                          <a:solidFill>
                            <a:schemeClr val="tx1"/>
                          </a:solidFill>
                        </a:rPr>
                        <a:t>方案</a:t>
                      </a:r>
                    </a:p>
                  </a:txBody>
                  <a:tcPr/>
                </a:tc>
                <a:extLst>
                  <a:ext uri="{0D108BD9-81ED-4DB2-BD59-A6C34878D82A}">
                    <a16:rowId xmlns:a16="http://schemas.microsoft.com/office/drawing/2014/main" val="1973774440"/>
                  </a:ext>
                </a:extLst>
              </a:tr>
              <a:tr h="324000">
                <a:tc>
                  <a:txBody>
                    <a:bodyPr/>
                    <a:lstStyle/>
                    <a:p>
                      <a:r>
                        <a:rPr lang="zh-TW" altLang="en-US" sz="1600"/>
                        <a:t>建置成本 </a:t>
                      </a:r>
                      <a:r>
                        <a:rPr lang="en-US" altLang="zh-TW" sz="1600"/>
                        <a:t>(</a:t>
                      </a:r>
                      <a:r>
                        <a:rPr lang="zh-TW" altLang="en-US" sz="1600"/>
                        <a:t>十字路口為例</a:t>
                      </a:r>
                      <a:r>
                        <a:rPr lang="en-US" altLang="zh-TW" sz="1600"/>
                        <a:t>)</a:t>
                      </a:r>
                      <a:endParaRPr lang="zh-TW" altLang="en-US" sz="1600"/>
                    </a:p>
                  </a:txBody>
                  <a:tcPr/>
                </a:tc>
                <a:tc>
                  <a:txBody>
                    <a:bodyPr/>
                    <a:lstStyle/>
                    <a:p>
                      <a:r>
                        <a:rPr lang="zh-TW" altLang="en-US" sz="1400"/>
                        <a:t>總計約</a:t>
                      </a:r>
                      <a:r>
                        <a:rPr lang="en-US" altLang="zh-TW" sz="1400"/>
                        <a:t>19</a:t>
                      </a:r>
                      <a:r>
                        <a:rPr lang="zh-TW" altLang="en-US" sz="1400"/>
                        <a:t>萬元：</a:t>
                      </a:r>
                      <a:r>
                        <a:rPr lang="en-US" altLang="zh-TW" sz="1400"/>
                        <a:t>Camera x4</a:t>
                      </a:r>
                      <a:r>
                        <a:rPr lang="zh-TW" altLang="en-US" sz="1400"/>
                        <a:t>、</a:t>
                      </a:r>
                      <a:r>
                        <a:rPr lang="en-US" altLang="zh-TW" sz="1400"/>
                        <a:t>Camera</a:t>
                      </a:r>
                      <a:r>
                        <a:rPr lang="zh-TW" altLang="en-US" sz="1400"/>
                        <a:t>安裝費</a:t>
                      </a:r>
                      <a:r>
                        <a:rPr lang="en-US" altLang="zh-TW" sz="1400"/>
                        <a:t> x4</a:t>
                      </a:r>
                      <a:r>
                        <a:rPr lang="zh-TW" altLang="en-US" sz="1400"/>
                        <a:t>、</a:t>
                      </a:r>
                      <a:r>
                        <a:rPr lang="en-US" altLang="zh-TW" sz="1400"/>
                        <a:t>4G Router</a:t>
                      </a:r>
                      <a:r>
                        <a:rPr lang="zh-TW" altLang="en-US" sz="1400"/>
                        <a:t>、控制機箱、</a:t>
                      </a:r>
                      <a:r>
                        <a:rPr lang="en-US" altLang="zh-TW" sz="1400"/>
                        <a:t>IPC x2</a:t>
                      </a:r>
                      <a:r>
                        <a:rPr lang="zh-TW" altLang="en-US" sz="1400"/>
                        <a:t>、拉線及耗材</a:t>
                      </a:r>
                    </a:p>
                  </a:txBody>
                  <a:tcPr/>
                </a:tc>
                <a:tc>
                  <a:txBody>
                    <a:bodyPr/>
                    <a:lstStyle/>
                    <a:p>
                      <a:pPr rtl="0"/>
                      <a:r>
                        <a:rPr lang="zh-TW" altLang="en-US" sz="1400"/>
                        <a:t>總計約</a:t>
                      </a:r>
                      <a:r>
                        <a:rPr lang="en-US" altLang="zh-TW" sz="1400"/>
                        <a:t>15</a:t>
                      </a:r>
                      <a:r>
                        <a:rPr lang="zh-TW" altLang="en-US" sz="1400"/>
                        <a:t>萬：</a:t>
                      </a:r>
                      <a:r>
                        <a:rPr lang="en-US" altLang="zh-TW" sz="1400" err="1"/>
                        <a:t>InterLux</a:t>
                      </a:r>
                      <a:r>
                        <a:rPr lang="en-US" altLang="zh-TW" sz="1400"/>
                        <a:t> </a:t>
                      </a:r>
                      <a:r>
                        <a:rPr lang="zh-TW" altLang="en-US" sz="1400"/>
                        <a:t>單機 </a:t>
                      </a:r>
                      <a:r>
                        <a:rPr lang="en-US" altLang="zh-TW" sz="1400"/>
                        <a:t>x2</a:t>
                      </a:r>
                      <a:r>
                        <a:rPr lang="zh-TW" altLang="en-US" sz="1400"/>
                        <a:t>、網路 </a:t>
                      </a:r>
                      <a:r>
                        <a:rPr lang="en-US" altLang="zh-TW" sz="1400"/>
                        <a:t>(4G/5G/</a:t>
                      </a:r>
                      <a:r>
                        <a:rPr lang="zh-TW" altLang="en-US" sz="1400"/>
                        <a:t>光纖</a:t>
                      </a:r>
                      <a:r>
                        <a:rPr lang="en-US" altLang="zh-TW" sz="1400"/>
                        <a:t>)</a:t>
                      </a:r>
                      <a:r>
                        <a:rPr lang="zh-TW" altLang="en-US" sz="1400"/>
                        <a:t>、拉線、安裝費</a:t>
                      </a:r>
                    </a:p>
                  </a:txBody>
                  <a:tcPr/>
                </a:tc>
                <a:extLst>
                  <a:ext uri="{0D108BD9-81ED-4DB2-BD59-A6C34878D82A}">
                    <a16:rowId xmlns:a16="http://schemas.microsoft.com/office/drawing/2014/main" val="1915798984"/>
                  </a:ext>
                </a:extLst>
              </a:tr>
              <a:tr h="324000">
                <a:tc>
                  <a:txBody>
                    <a:bodyPr/>
                    <a:lstStyle/>
                    <a:p>
                      <a:r>
                        <a:rPr lang="zh-TW" altLang="en-US" sz="1600"/>
                        <a:t>擴展性</a:t>
                      </a:r>
                    </a:p>
                  </a:txBody>
                  <a:tcPr/>
                </a:tc>
                <a:tc>
                  <a:txBody>
                    <a:bodyPr/>
                    <a:lstStyle/>
                    <a:p>
                      <a:r>
                        <a:rPr lang="zh-TW" altLang="en-US" sz="1400"/>
                        <a:t>單一應用需建置一套系統，不同應用需重複投資相同設備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t>Nvidia</a:t>
                      </a:r>
                      <a:r>
                        <a:rPr lang="zh-TW" altLang="en-US" sz="1400"/>
                        <a:t>平台可整合多用途</a:t>
                      </a:r>
                      <a:r>
                        <a:rPr lang="en-US" altLang="zh-TW" sz="1400"/>
                        <a:t>AI</a:t>
                      </a:r>
                      <a:r>
                        <a:rPr lang="zh-TW" altLang="en-US" sz="1400"/>
                        <a:t>模組並支援跨設備數據整合及輸出</a:t>
                      </a:r>
                    </a:p>
                  </a:txBody>
                  <a:tcPr/>
                </a:tc>
                <a:extLst>
                  <a:ext uri="{0D108BD9-81ED-4DB2-BD59-A6C34878D82A}">
                    <a16:rowId xmlns:a16="http://schemas.microsoft.com/office/drawing/2014/main" val="1780104698"/>
                  </a:ext>
                </a:extLst>
              </a:tr>
              <a:tr h="324000">
                <a:tc>
                  <a:txBody>
                    <a:bodyPr/>
                    <a:lstStyle/>
                    <a:p>
                      <a:r>
                        <a:rPr lang="zh-TW" altLang="en-US" sz="1600"/>
                        <a:t>整合管理系統</a:t>
                      </a:r>
                    </a:p>
                  </a:txBody>
                  <a:tcPr/>
                </a:tc>
                <a:tc>
                  <a:txBody>
                    <a:bodyPr/>
                    <a:lstStyle/>
                    <a:p>
                      <a:r>
                        <a:rPr lang="zh-TW" altLang="en-US" sz="1400"/>
                        <a:t>各項功能有對應的後台，整合性差，或甚至無後台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t>透過</a:t>
                      </a:r>
                      <a:r>
                        <a:rPr lang="en-US" altLang="zh-TW" sz="1400"/>
                        <a:t>CMS</a:t>
                      </a:r>
                      <a:r>
                        <a:rPr lang="zh-TW" altLang="en-US" sz="1400"/>
                        <a:t>整合管理，可管理多元資產及數據並擴展多元應用服務</a:t>
                      </a:r>
                    </a:p>
                  </a:txBody>
                  <a:tcPr/>
                </a:tc>
                <a:extLst>
                  <a:ext uri="{0D108BD9-81ED-4DB2-BD59-A6C34878D82A}">
                    <a16:rowId xmlns:a16="http://schemas.microsoft.com/office/drawing/2014/main" val="621670419"/>
                  </a:ext>
                </a:extLst>
              </a:tr>
              <a:tr h="324000">
                <a:tc>
                  <a:txBody>
                    <a:bodyPr/>
                    <a:lstStyle/>
                    <a:p>
                      <a:r>
                        <a:rPr lang="en-US" altLang="zh-TW" sz="1600"/>
                        <a:t>AI</a:t>
                      </a:r>
                      <a:r>
                        <a:rPr lang="zh-TW" altLang="en-US" sz="1600"/>
                        <a:t>功能</a:t>
                      </a:r>
                    </a:p>
                  </a:txBody>
                  <a:tcPr/>
                </a:tc>
                <a:tc>
                  <a:txBody>
                    <a:bodyPr/>
                    <a:lstStyle/>
                    <a:p>
                      <a:r>
                        <a:rPr lang="zh-TW" altLang="en-US" sz="1400">
                          <a:latin typeface="+mj-ea"/>
                          <a:ea typeface="+mj-ea"/>
                        </a:rPr>
                        <a:t>產出的資料未經分析優化</a:t>
                      </a:r>
                    </a:p>
                  </a:txBody>
                  <a:tcPr/>
                </a:tc>
                <a:tc>
                  <a:txBody>
                    <a:bodyPr/>
                    <a:lstStyle/>
                    <a:p>
                      <a:r>
                        <a:rPr lang="en-US" altLang="zh-TW" sz="1400">
                          <a:latin typeface="+mj-ea"/>
                          <a:ea typeface="+mj-ea"/>
                        </a:rPr>
                        <a:t>Nvidia</a:t>
                      </a:r>
                      <a:r>
                        <a:rPr lang="zh-TW" altLang="en-US" sz="1400">
                          <a:latin typeface="+mj-ea"/>
                          <a:ea typeface="+mj-ea"/>
                        </a:rPr>
                        <a:t>平台整合</a:t>
                      </a:r>
                      <a:r>
                        <a:rPr lang="en-US" altLang="zh-TW" sz="1400">
                          <a:latin typeface="+mj-ea"/>
                          <a:ea typeface="+mj-ea"/>
                        </a:rPr>
                        <a:t>AI</a:t>
                      </a:r>
                      <a:r>
                        <a:rPr lang="zh-TW" altLang="en-US" sz="1400">
                          <a:latin typeface="+mj-ea"/>
                          <a:ea typeface="+mj-ea"/>
                        </a:rPr>
                        <a:t>功能，滿足不同應用需求</a:t>
                      </a:r>
                    </a:p>
                  </a:txBody>
                  <a:tcPr/>
                </a:tc>
                <a:extLst>
                  <a:ext uri="{0D108BD9-81ED-4DB2-BD59-A6C34878D82A}">
                    <a16:rowId xmlns:a16="http://schemas.microsoft.com/office/drawing/2014/main" val="420818917"/>
                  </a:ext>
                </a:extLst>
              </a:tr>
              <a:tr h="324000">
                <a:tc>
                  <a:txBody>
                    <a:bodyPr/>
                    <a:lstStyle/>
                    <a:p>
                      <a:r>
                        <a:rPr lang="zh-TW" altLang="en-US" sz="1600"/>
                        <a:t>美觀</a:t>
                      </a:r>
                    </a:p>
                  </a:txBody>
                  <a:tcPr/>
                </a:tc>
                <a:tc>
                  <a:txBody>
                    <a:bodyPr/>
                    <a:lstStyle/>
                    <a:p>
                      <a:r>
                        <a:rPr lang="zh-TW" altLang="en-US" sz="1400"/>
                        <a:t>路口裝設設備數量多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t>All in one</a:t>
                      </a:r>
                      <a:r>
                        <a:rPr lang="zh-TW" altLang="en-US" sz="1400"/>
                        <a:t>設計，減少路口設備數量</a:t>
                      </a:r>
                    </a:p>
                  </a:txBody>
                  <a:tcPr/>
                </a:tc>
                <a:extLst>
                  <a:ext uri="{0D108BD9-81ED-4DB2-BD59-A6C34878D82A}">
                    <a16:rowId xmlns:a16="http://schemas.microsoft.com/office/drawing/2014/main" val="48392525"/>
                  </a:ext>
                </a:extLst>
              </a:tr>
            </a:tbl>
          </a:graphicData>
        </a:graphic>
      </p:graphicFrame>
      <p:sp>
        <p:nvSpPr>
          <p:cNvPr id="6" name="文字方塊 5">
            <a:extLst>
              <a:ext uri="{FF2B5EF4-FFF2-40B4-BE49-F238E27FC236}">
                <a16:creationId xmlns:a16="http://schemas.microsoft.com/office/drawing/2014/main" id="{BCAC5F0D-FD66-6BE3-2318-3C93A88916FE}"/>
              </a:ext>
            </a:extLst>
          </p:cNvPr>
          <p:cNvSpPr txBox="1"/>
          <p:nvPr/>
        </p:nvSpPr>
        <p:spPr>
          <a:xfrm>
            <a:off x="12503553" y="2992351"/>
            <a:ext cx="6094070" cy="1754326"/>
          </a:xfrm>
          <a:prstGeom prst="rect">
            <a:avLst/>
          </a:prstGeom>
          <a:noFill/>
        </p:spPr>
        <p:txBody>
          <a:bodyPr wrap="square">
            <a:spAutoFit/>
          </a:bodyPr>
          <a:lstStyle/>
          <a:p>
            <a:pPr rtl="0"/>
            <a:r>
              <a:rPr lang="en-US" altLang="zh-TW" err="1"/>
              <a:t>InterLux</a:t>
            </a:r>
            <a:r>
              <a:rPr lang="en-US" altLang="zh-TW"/>
              <a:t> : </a:t>
            </a:r>
          </a:p>
          <a:p>
            <a:pPr rtl="0"/>
            <a:r>
              <a:rPr lang="en-US" altLang="zh-TW" err="1"/>
              <a:t>InterLux</a:t>
            </a:r>
            <a:r>
              <a:rPr lang="en-US" altLang="zh-TW"/>
              <a:t> </a:t>
            </a:r>
            <a:r>
              <a:rPr lang="zh-TW" altLang="en-US"/>
              <a:t>單機 </a:t>
            </a:r>
            <a:r>
              <a:rPr lang="en-US" altLang="zh-TW"/>
              <a:t>:6</a:t>
            </a:r>
            <a:r>
              <a:rPr lang="zh-TW" altLang="en-US"/>
              <a:t>萬 </a:t>
            </a:r>
            <a:r>
              <a:rPr lang="en-US" altLang="zh-TW"/>
              <a:t>x2 = 12</a:t>
            </a:r>
            <a:r>
              <a:rPr lang="zh-TW" altLang="en-US"/>
              <a:t>萬</a:t>
            </a:r>
          </a:p>
          <a:p>
            <a:pPr rtl="0"/>
            <a:r>
              <a:rPr lang="zh-TW" altLang="en-US"/>
              <a:t>網路</a:t>
            </a:r>
            <a:r>
              <a:rPr lang="en-US" altLang="zh-TW"/>
              <a:t>(4G/5G/</a:t>
            </a:r>
            <a:r>
              <a:rPr lang="zh-TW" altLang="en-US"/>
              <a:t>光纖</a:t>
            </a:r>
            <a:r>
              <a:rPr lang="en-US" altLang="zh-TW"/>
              <a:t>) :1300</a:t>
            </a:r>
          </a:p>
          <a:p>
            <a:pPr rtl="0"/>
            <a:r>
              <a:rPr lang="zh-TW" altLang="en-US"/>
              <a:t>拉線 </a:t>
            </a:r>
            <a:r>
              <a:rPr lang="en-US" altLang="zh-TW"/>
              <a:t>: 10000</a:t>
            </a:r>
          </a:p>
          <a:p>
            <a:pPr rtl="0"/>
            <a:r>
              <a:rPr lang="en-US" altLang="zh-TW" err="1"/>
              <a:t>InterLux</a:t>
            </a:r>
            <a:r>
              <a:rPr lang="en-US" altLang="zh-TW"/>
              <a:t> </a:t>
            </a:r>
            <a:r>
              <a:rPr lang="zh-TW" altLang="en-US"/>
              <a:t>安裝費 </a:t>
            </a:r>
            <a:r>
              <a:rPr lang="en-US" altLang="zh-TW"/>
              <a:t>: 20000</a:t>
            </a:r>
          </a:p>
          <a:p>
            <a:pPr rtl="0"/>
            <a:r>
              <a:rPr lang="zh-TW" altLang="en-US"/>
              <a:t>總計 </a:t>
            </a:r>
            <a:r>
              <a:rPr lang="en-US" altLang="zh-TW"/>
              <a:t>: 153000 (TWD)</a:t>
            </a:r>
          </a:p>
        </p:txBody>
      </p:sp>
      <p:sp>
        <p:nvSpPr>
          <p:cNvPr id="11" name="文字方塊 10">
            <a:extLst>
              <a:ext uri="{FF2B5EF4-FFF2-40B4-BE49-F238E27FC236}">
                <a16:creationId xmlns:a16="http://schemas.microsoft.com/office/drawing/2014/main" id="{BAFA96BD-220C-67A3-A29B-D58F86CF2C89}"/>
              </a:ext>
            </a:extLst>
          </p:cNvPr>
          <p:cNvSpPr txBox="1"/>
          <p:nvPr/>
        </p:nvSpPr>
        <p:spPr>
          <a:xfrm>
            <a:off x="12503553" y="365125"/>
            <a:ext cx="9298458" cy="2585323"/>
          </a:xfrm>
          <a:prstGeom prst="rect">
            <a:avLst/>
          </a:prstGeom>
          <a:noFill/>
        </p:spPr>
        <p:txBody>
          <a:bodyPr wrap="square">
            <a:spAutoFit/>
          </a:bodyPr>
          <a:lstStyle/>
          <a:p>
            <a:pPr rtl="0"/>
            <a:r>
              <a:rPr lang="zh-TW" altLang="en-US"/>
              <a:t>傳統作法 </a:t>
            </a:r>
            <a:r>
              <a:rPr lang="en-US" altLang="zh-TW"/>
              <a:t>: </a:t>
            </a:r>
          </a:p>
          <a:p>
            <a:pPr rtl="0"/>
            <a:r>
              <a:rPr lang="en-US" altLang="zh-TW"/>
              <a:t>Camera x4 = 40000</a:t>
            </a:r>
          </a:p>
          <a:p>
            <a:pPr rtl="0"/>
            <a:r>
              <a:rPr lang="en-US" altLang="zh-TW"/>
              <a:t>Camera(</a:t>
            </a:r>
            <a:r>
              <a:rPr lang="zh-TW" altLang="en-US"/>
              <a:t>安裝費</a:t>
            </a:r>
            <a:r>
              <a:rPr lang="en-US" altLang="zh-TW"/>
              <a:t>) x4 = 40000</a:t>
            </a:r>
          </a:p>
          <a:p>
            <a:pPr rtl="0"/>
            <a:r>
              <a:rPr lang="en-US" altLang="zh-TW"/>
              <a:t>4G Router : 5000</a:t>
            </a:r>
          </a:p>
          <a:p>
            <a:pPr rtl="0"/>
            <a:r>
              <a:rPr lang="en-US" altLang="zh-TW"/>
              <a:t>4G </a:t>
            </a:r>
            <a:r>
              <a:rPr lang="zh-TW" altLang="en-US"/>
              <a:t>電信費</a:t>
            </a:r>
            <a:r>
              <a:rPr lang="en-US" altLang="zh-TW"/>
              <a:t>(</a:t>
            </a:r>
            <a:r>
              <a:rPr lang="zh-TW" altLang="en-US"/>
              <a:t>月</a:t>
            </a:r>
            <a:r>
              <a:rPr lang="en-US" altLang="zh-TW"/>
              <a:t>) : 1399 * 12(</a:t>
            </a:r>
            <a:r>
              <a:rPr lang="zh-TW" altLang="en-US"/>
              <a:t>年</a:t>
            </a:r>
            <a:r>
              <a:rPr lang="en-US" altLang="zh-TW"/>
              <a:t>) = 16788</a:t>
            </a:r>
          </a:p>
          <a:p>
            <a:pPr rtl="0"/>
            <a:r>
              <a:rPr lang="zh-TW" altLang="en-US"/>
              <a:t>控制機箱 </a:t>
            </a:r>
            <a:r>
              <a:rPr lang="en-US" altLang="zh-TW"/>
              <a:t>: 15000</a:t>
            </a:r>
          </a:p>
          <a:p>
            <a:pPr rtl="0"/>
            <a:r>
              <a:rPr lang="en-US" altLang="zh-TW"/>
              <a:t>IPC x 2 = 80000</a:t>
            </a:r>
          </a:p>
          <a:p>
            <a:pPr rtl="0"/>
            <a:r>
              <a:rPr lang="zh-TW" altLang="en-US"/>
              <a:t>拉線及耗材 </a:t>
            </a:r>
            <a:r>
              <a:rPr lang="en-US" altLang="zh-TW"/>
              <a:t>: 10000</a:t>
            </a:r>
          </a:p>
          <a:p>
            <a:pPr rtl="0"/>
            <a:r>
              <a:rPr lang="zh-TW" altLang="en-US"/>
              <a:t>總計 </a:t>
            </a:r>
            <a:r>
              <a:rPr lang="en-US" altLang="zh-TW"/>
              <a:t>: 206788 (TWD)</a:t>
            </a:r>
          </a:p>
        </p:txBody>
      </p:sp>
    </p:spTree>
    <p:extLst>
      <p:ext uri="{BB962C8B-B14F-4D97-AF65-F5344CB8AC3E}">
        <p14:creationId xmlns:p14="http://schemas.microsoft.com/office/powerpoint/2010/main" val="1107453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FFBDC4-9AE6-FC6F-E63F-26E3FFF1F9F9}"/>
              </a:ext>
            </a:extLst>
          </p:cNvPr>
          <p:cNvSpPr>
            <a:spLocks noGrp="1"/>
          </p:cNvSpPr>
          <p:nvPr>
            <p:ph type="title"/>
          </p:nvPr>
        </p:nvSpPr>
        <p:spPr/>
        <p:txBody>
          <a:bodyPr/>
          <a:lstStyle/>
          <a:p>
            <a:r>
              <a:rPr lang="zh-TW" altLang="en-US"/>
              <a:t>研究報告分析</a:t>
            </a:r>
          </a:p>
        </p:txBody>
      </p:sp>
      <p:sp>
        <p:nvSpPr>
          <p:cNvPr id="3" name="投影片編號版面配置區 2">
            <a:extLst>
              <a:ext uri="{FF2B5EF4-FFF2-40B4-BE49-F238E27FC236}">
                <a16:creationId xmlns:a16="http://schemas.microsoft.com/office/drawing/2014/main" id="{F18FD81A-B1AF-F658-1CB0-FA972BF7D17B}"/>
              </a:ext>
            </a:extLst>
          </p:cNvPr>
          <p:cNvSpPr>
            <a:spLocks noGrp="1"/>
          </p:cNvSpPr>
          <p:nvPr>
            <p:ph type="sldNum" sz="quarter" idx="12"/>
          </p:nvPr>
        </p:nvSpPr>
        <p:spPr/>
        <p:txBody>
          <a:bodyPr/>
          <a:lstStyle/>
          <a:p>
            <a:pPr algn="ctr"/>
            <a:fld id="{6E290225-7458-4E5F-AFE5-E142CAAEBF37}" type="slidenum">
              <a:rPr lang="en-US" smtClean="0"/>
              <a:pPr algn="ctr"/>
              <a:t>52</a:t>
            </a:fld>
            <a:endParaRPr lang="en-US"/>
          </a:p>
        </p:txBody>
      </p:sp>
      <p:sp>
        <p:nvSpPr>
          <p:cNvPr id="4" name="內容版面配置區 3">
            <a:extLst>
              <a:ext uri="{FF2B5EF4-FFF2-40B4-BE49-F238E27FC236}">
                <a16:creationId xmlns:a16="http://schemas.microsoft.com/office/drawing/2014/main" id="{21B1A48B-FBC8-2856-7E92-D6B52F2D66EE}"/>
              </a:ext>
            </a:extLst>
          </p:cNvPr>
          <p:cNvSpPr>
            <a:spLocks noGrp="1"/>
          </p:cNvSpPr>
          <p:nvPr>
            <p:ph idx="1"/>
          </p:nvPr>
        </p:nvSpPr>
        <p:spPr/>
        <p:txBody>
          <a:bodyPr>
            <a:normAutofit/>
          </a:bodyPr>
          <a:lstStyle/>
          <a:p>
            <a:r>
              <a:rPr lang="zh-TW" altLang="en-US" sz="1800" b="1">
                <a:solidFill>
                  <a:schemeClr val="tx1"/>
                </a:solidFill>
                <a:hlinkClick r:id="rId2">
                  <a:extLst>
                    <a:ext uri="{A12FA001-AC4F-418D-AE19-62706E023703}">
                      <ahyp:hlinkClr xmlns:ahyp="http://schemas.microsoft.com/office/drawing/2018/hyperlinkcolor" val="tx"/>
                    </a:ext>
                  </a:extLst>
                </a:hlinkClick>
              </a:rPr>
              <a:t>無號誌路口相關研究：</a:t>
            </a:r>
            <a:endParaRPr lang="en-US" altLang="zh-TW" sz="1800" b="1">
              <a:solidFill>
                <a:schemeClr val="tx1"/>
              </a:solidFill>
              <a:hlinkClick r:id="rId2">
                <a:extLst>
                  <a:ext uri="{A12FA001-AC4F-418D-AE19-62706E023703}">
                    <ahyp:hlinkClr xmlns:ahyp="http://schemas.microsoft.com/office/drawing/2018/hyperlinkcolor" val="tx"/>
                  </a:ext>
                </a:extLst>
              </a:hlinkClick>
            </a:endParaRPr>
          </a:p>
          <a:p>
            <a:pPr lvl="1"/>
            <a:r>
              <a:rPr lang="zh-TW" altLang="en-US" sz="1600">
                <a:solidFill>
                  <a:schemeClr val="tx1"/>
                </a:solidFill>
                <a:hlinkClick r:id="rId2">
                  <a:extLst>
                    <a:ext uri="{A12FA001-AC4F-418D-AE19-62706E023703}">
                      <ahyp:hlinkClr xmlns:ahyp="http://schemas.microsoft.com/office/drawing/2018/hyperlinkcolor" val="tx"/>
                    </a:ext>
                  </a:extLst>
                </a:hlinkClick>
              </a:rPr>
              <a:t>無號誌路口提升指南</a:t>
            </a:r>
            <a:r>
              <a:rPr lang="zh-TW" altLang="en-US" sz="1600">
                <a:solidFill>
                  <a:schemeClr val="tx1"/>
                </a:solidFill>
              </a:rPr>
              <a:t> </a:t>
            </a:r>
            <a:r>
              <a:rPr lang="en-US" altLang="zh-TW" sz="1600">
                <a:solidFill>
                  <a:schemeClr val="tx1"/>
                </a:solidFill>
              </a:rPr>
              <a:t>(2015) </a:t>
            </a:r>
            <a:r>
              <a:rPr lang="zh-TW" altLang="en-US" sz="1600">
                <a:solidFill>
                  <a:schemeClr val="tx1"/>
                </a:solidFill>
              </a:rPr>
              <a:t>美國聯邦公路管理局 </a:t>
            </a:r>
            <a:r>
              <a:rPr lang="en-US" altLang="zh-TW" sz="1600">
                <a:solidFill>
                  <a:schemeClr val="tx1"/>
                </a:solidFill>
              </a:rPr>
              <a:t>(FHWA)</a:t>
            </a:r>
          </a:p>
          <a:p>
            <a:pPr lvl="2"/>
            <a:r>
              <a:rPr lang="zh-TW" altLang="en-US" sz="1400">
                <a:solidFill>
                  <a:schemeClr val="tx1"/>
                </a:solidFill>
              </a:rPr>
              <a:t>彙整無號誌路口型態、無號誌路口使用者類型等資訊</a:t>
            </a:r>
            <a:endParaRPr lang="en-US" altLang="zh-TW" sz="1400">
              <a:solidFill>
                <a:schemeClr val="tx1"/>
              </a:solidFill>
            </a:endParaRPr>
          </a:p>
          <a:p>
            <a:pPr lvl="2"/>
            <a:r>
              <a:rPr lang="zh-TW" altLang="en-US" sz="1400">
                <a:solidFill>
                  <a:schemeClr val="tx1"/>
                </a:solidFill>
              </a:rPr>
              <a:t>詳細列出無號誌路口安全問題及提升方案</a:t>
            </a:r>
            <a:endParaRPr lang="en-US" altLang="zh-TW" sz="1400">
              <a:solidFill>
                <a:schemeClr val="tx1"/>
              </a:solidFill>
            </a:endParaRPr>
          </a:p>
          <a:p>
            <a:r>
              <a:rPr lang="zh-TW" altLang="en-US" sz="1800" b="1">
                <a:solidFill>
                  <a:schemeClr val="tx1"/>
                </a:solidFill>
                <a:hlinkClick r:id="rId3">
                  <a:extLst>
                    <a:ext uri="{A12FA001-AC4F-418D-AE19-62706E023703}">
                      <ahyp:hlinkClr xmlns:ahyp="http://schemas.microsoft.com/office/drawing/2018/hyperlinkcolor" val="tx"/>
                    </a:ext>
                  </a:extLst>
                </a:hlinkClick>
              </a:rPr>
              <a:t>人因駕駛行為相關研究： </a:t>
            </a:r>
            <a:endParaRPr lang="en-US" altLang="zh-TW" sz="1800" b="1">
              <a:solidFill>
                <a:schemeClr val="tx1"/>
              </a:solidFill>
              <a:hlinkClick r:id="rId3">
                <a:extLst>
                  <a:ext uri="{A12FA001-AC4F-418D-AE19-62706E023703}">
                    <ahyp:hlinkClr xmlns:ahyp="http://schemas.microsoft.com/office/drawing/2018/hyperlinkcolor" val="tx"/>
                  </a:ext>
                </a:extLst>
              </a:hlinkClick>
            </a:endParaRPr>
          </a:p>
          <a:p>
            <a:pPr lvl="1"/>
            <a:r>
              <a:rPr lang="en-US" altLang="zh-TW" sz="1600">
                <a:solidFill>
                  <a:schemeClr val="tx1"/>
                </a:solidFill>
                <a:hlinkClick r:id="rId3">
                  <a:extLst>
                    <a:ext uri="{A12FA001-AC4F-418D-AE19-62706E023703}">
                      <ahyp:hlinkClr xmlns:ahyp="http://schemas.microsoft.com/office/drawing/2018/hyperlinkcolor" val="tx"/>
                    </a:ext>
                  </a:extLst>
                </a:hlinkClick>
              </a:rPr>
              <a:t>Human Factors Guidelines for Road Systems</a:t>
            </a:r>
            <a:r>
              <a:rPr lang="zh-TW" altLang="en-US" sz="1600">
                <a:solidFill>
                  <a:schemeClr val="tx1"/>
                </a:solidFill>
              </a:rPr>
              <a:t> 第二版 </a:t>
            </a:r>
            <a:r>
              <a:rPr lang="en-US" altLang="zh-TW" sz="1600">
                <a:solidFill>
                  <a:schemeClr val="tx1"/>
                </a:solidFill>
              </a:rPr>
              <a:t>(2012)</a:t>
            </a:r>
            <a:r>
              <a:rPr lang="zh-TW" altLang="en-US" sz="1600">
                <a:solidFill>
                  <a:schemeClr val="tx1"/>
                </a:solidFill>
              </a:rPr>
              <a:t>美國運輸研究委員會 </a:t>
            </a:r>
            <a:r>
              <a:rPr lang="en-US" altLang="zh-TW" sz="1600">
                <a:solidFill>
                  <a:schemeClr val="tx1"/>
                </a:solidFill>
              </a:rPr>
              <a:t>(TRB)</a:t>
            </a:r>
          </a:p>
          <a:p>
            <a:pPr lvl="2"/>
            <a:r>
              <a:rPr lang="zh-TW" altLang="en-US" sz="1400">
                <a:solidFill>
                  <a:schemeClr val="tx1"/>
                </a:solidFill>
              </a:rPr>
              <a:t>依據不同道路使用者之需求、能力及限制分析</a:t>
            </a:r>
            <a:endParaRPr lang="en-US" altLang="zh-TW" sz="1400">
              <a:solidFill>
                <a:schemeClr val="tx1"/>
              </a:solidFill>
            </a:endParaRPr>
          </a:p>
          <a:p>
            <a:pPr lvl="2"/>
            <a:r>
              <a:rPr lang="zh-TW" altLang="en-US" sz="1400">
                <a:solidFill>
                  <a:schemeClr val="tx1"/>
                </a:solidFill>
              </a:rPr>
              <a:t>針對不同的道路類型及設計進行分析及建議</a:t>
            </a:r>
            <a:endParaRPr lang="en-US" altLang="zh-TW" sz="1400">
              <a:solidFill>
                <a:schemeClr val="tx1"/>
              </a:solidFill>
            </a:endParaRPr>
          </a:p>
          <a:p>
            <a:pPr lvl="1"/>
            <a:r>
              <a:rPr lang="en-US" altLang="zh-TW" sz="1600">
                <a:solidFill>
                  <a:schemeClr val="tx1"/>
                </a:solidFill>
                <a:hlinkClick r:id="rId4">
                  <a:extLst>
                    <a:ext uri="{A12FA001-AC4F-418D-AE19-62706E023703}">
                      <ahyp:hlinkClr xmlns:ahyp="http://schemas.microsoft.com/office/drawing/2018/hyperlinkcolor" val="tx"/>
                    </a:ext>
                  </a:extLst>
                </a:hlinkClick>
              </a:rPr>
              <a:t>Driver’s Visual Attention Characteristics and Their Emotional Influencing Mechanism under Different Cognitive Tasks</a:t>
            </a:r>
            <a:r>
              <a:rPr lang="zh-TW" altLang="en-US" sz="1600">
                <a:solidFill>
                  <a:schemeClr val="tx1"/>
                </a:solidFill>
              </a:rPr>
              <a:t> </a:t>
            </a:r>
            <a:r>
              <a:rPr lang="en-US" altLang="zh-TW" sz="1600">
                <a:solidFill>
                  <a:schemeClr val="tx1"/>
                </a:solidFill>
              </a:rPr>
              <a:t>(2022) Liu, </a:t>
            </a:r>
            <a:r>
              <a:rPr lang="en-US" altLang="zh-TW" sz="1600" err="1">
                <a:solidFill>
                  <a:schemeClr val="tx1"/>
                </a:solidFill>
              </a:rPr>
              <a:t>Yaqi</a:t>
            </a:r>
            <a:r>
              <a:rPr lang="en-US" altLang="zh-TW" sz="1600">
                <a:solidFill>
                  <a:schemeClr val="tx1"/>
                </a:solidFill>
              </a:rPr>
              <a:t> et al.</a:t>
            </a:r>
            <a:endParaRPr lang="en-US" altLang="zh-TW" sz="1400">
              <a:solidFill>
                <a:schemeClr val="tx1"/>
              </a:solidFill>
            </a:endParaRPr>
          </a:p>
          <a:p>
            <a:pPr lvl="1"/>
            <a:r>
              <a:rPr lang="en-US" altLang="zh-TW" sz="1600">
                <a:solidFill>
                  <a:srgbClr val="2998E3"/>
                </a:solidFill>
                <a:hlinkClick r:id="rId5">
                  <a:extLst>
                    <a:ext uri="{A12FA001-AC4F-418D-AE19-62706E023703}">
                      <ahyp:hlinkClr xmlns:ahyp="http://schemas.microsoft.com/office/drawing/2018/hyperlinkcolor" val="tx"/>
                    </a:ext>
                  </a:extLst>
                </a:hlinkClick>
              </a:rPr>
              <a:t>Handbook for Designing Roadways for the Aging Population</a:t>
            </a:r>
            <a:r>
              <a:rPr lang="zh-TW" altLang="en-US" sz="1600">
                <a:solidFill>
                  <a:schemeClr val="tx1"/>
                </a:solidFill>
                <a:hlinkClick r:id="rId5">
                  <a:extLst>
                    <a:ext uri="{A12FA001-AC4F-418D-AE19-62706E023703}">
                      <ahyp:hlinkClr xmlns:ahyp="http://schemas.microsoft.com/office/drawing/2018/hyperlinkcolor" val="tx"/>
                    </a:ext>
                  </a:extLst>
                </a:hlinkClick>
              </a:rPr>
              <a:t> </a:t>
            </a:r>
            <a:r>
              <a:rPr lang="en-US" altLang="zh-TW" sz="1600">
                <a:solidFill>
                  <a:schemeClr val="tx1"/>
                </a:solidFill>
              </a:rPr>
              <a:t>(2014) </a:t>
            </a:r>
            <a:r>
              <a:rPr lang="zh-TW" altLang="en-US" sz="1600">
                <a:solidFill>
                  <a:schemeClr val="tx1"/>
                </a:solidFill>
              </a:rPr>
              <a:t>聯邦公路管理局</a:t>
            </a:r>
            <a:endParaRPr lang="en-US" altLang="zh-TW" sz="1400">
              <a:solidFill>
                <a:schemeClr val="tx1"/>
              </a:solidFill>
            </a:endParaRPr>
          </a:p>
          <a:p>
            <a:pPr lvl="1"/>
            <a:r>
              <a:rPr lang="zh-TW" altLang="en-US" sz="1600">
                <a:solidFill>
                  <a:schemeClr val="tx1"/>
                </a:solidFill>
                <a:hlinkClick r:id="rId6"/>
              </a:rPr>
              <a:t>現行國際疲勞駕駛監測科技資料蒐集彙整 </a:t>
            </a:r>
            <a:r>
              <a:rPr lang="en-US" altLang="zh-TW" sz="1600">
                <a:solidFill>
                  <a:schemeClr val="tx1"/>
                </a:solidFill>
              </a:rPr>
              <a:t>(2022) </a:t>
            </a:r>
            <a:r>
              <a:rPr lang="zh-TW" altLang="en-US" sz="1600">
                <a:solidFill>
                  <a:schemeClr val="tx1"/>
                </a:solidFill>
              </a:rPr>
              <a:t>交通部運輸研究所</a:t>
            </a:r>
            <a:endParaRPr lang="en-US" altLang="zh-TW" sz="1600">
              <a:solidFill>
                <a:schemeClr val="tx1"/>
              </a:solidFill>
            </a:endParaRPr>
          </a:p>
        </p:txBody>
      </p:sp>
    </p:spTree>
    <p:extLst>
      <p:ext uri="{BB962C8B-B14F-4D97-AF65-F5344CB8AC3E}">
        <p14:creationId xmlns:p14="http://schemas.microsoft.com/office/powerpoint/2010/main" val="3775592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F11016-C358-18BF-4EC6-E44056339065}"/>
              </a:ext>
            </a:extLst>
          </p:cNvPr>
          <p:cNvSpPr>
            <a:spLocks noGrp="1"/>
          </p:cNvSpPr>
          <p:nvPr>
            <p:ph type="title"/>
          </p:nvPr>
        </p:nvSpPr>
        <p:spPr/>
        <p:txBody>
          <a:bodyPr/>
          <a:lstStyle/>
          <a:p>
            <a:r>
              <a:rPr lang="zh-TW" altLang="en-US"/>
              <a:t>文獻摘錄</a:t>
            </a:r>
          </a:p>
        </p:txBody>
      </p:sp>
      <p:sp>
        <p:nvSpPr>
          <p:cNvPr id="3" name="投影片編號版面配置區 2">
            <a:extLst>
              <a:ext uri="{FF2B5EF4-FFF2-40B4-BE49-F238E27FC236}">
                <a16:creationId xmlns:a16="http://schemas.microsoft.com/office/drawing/2014/main" id="{DC40AF0B-AA7F-A4A9-C23C-794E625A03D7}"/>
              </a:ext>
            </a:extLst>
          </p:cNvPr>
          <p:cNvSpPr>
            <a:spLocks noGrp="1"/>
          </p:cNvSpPr>
          <p:nvPr>
            <p:ph type="sldNum" sz="quarter" idx="12"/>
          </p:nvPr>
        </p:nvSpPr>
        <p:spPr/>
        <p:txBody>
          <a:bodyPr/>
          <a:lstStyle/>
          <a:p>
            <a:pPr algn="ctr"/>
            <a:fld id="{6E290225-7458-4E5F-AFE5-E142CAAEBF37}" type="slidenum">
              <a:rPr lang="en-US" smtClean="0"/>
              <a:pPr algn="ctr"/>
              <a:t>53</a:t>
            </a:fld>
            <a:endParaRPr lang="en-US"/>
          </a:p>
        </p:txBody>
      </p:sp>
      <p:pic>
        <p:nvPicPr>
          <p:cNvPr id="6" name="圖片 5">
            <a:extLst>
              <a:ext uri="{FF2B5EF4-FFF2-40B4-BE49-F238E27FC236}">
                <a16:creationId xmlns:a16="http://schemas.microsoft.com/office/drawing/2014/main" id="{4106AB92-7E7B-A2DF-8277-2E62B3CB0C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4921" y="1225339"/>
            <a:ext cx="7877934" cy="3614744"/>
          </a:xfrm>
          <a:prstGeom prst="rect">
            <a:avLst/>
          </a:prstGeom>
        </p:spPr>
      </p:pic>
      <p:pic>
        <p:nvPicPr>
          <p:cNvPr id="8" name="圖片 7">
            <a:extLst>
              <a:ext uri="{FF2B5EF4-FFF2-40B4-BE49-F238E27FC236}">
                <a16:creationId xmlns:a16="http://schemas.microsoft.com/office/drawing/2014/main" id="{9D5FB144-3764-6548-1BF7-14E91CC71F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861" y="3490039"/>
            <a:ext cx="5275250" cy="2877833"/>
          </a:xfrm>
          <a:prstGeom prst="rect">
            <a:avLst/>
          </a:prstGeom>
        </p:spPr>
      </p:pic>
      <p:sp>
        <p:nvSpPr>
          <p:cNvPr id="9" name="矩形 8">
            <a:extLst>
              <a:ext uri="{FF2B5EF4-FFF2-40B4-BE49-F238E27FC236}">
                <a16:creationId xmlns:a16="http://schemas.microsoft.com/office/drawing/2014/main" id="{9BD96C88-552F-7AFB-72C1-1214E7B99E16}"/>
              </a:ext>
            </a:extLst>
          </p:cNvPr>
          <p:cNvSpPr/>
          <p:nvPr/>
        </p:nvSpPr>
        <p:spPr>
          <a:xfrm>
            <a:off x="6207891" y="5041673"/>
            <a:ext cx="4205468" cy="11227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無號誌路口改善方案以追求安全 </a:t>
            </a:r>
            <a:r>
              <a:rPr lang="en-US" altLang="zh-TW">
                <a:solidFill>
                  <a:sysClr val="windowText" lastClr="000000"/>
                </a:solidFill>
              </a:rPr>
              <a:t>(Safety)</a:t>
            </a:r>
            <a:r>
              <a:rPr lang="zh-TW" altLang="en-US">
                <a:solidFill>
                  <a:sysClr val="windowText" lastClr="000000"/>
                </a:solidFill>
              </a:rPr>
              <a:t>、營運順暢 </a:t>
            </a:r>
            <a:r>
              <a:rPr lang="en-US" altLang="zh-TW">
                <a:solidFill>
                  <a:sysClr val="windowText" lastClr="000000"/>
                </a:solidFill>
              </a:rPr>
              <a:t>(Operation)</a:t>
            </a:r>
            <a:r>
              <a:rPr lang="zh-TW" altLang="en-US">
                <a:solidFill>
                  <a:sysClr val="windowText" lastClr="000000"/>
                </a:solidFill>
              </a:rPr>
              <a:t>及易及性 </a:t>
            </a:r>
            <a:r>
              <a:rPr lang="en-US" altLang="zh-TW">
                <a:solidFill>
                  <a:sysClr val="windowText" lastClr="000000"/>
                </a:solidFill>
              </a:rPr>
              <a:t>(Accessibility)</a:t>
            </a:r>
            <a:r>
              <a:rPr lang="zh-TW" altLang="en-US">
                <a:solidFill>
                  <a:sysClr val="windowText" lastClr="000000"/>
                </a:solidFill>
              </a:rPr>
              <a:t>為重點</a:t>
            </a:r>
          </a:p>
        </p:txBody>
      </p:sp>
      <p:sp>
        <p:nvSpPr>
          <p:cNvPr id="10" name="箭號: 向右 9">
            <a:extLst>
              <a:ext uri="{FF2B5EF4-FFF2-40B4-BE49-F238E27FC236}">
                <a16:creationId xmlns:a16="http://schemas.microsoft.com/office/drawing/2014/main" id="{E2804709-E12B-3093-BB3C-55AAA4718EC7}"/>
              </a:ext>
            </a:extLst>
          </p:cNvPr>
          <p:cNvSpPr/>
          <p:nvPr/>
        </p:nvSpPr>
        <p:spPr>
          <a:xfrm>
            <a:off x="5530770" y="5278954"/>
            <a:ext cx="509286" cy="64818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1A13AB04-A1C9-0388-1060-ACF952CCD7CE}"/>
              </a:ext>
            </a:extLst>
          </p:cNvPr>
          <p:cNvSpPr/>
          <p:nvPr/>
        </p:nvSpPr>
        <p:spPr>
          <a:xfrm rot="10800000">
            <a:off x="3294927" y="2033598"/>
            <a:ext cx="509286" cy="64818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A2AE0DC2-DF7C-707D-F4F7-C6FE27FC0270}"/>
              </a:ext>
            </a:extLst>
          </p:cNvPr>
          <p:cNvSpPr/>
          <p:nvPr/>
        </p:nvSpPr>
        <p:spPr>
          <a:xfrm>
            <a:off x="381965" y="1497887"/>
            <a:ext cx="2912961" cy="16388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a:solidFill>
                  <a:sysClr val="windowText" lastClr="000000"/>
                </a:solidFill>
              </a:rPr>
              <a:t>既有道路多非道路使用者</a:t>
            </a:r>
            <a:r>
              <a:rPr lang="zh-TW" altLang="en-US">
                <a:solidFill>
                  <a:schemeClr val="tx1"/>
                </a:solidFill>
              </a:rPr>
              <a:t>自覺性道路 </a:t>
            </a:r>
            <a:r>
              <a:rPr lang="en-US" altLang="zh-TW">
                <a:solidFill>
                  <a:schemeClr val="tx1"/>
                </a:solidFill>
              </a:rPr>
              <a:t>(Self-explaining Road, SER)</a:t>
            </a:r>
            <a:r>
              <a:rPr lang="zh-TW" altLang="en-US">
                <a:solidFill>
                  <a:schemeClr val="tx1"/>
                </a:solidFill>
              </a:rPr>
              <a:t>設計，透過號誌、標誌標線等外部指引，駕駛人需更多反應時間</a:t>
            </a:r>
            <a:endParaRPr lang="zh-TW" altLang="en-US">
              <a:solidFill>
                <a:sysClr val="windowText" lastClr="000000"/>
              </a:solidFill>
            </a:endParaRPr>
          </a:p>
        </p:txBody>
      </p:sp>
    </p:spTree>
    <p:extLst>
      <p:ext uri="{BB962C8B-B14F-4D97-AF65-F5344CB8AC3E}">
        <p14:creationId xmlns:p14="http://schemas.microsoft.com/office/powerpoint/2010/main" val="4134942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7521D5-D6E6-F561-94EF-E037ABAD454E}"/>
              </a:ext>
            </a:extLst>
          </p:cNvPr>
          <p:cNvSpPr>
            <a:spLocks noGrp="1"/>
          </p:cNvSpPr>
          <p:nvPr>
            <p:ph type="title"/>
          </p:nvPr>
        </p:nvSpPr>
        <p:spPr/>
        <p:txBody>
          <a:bodyPr>
            <a:normAutofit/>
          </a:bodyPr>
          <a:lstStyle/>
          <a:p>
            <a:r>
              <a:rPr lang="zh-TW" altLang="en-US"/>
              <a:t>研究報告摘要：無號誌路口特性</a:t>
            </a:r>
          </a:p>
        </p:txBody>
      </p:sp>
      <p:sp>
        <p:nvSpPr>
          <p:cNvPr id="3" name="投影片編號版面配置區 2">
            <a:extLst>
              <a:ext uri="{FF2B5EF4-FFF2-40B4-BE49-F238E27FC236}">
                <a16:creationId xmlns:a16="http://schemas.microsoft.com/office/drawing/2014/main" id="{73C470F2-9793-D7D5-8E80-49AFB5BBDF51}"/>
              </a:ext>
            </a:extLst>
          </p:cNvPr>
          <p:cNvSpPr>
            <a:spLocks noGrp="1"/>
          </p:cNvSpPr>
          <p:nvPr>
            <p:ph type="sldNum" sz="quarter" idx="12"/>
          </p:nvPr>
        </p:nvSpPr>
        <p:spPr/>
        <p:txBody>
          <a:bodyPr/>
          <a:lstStyle/>
          <a:p>
            <a:pPr algn="ctr"/>
            <a:fld id="{6E290225-7458-4E5F-AFE5-E142CAAEBF37}" type="slidenum">
              <a:rPr lang="en-US" smtClean="0"/>
              <a:pPr algn="ctr"/>
              <a:t>54</a:t>
            </a:fld>
            <a:endParaRPr lang="en-US"/>
          </a:p>
        </p:txBody>
      </p:sp>
      <p:sp>
        <p:nvSpPr>
          <p:cNvPr id="5" name="內容版面配置區 4">
            <a:extLst>
              <a:ext uri="{FF2B5EF4-FFF2-40B4-BE49-F238E27FC236}">
                <a16:creationId xmlns:a16="http://schemas.microsoft.com/office/drawing/2014/main" id="{CD52859C-CC94-47E5-F287-7748557CF788}"/>
              </a:ext>
            </a:extLst>
          </p:cNvPr>
          <p:cNvSpPr>
            <a:spLocks noGrp="1"/>
          </p:cNvSpPr>
          <p:nvPr>
            <p:ph idx="1"/>
          </p:nvPr>
        </p:nvSpPr>
        <p:spPr/>
        <p:txBody>
          <a:bodyPr>
            <a:normAutofit/>
          </a:bodyPr>
          <a:lstStyle/>
          <a:p>
            <a:pPr lvl="1">
              <a:lnSpc>
                <a:spcPct val="200000"/>
              </a:lnSpc>
            </a:pPr>
            <a:r>
              <a:rPr lang="zh-TW" altLang="en-US">
                <a:solidFill>
                  <a:schemeClr val="tx1"/>
                </a:solidFill>
              </a:rPr>
              <a:t>路口型態：無控制路口、讓路口、停路口、圓環及小圓環</a:t>
            </a:r>
            <a:endParaRPr lang="en-US" altLang="zh-TW">
              <a:solidFill>
                <a:schemeClr val="tx1"/>
              </a:solidFill>
            </a:endParaRPr>
          </a:p>
          <a:p>
            <a:pPr lvl="1">
              <a:lnSpc>
                <a:spcPct val="200000"/>
              </a:lnSpc>
            </a:pPr>
            <a:r>
              <a:rPr lang="zh-TW" altLang="en-US">
                <a:solidFill>
                  <a:schemeClr val="tx1"/>
                </a:solidFill>
              </a:rPr>
              <a:t>使用者：機動車使用者、自行車、行人</a:t>
            </a:r>
            <a:endParaRPr lang="en-US" altLang="zh-TW">
              <a:solidFill>
                <a:schemeClr val="tx1"/>
              </a:solidFill>
            </a:endParaRPr>
          </a:p>
          <a:p>
            <a:pPr lvl="1">
              <a:lnSpc>
                <a:spcPct val="200000"/>
              </a:lnSpc>
            </a:pPr>
            <a:r>
              <a:rPr lang="zh-TW" altLang="en-US">
                <a:solidFill>
                  <a:schemeClr val="tx1"/>
                </a:solidFill>
              </a:rPr>
              <a:t>交通安全問題特性：可分為感知、衝突及失誤</a:t>
            </a:r>
            <a:r>
              <a:rPr lang="en-US" altLang="zh-TW">
                <a:solidFill>
                  <a:schemeClr val="tx1"/>
                </a:solidFill>
              </a:rPr>
              <a:t>3</a:t>
            </a:r>
            <a:r>
              <a:rPr lang="zh-TW" altLang="en-US">
                <a:solidFill>
                  <a:schemeClr val="tx1"/>
                </a:solidFill>
              </a:rPr>
              <a:t>類別</a:t>
            </a:r>
            <a:endParaRPr lang="en-US" altLang="zh-TW">
              <a:solidFill>
                <a:schemeClr val="tx1"/>
              </a:solidFill>
            </a:endParaRPr>
          </a:p>
          <a:p>
            <a:pPr lvl="2">
              <a:lnSpc>
                <a:spcPct val="200000"/>
              </a:lnSpc>
            </a:pPr>
            <a:r>
              <a:rPr lang="zh-TW" altLang="en-US" sz="1800">
                <a:solidFill>
                  <a:srgbClr val="FF0000"/>
                </a:solidFill>
              </a:rPr>
              <a:t>感知類</a:t>
            </a:r>
            <a:r>
              <a:rPr lang="zh-TW" altLang="en-US" sz="1800">
                <a:solidFill>
                  <a:schemeClr val="tx1"/>
                </a:solidFill>
              </a:rPr>
              <a:t>：指用路人對路口存在的判斷及對其他用路人存在的判斷造成的問題</a:t>
            </a:r>
            <a:endParaRPr lang="en-US" altLang="zh-TW" sz="1800">
              <a:solidFill>
                <a:schemeClr val="tx1"/>
              </a:solidFill>
            </a:endParaRPr>
          </a:p>
          <a:p>
            <a:pPr lvl="2">
              <a:lnSpc>
                <a:spcPct val="200000"/>
              </a:lnSpc>
            </a:pPr>
            <a:r>
              <a:rPr lang="zh-TW" altLang="en-US" sz="1800">
                <a:solidFill>
                  <a:srgbClr val="FF0000"/>
                </a:solidFill>
              </a:rPr>
              <a:t>衝突類</a:t>
            </a:r>
            <a:r>
              <a:rPr lang="zh-TW" altLang="en-US" sz="1800">
                <a:solidFill>
                  <a:schemeClr val="tx1"/>
                </a:solidFill>
              </a:rPr>
              <a:t>：指路口的本身的型態特性造成的問題</a:t>
            </a:r>
            <a:endParaRPr lang="en-US" altLang="zh-TW" sz="1800">
              <a:solidFill>
                <a:schemeClr val="tx1"/>
              </a:solidFill>
            </a:endParaRPr>
          </a:p>
          <a:p>
            <a:pPr lvl="2">
              <a:lnSpc>
                <a:spcPct val="200000"/>
              </a:lnSpc>
            </a:pPr>
            <a:r>
              <a:rPr lang="zh-TW" altLang="en-US" sz="1800">
                <a:solidFill>
                  <a:srgbClr val="FF0000"/>
                </a:solidFill>
              </a:rPr>
              <a:t>失誤類</a:t>
            </a:r>
            <a:r>
              <a:rPr lang="zh-TW" altLang="en-US" sz="1800">
                <a:solidFill>
                  <a:schemeClr val="tx1"/>
                </a:solidFill>
              </a:rPr>
              <a:t>：指路口設計失當或用路人違法行為造成的問題</a:t>
            </a:r>
            <a:endParaRPr lang="en-US" altLang="zh-TW" sz="1800">
              <a:solidFill>
                <a:schemeClr val="tx1"/>
              </a:solidFill>
            </a:endParaRPr>
          </a:p>
          <a:p>
            <a:pPr lvl="1">
              <a:lnSpc>
                <a:spcPct val="200000"/>
              </a:lnSpc>
            </a:pPr>
            <a:r>
              <a:rPr lang="zh-TW" altLang="en-US">
                <a:solidFill>
                  <a:schemeClr val="tx1"/>
                </a:solidFill>
              </a:rPr>
              <a:t>解決方案：透過交通</a:t>
            </a:r>
            <a:r>
              <a:rPr lang="en-US" altLang="zh-TW">
                <a:solidFill>
                  <a:schemeClr val="tx1"/>
                </a:solidFill>
              </a:rPr>
              <a:t>3E</a:t>
            </a:r>
            <a:r>
              <a:rPr lang="zh-TW" altLang="en-US">
                <a:solidFill>
                  <a:schemeClr val="tx1"/>
                </a:solidFill>
              </a:rPr>
              <a:t>：工程 </a:t>
            </a:r>
            <a:r>
              <a:rPr lang="en-US" altLang="zh-TW">
                <a:solidFill>
                  <a:schemeClr val="tx1"/>
                </a:solidFill>
              </a:rPr>
              <a:t>(Engineering)</a:t>
            </a:r>
            <a:r>
              <a:rPr lang="zh-TW" altLang="en-US">
                <a:solidFill>
                  <a:schemeClr val="tx1"/>
                </a:solidFill>
              </a:rPr>
              <a:t>、教育 </a:t>
            </a:r>
            <a:r>
              <a:rPr lang="en-US" altLang="zh-TW">
                <a:solidFill>
                  <a:schemeClr val="tx1"/>
                </a:solidFill>
              </a:rPr>
              <a:t>(Education)</a:t>
            </a:r>
            <a:r>
              <a:rPr lang="zh-TW" altLang="en-US">
                <a:solidFill>
                  <a:schemeClr val="tx1"/>
                </a:solidFill>
              </a:rPr>
              <a:t>、執法 </a:t>
            </a:r>
            <a:r>
              <a:rPr lang="en-US" altLang="zh-TW">
                <a:solidFill>
                  <a:schemeClr val="tx1"/>
                </a:solidFill>
              </a:rPr>
              <a:t>(Enforcement)</a:t>
            </a:r>
            <a:r>
              <a:rPr lang="zh-TW" altLang="en-US">
                <a:solidFill>
                  <a:schemeClr val="tx1"/>
                </a:solidFill>
              </a:rPr>
              <a:t>降低衝突發生可能性</a:t>
            </a:r>
          </a:p>
        </p:txBody>
      </p:sp>
    </p:spTree>
    <p:extLst>
      <p:ext uri="{BB962C8B-B14F-4D97-AF65-F5344CB8AC3E}">
        <p14:creationId xmlns:p14="http://schemas.microsoft.com/office/powerpoint/2010/main" val="4124774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3EC23-A02C-7737-AED0-56E05198625C}"/>
              </a:ext>
            </a:extLst>
          </p:cNvPr>
          <p:cNvSpPr>
            <a:spLocks noGrp="1"/>
          </p:cNvSpPr>
          <p:nvPr>
            <p:ph type="title"/>
          </p:nvPr>
        </p:nvSpPr>
        <p:spPr/>
        <p:txBody>
          <a:bodyPr>
            <a:normAutofit/>
          </a:bodyPr>
          <a:lstStyle/>
          <a:p>
            <a:r>
              <a:rPr lang="zh-TW" altLang="en-US"/>
              <a:t>研究報告摘要：道路使用者行為特性</a:t>
            </a:r>
          </a:p>
        </p:txBody>
      </p:sp>
      <p:sp>
        <p:nvSpPr>
          <p:cNvPr id="3" name="投影片編號版面配置區 2">
            <a:extLst>
              <a:ext uri="{FF2B5EF4-FFF2-40B4-BE49-F238E27FC236}">
                <a16:creationId xmlns:a16="http://schemas.microsoft.com/office/drawing/2014/main" id="{0A39448A-068D-8200-F825-371049D5A53F}"/>
              </a:ext>
            </a:extLst>
          </p:cNvPr>
          <p:cNvSpPr>
            <a:spLocks noGrp="1"/>
          </p:cNvSpPr>
          <p:nvPr>
            <p:ph type="sldNum" sz="quarter" idx="12"/>
          </p:nvPr>
        </p:nvSpPr>
        <p:spPr/>
        <p:txBody>
          <a:bodyPr/>
          <a:lstStyle/>
          <a:p>
            <a:pPr algn="ctr"/>
            <a:fld id="{6E290225-7458-4E5F-AFE5-E142CAAEBF37}" type="slidenum">
              <a:rPr lang="en-US" smtClean="0"/>
              <a:pPr algn="ctr"/>
              <a:t>55</a:t>
            </a:fld>
            <a:endParaRPr lang="en-US"/>
          </a:p>
        </p:txBody>
      </p:sp>
      <p:sp>
        <p:nvSpPr>
          <p:cNvPr id="4" name="內容版面配置區 3">
            <a:extLst>
              <a:ext uri="{FF2B5EF4-FFF2-40B4-BE49-F238E27FC236}">
                <a16:creationId xmlns:a16="http://schemas.microsoft.com/office/drawing/2014/main" id="{BEF376CB-7373-9F97-7812-F03FE5727C6E}"/>
              </a:ext>
            </a:extLst>
          </p:cNvPr>
          <p:cNvSpPr>
            <a:spLocks noGrp="1"/>
          </p:cNvSpPr>
          <p:nvPr>
            <p:ph idx="1"/>
          </p:nvPr>
        </p:nvSpPr>
        <p:spPr/>
        <p:txBody>
          <a:bodyPr/>
          <a:lstStyle/>
          <a:p>
            <a:pPr lvl="1">
              <a:lnSpc>
                <a:spcPct val="150000"/>
              </a:lnSpc>
            </a:pPr>
            <a:r>
              <a:rPr lang="zh-TW" altLang="en-US">
                <a:solidFill>
                  <a:schemeClr val="tx1"/>
                </a:solidFill>
              </a:rPr>
              <a:t>現今的道路多非</a:t>
            </a:r>
            <a:r>
              <a:rPr lang="zh-TW" altLang="en-US">
                <a:solidFill>
                  <a:srgbClr val="FF0000"/>
                </a:solidFill>
              </a:rPr>
              <a:t>自覺性道路 </a:t>
            </a:r>
            <a:r>
              <a:rPr lang="en-US" altLang="zh-TW">
                <a:solidFill>
                  <a:schemeClr val="tx1"/>
                </a:solidFill>
              </a:rPr>
              <a:t>(Self-explaining Road, SER)</a:t>
            </a:r>
            <a:r>
              <a:rPr lang="zh-TW" altLang="en-US">
                <a:solidFill>
                  <a:schemeClr val="tx1"/>
                </a:solidFill>
              </a:rPr>
              <a:t>設計，因此道路使用者難以直覺地依據道路設計做出對應的行為</a:t>
            </a:r>
            <a:endParaRPr lang="en-US" altLang="zh-TW">
              <a:solidFill>
                <a:schemeClr val="tx1"/>
              </a:solidFill>
            </a:endParaRPr>
          </a:p>
          <a:p>
            <a:pPr lvl="1">
              <a:lnSpc>
                <a:spcPct val="150000"/>
              </a:lnSpc>
            </a:pPr>
            <a:r>
              <a:rPr lang="zh-TW" altLang="en-US">
                <a:solidFill>
                  <a:schemeClr val="tx1"/>
                </a:solidFill>
              </a:rPr>
              <a:t>仰賴標誌、標線或號誌等</a:t>
            </a:r>
            <a:r>
              <a:rPr lang="zh-TW" altLang="en-US">
                <a:solidFill>
                  <a:srgbClr val="FF0000"/>
                </a:solidFill>
              </a:rPr>
              <a:t>外部控制資訊</a:t>
            </a:r>
            <a:r>
              <a:rPr lang="zh-TW" altLang="en-US">
                <a:solidFill>
                  <a:schemeClr val="tx1"/>
                </a:solidFill>
              </a:rPr>
              <a:t>，道路使用者的反應會較慢</a:t>
            </a:r>
            <a:endParaRPr lang="en-US" altLang="zh-TW">
              <a:solidFill>
                <a:schemeClr val="tx1"/>
              </a:solidFill>
            </a:endParaRPr>
          </a:p>
          <a:p>
            <a:pPr lvl="1">
              <a:lnSpc>
                <a:spcPct val="150000"/>
              </a:lnSpc>
            </a:pPr>
            <a:r>
              <a:rPr lang="zh-TW" altLang="en-US">
                <a:solidFill>
                  <a:schemeClr val="tx1"/>
                </a:solidFill>
              </a:rPr>
              <a:t>道路使用者隨時在蒐集道路上</a:t>
            </a:r>
            <a:r>
              <a:rPr lang="zh-TW" altLang="en-US">
                <a:solidFill>
                  <a:srgbClr val="FF0000"/>
                </a:solidFill>
              </a:rPr>
              <a:t>最有意義的資訊 </a:t>
            </a:r>
            <a:r>
              <a:rPr lang="en-US" altLang="zh-TW">
                <a:solidFill>
                  <a:schemeClr val="tx1"/>
                </a:solidFill>
              </a:rPr>
              <a:t>(Most Meaningful Information, MMI)</a:t>
            </a:r>
            <a:r>
              <a:rPr lang="zh-TW" altLang="en-US">
                <a:solidFill>
                  <a:schemeClr val="tx1"/>
                </a:solidFill>
              </a:rPr>
              <a:t>作為其駕駛依據</a:t>
            </a:r>
            <a:endParaRPr lang="en-US" altLang="zh-TW">
              <a:solidFill>
                <a:schemeClr val="tx1"/>
              </a:solidFill>
            </a:endParaRPr>
          </a:p>
          <a:p>
            <a:pPr lvl="1">
              <a:lnSpc>
                <a:spcPct val="150000"/>
              </a:lnSpc>
            </a:pPr>
            <a:r>
              <a:rPr lang="zh-TW" altLang="en-US">
                <a:solidFill>
                  <a:schemeClr val="tx1"/>
                </a:solidFill>
              </a:rPr>
              <a:t>道路使用者蒐集資訊時受</a:t>
            </a:r>
            <a:r>
              <a:rPr lang="zh-TW" altLang="en-US">
                <a:solidFill>
                  <a:srgbClr val="FF0000"/>
                </a:solidFill>
              </a:rPr>
              <a:t>路況</a:t>
            </a:r>
            <a:r>
              <a:rPr lang="zh-TW" altLang="en-US">
                <a:solidFill>
                  <a:schemeClr val="tx1"/>
                </a:solidFill>
              </a:rPr>
              <a:t>、</a:t>
            </a:r>
            <a:r>
              <a:rPr lang="zh-TW" altLang="en-US">
                <a:solidFill>
                  <a:srgbClr val="FF0000"/>
                </a:solidFill>
              </a:rPr>
              <a:t>天候</a:t>
            </a:r>
            <a:r>
              <a:rPr lang="zh-TW" altLang="en-US">
                <a:solidFill>
                  <a:schemeClr val="tx1"/>
                </a:solidFill>
              </a:rPr>
              <a:t>、</a:t>
            </a:r>
            <a:r>
              <a:rPr lang="zh-TW" altLang="en-US">
                <a:solidFill>
                  <a:srgbClr val="FF0000"/>
                </a:solidFill>
              </a:rPr>
              <a:t>天色</a:t>
            </a:r>
            <a:r>
              <a:rPr lang="en-US" altLang="zh-TW">
                <a:solidFill>
                  <a:schemeClr val="tx1"/>
                </a:solidFill>
              </a:rPr>
              <a:t>……</a:t>
            </a:r>
            <a:r>
              <a:rPr lang="zh-TW" altLang="en-US">
                <a:solidFill>
                  <a:schemeClr val="tx1"/>
                </a:solidFill>
              </a:rPr>
              <a:t>等外在因素影響</a:t>
            </a:r>
            <a:endParaRPr lang="en-US" altLang="zh-TW">
              <a:solidFill>
                <a:schemeClr val="tx1"/>
              </a:solidFill>
            </a:endParaRPr>
          </a:p>
          <a:p>
            <a:pPr lvl="1">
              <a:lnSpc>
                <a:spcPct val="150000"/>
              </a:lnSpc>
            </a:pPr>
            <a:r>
              <a:rPr lang="zh-TW" altLang="en-US">
                <a:solidFill>
                  <a:schemeClr val="tx1"/>
                </a:solidFill>
              </a:rPr>
              <a:t>道路使用者蒐集資訊的頻率會隨著道路環境的</a:t>
            </a:r>
            <a:r>
              <a:rPr lang="zh-TW" altLang="en-US">
                <a:solidFill>
                  <a:srgbClr val="FF0000"/>
                </a:solidFill>
              </a:rPr>
              <a:t>複雜度</a:t>
            </a:r>
            <a:r>
              <a:rPr lang="zh-TW" altLang="en-US">
                <a:solidFill>
                  <a:schemeClr val="tx1"/>
                </a:solidFill>
              </a:rPr>
              <a:t>不同而改變，越簡單的環境越慢</a:t>
            </a:r>
            <a:endParaRPr lang="en-US" altLang="zh-TW">
              <a:solidFill>
                <a:schemeClr val="tx1"/>
              </a:solidFill>
            </a:endParaRPr>
          </a:p>
          <a:p>
            <a:pPr lvl="1">
              <a:lnSpc>
                <a:spcPct val="150000"/>
              </a:lnSpc>
            </a:pPr>
            <a:r>
              <a:rPr lang="zh-TW" altLang="en-US">
                <a:solidFill>
                  <a:schemeClr val="tx1"/>
                </a:solidFill>
              </a:rPr>
              <a:t>道路使用者的感知反應時間 </a:t>
            </a:r>
            <a:r>
              <a:rPr lang="en-US" altLang="zh-TW">
                <a:solidFill>
                  <a:schemeClr val="tx1"/>
                </a:solidFill>
              </a:rPr>
              <a:t>(Perception Reaction Time, PRT)</a:t>
            </a:r>
            <a:r>
              <a:rPr lang="zh-TW" altLang="en-US">
                <a:solidFill>
                  <a:schemeClr val="tx1"/>
                </a:solidFill>
              </a:rPr>
              <a:t>會依據期待的 </a:t>
            </a:r>
            <a:r>
              <a:rPr lang="en-US" altLang="zh-TW">
                <a:solidFill>
                  <a:schemeClr val="tx1"/>
                </a:solidFill>
              </a:rPr>
              <a:t>(expected)</a:t>
            </a:r>
            <a:r>
              <a:rPr lang="zh-TW" altLang="en-US">
                <a:solidFill>
                  <a:schemeClr val="tx1"/>
                </a:solidFill>
              </a:rPr>
              <a:t>或不期待的事件、使用者</a:t>
            </a:r>
            <a:r>
              <a:rPr lang="zh-TW" altLang="en-US">
                <a:solidFill>
                  <a:srgbClr val="FF0000"/>
                </a:solidFill>
              </a:rPr>
              <a:t>年齡</a:t>
            </a:r>
            <a:r>
              <a:rPr lang="zh-TW" altLang="en-US">
                <a:solidFill>
                  <a:schemeClr val="tx1"/>
                </a:solidFill>
              </a:rPr>
              <a:t>、</a:t>
            </a:r>
            <a:r>
              <a:rPr lang="zh-TW" altLang="en-US">
                <a:solidFill>
                  <a:srgbClr val="FF0000"/>
                </a:solidFill>
              </a:rPr>
              <a:t>視覺能力</a:t>
            </a:r>
            <a:r>
              <a:rPr lang="zh-TW" altLang="en-US">
                <a:solidFill>
                  <a:schemeClr val="tx1"/>
                </a:solidFill>
              </a:rPr>
              <a:t>及</a:t>
            </a:r>
            <a:r>
              <a:rPr lang="zh-TW" altLang="en-US">
                <a:solidFill>
                  <a:srgbClr val="FF0000"/>
                </a:solidFill>
              </a:rPr>
              <a:t>經驗</a:t>
            </a:r>
            <a:r>
              <a:rPr lang="zh-TW" altLang="en-US">
                <a:solidFill>
                  <a:schemeClr val="tx1"/>
                </a:solidFill>
              </a:rPr>
              <a:t>不同、當下</a:t>
            </a:r>
            <a:r>
              <a:rPr lang="zh-TW" altLang="en-US">
                <a:solidFill>
                  <a:srgbClr val="FF0000"/>
                </a:solidFill>
              </a:rPr>
              <a:t>情緒</a:t>
            </a:r>
            <a:r>
              <a:rPr lang="zh-TW" altLang="en-US">
                <a:solidFill>
                  <a:schemeClr val="tx1"/>
                </a:solidFill>
              </a:rPr>
              <a:t>及</a:t>
            </a:r>
            <a:r>
              <a:rPr lang="zh-TW" altLang="en-US">
                <a:solidFill>
                  <a:srgbClr val="FF0000"/>
                </a:solidFill>
              </a:rPr>
              <a:t>疲勞程度</a:t>
            </a:r>
            <a:r>
              <a:rPr lang="zh-TW" altLang="en-US">
                <a:solidFill>
                  <a:schemeClr val="tx1"/>
                </a:solidFill>
              </a:rPr>
              <a:t>而有所不同</a:t>
            </a:r>
            <a:endParaRPr lang="en-US" altLang="zh-TW">
              <a:solidFill>
                <a:schemeClr val="tx1"/>
              </a:solidFill>
            </a:endParaRPr>
          </a:p>
          <a:p>
            <a:endParaRPr lang="zh-TW" altLang="en-US"/>
          </a:p>
        </p:txBody>
      </p:sp>
    </p:spTree>
    <p:extLst>
      <p:ext uri="{BB962C8B-B14F-4D97-AF65-F5344CB8AC3E}">
        <p14:creationId xmlns:p14="http://schemas.microsoft.com/office/powerpoint/2010/main" val="3747577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B19DE-2E18-F2DB-9A92-35BD0872DBC7}"/>
              </a:ext>
            </a:extLst>
          </p:cNvPr>
          <p:cNvSpPr>
            <a:spLocks noGrp="1"/>
          </p:cNvSpPr>
          <p:nvPr>
            <p:ph type="title"/>
          </p:nvPr>
        </p:nvSpPr>
        <p:spPr/>
        <p:txBody>
          <a:bodyPr/>
          <a:lstStyle/>
          <a:p>
            <a:r>
              <a:rPr lang="zh-TW" altLang="en-US"/>
              <a:t>道路使用者特性 </a:t>
            </a:r>
          </a:p>
        </p:txBody>
      </p:sp>
      <p:sp>
        <p:nvSpPr>
          <p:cNvPr id="3" name="投影片編號版面配置區 2">
            <a:extLst>
              <a:ext uri="{FF2B5EF4-FFF2-40B4-BE49-F238E27FC236}">
                <a16:creationId xmlns:a16="http://schemas.microsoft.com/office/drawing/2014/main" id="{29263A2D-5827-9140-8185-6D5B8B154C58}"/>
              </a:ext>
            </a:extLst>
          </p:cNvPr>
          <p:cNvSpPr>
            <a:spLocks noGrp="1"/>
          </p:cNvSpPr>
          <p:nvPr>
            <p:ph type="sldNum" sz="quarter" idx="12"/>
          </p:nvPr>
        </p:nvSpPr>
        <p:spPr/>
        <p:txBody>
          <a:bodyPr/>
          <a:lstStyle/>
          <a:p>
            <a:pPr algn="ctr"/>
            <a:fld id="{6E290225-7458-4E5F-AFE5-E142CAAEBF37}" type="slidenum">
              <a:rPr lang="en-US" smtClean="0"/>
              <a:pPr algn="ctr"/>
              <a:t>56</a:t>
            </a:fld>
            <a:endParaRPr lang="en-US"/>
          </a:p>
        </p:txBody>
      </p:sp>
      <p:pic>
        <p:nvPicPr>
          <p:cNvPr id="6" name="圖片 5">
            <a:extLst>
              <a:ext uri="{FF2B5EF4-FFF2-40B4-BE49-F238E27FC236}">
                <a16:creationId xmlns:a16="http://schemas.microsoft.com/office/drawing/2014/main" id="{DE74E204-18C7-EB76-A24A-0293DE5148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853958"/>
            <a:ext cx="2391074" cy="1591263"/>
          </a:xfrm>
          <a:prstGeom prst="rect">
            <a:avLst/>
          </a:prstGeom>
        </p:spPr>
      </p:pic>
      <p:pic>
        <p:nvPicPr>
          <p:cNvPr id="8" name="圖片 7">
            <a:extLst>
              <a:ext uri="{FF2B5EF4-FFF2-40B4-BE49-F238E27FC236}">
                <a16:creationId xmlns:a16="http://schemas.microsoft.com/office/drawing/2014/main" id="{4D774EA2-D047-72E2-8367-8F4587B109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5519" y="1891766"/>
            <a:ext cx="2430869" cy="1553455"/>
          </a:xfrm>
          <a:prstGeom prst="rect">
            <a:avLst/>
          </a:prstGeom>
        </p:spPr>
      </p:pic>
      <p:pic>
        <p:nvPicPr>
          <p:cNvPr id="10" name="圖片 9">
            <a:extLst>
              <a:ext uri="{FF2B5EF4-FFF2-40B4-BE49-F238E27FC236}">
                <a16:creationId xmlns:a16="http://schemas.microsoft.com/office/drawing/2014/main" id="{679DCED5-57DB-EFE2-6F6F-6693876A95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445" y="3575732"/>
            <a:ext cx="2391074" cy="1520019"/>
          </a:xfrm>
          <a:prstGeom prst="rect">
            <a:avLst/>
          </a:prstGeom>
        </p:spPr>
      </p:pic>
      <p:pic>
        <p:nvPicPr>
          <p:cNvPr id="12" name="圖片 11">
            <a:extLst>
              <a:ext uri="{FF2B5EF4-FFF2-40B4-BE49-F238E27FC236}">
                <a16:creationId xmlns:a16="http://schemas.microsoft.com/office/drawing/2014/main" id="{5F26153C-6B80-3653-8721-AE525CB2E5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35519" y="3575731"/>
            <a:ext cx="2430869" cy="1520019"/>
          </a:xfrm>
          <a:prstGeom prst="rect">
            <a:avLst/>
          </a:prstGeom>
        </p:spPr>
      </p:pic>
      <p:pic>
        <p:nvPicPr>
          <p:cNvPr id="14" name="圖片 13">
            <a:extLst>
              <a:ext uri="{FF2B5EF4-FFF2-40B4-BE49-F238E27FC236}">
                <a16:creationId xmlns:a16="http://schemas.microsoft.com/office/drawing/2014/main" id="{6B1A0C54-CB3C-DB50-7DB2-93A7D3ADEDA0}"/>
              </a:ext>
            </a:extLst>
          </p:cNvPr>
          <p:cNvPicPr>
            <a:picLocks noChangeAspect="1"/>
          </p:cNvPicPr>
          <p:nvPr/>
        </p:nvPicPr>
        <p:blipFill>
          <a:blip r:embed="rId6"/>
          <a:stretch>
            <a:fillRect/>
          </a:stretch>
        </p:blipFill>
        <p:spPr>
          <a:xfrm>
            <a:off x="3440620" y="5133850"/>
            <a:ext cx="2162477" cy="190527"/>
          </a:xfrm>
          <a:prstGeom prst="rect">
            <a:avLst/>
          </a:prstGeom>
        </p:spPr>
      </p:pic>
      <p:sp>
        <p:nvSpPr>
          <p:cNvPr id="15" name="文字方塊 14">
            <a:extLst>
              <a:ext uri="{FF2B5EF4-FFF2-40B4-BE49-F238E27FC236}">
                <a16:creationId xmlns:a16="http://schemas.microsoft.com/office/drawing/2014/main" id="{6F61D0EC-C480-42A2-9EC6-D96E0CFF95AE}"/>
              </a:ext>
            </a:extLst>
          </p:cNvPr>
          <p:cNvSpPr txBox="1"/>
          <p:nvPr/>
        </p:nvSpPr>
        <p:spPr>
          <a:xfrm>
            <a:off x="3151478" y="5338845"/>
            <a:ext cx="646331" cy="276999"/>
          </a:xfrm>
          <a:prstGeom prst="rect">
            <a:avLst/>
          </a:prstGeom>
          <a:noFill/>
        </p:spPr>
        <p:txBody>
          <a:bodyPr wrap="none" rtlCol="0">
            <a:spAutoFit/>
          </a:bodyPr>
          <a:lstStyle/>
          <a:p>
            <a:r>
              <a:rPr lang="zh-TW" altLang="en-US" sz="1200"/>
              <a:t>最重要</a:t>
            </a:r>
          </a:p>
        </p:txBody>
      </p:sp>
      <p:sp>
        <p:nvSpPr>
          <p:cNvPr id="16" name="文字方塊 15">
            <a:extLst>
              <a:ext uri="{FF2B5EF4-FFF2-40B4-BE49-F238E27FC236}">
                <a16:creationId xmlns:a16="http://schemas.microsoft.com/office/drawing/2014/main" id="{C1D2F415-B69B-1AA8-3DB1-3DF2AADD9D42}"/>
              </a:ext>
            </a:extLst>
          </p:cNvPr>
          <p:cNvSpPr txBox="1"/>
          <p:nvPr/>
        </p:nvSpPr>
        <p:spPr>
          <a:xfrm>
            <a:off x="5151691" y="5338845"/>
            <a:ext cx="800219" cy="276999"/>
          </a:xfrm>
          <a:prstGeom prst="rect">
            <a:avLst/>
          </a:prstGeom>
          <a:noFill/>
        </p:spPr>
        <p:txBody>
          <a:bodyPr wrap="none" rtlCol="0">
            <a:spAutoFit/>
          </a:bodyPr>
          <a:lstStyle/>
          <a:p>
            <a:r>
              <a:rPr lang="zh-TW" altLang="en-US" sz="1200"/>
              <a:t>最不重要</a:t>
            </a:r>
          </a:p>
        </p:txBody>
      </p:sp>
      <p:sp>
        <p:nvSpPr>
          <p:cNvPr id="17" name="矩形: 圓角 16">
            <a:extLst>
              <a:ext uri="{FF2B5EF4-FFF2-40B4-BE49-F238E27FC236}">
                <a16:creationId xmlns:a16="http://schemas.microsoft.com/office/drawing/2014/main" id="{AC2BF288-AB5E-4D2A-9D17-FB62ED4C8430}"/>
              </a:ext>
            </a:extLst>
          </p:cNvPr>
          <p:cNvSpPr/>
          <p:nvPr/>
        </p:nvSpPr>
        <p:spPr>
          <a:xfrm>
            <a:off x="838199" y="1098411"/>
            <a:ext cx="4893853"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道路使用者篩選道路上最有意義的資訊</a:t>
            </a:r>
          </a:p>
        </p:txBody>
      </p:sp>
      <p:sp>
        <p:nvSpPr>
          <p:cNvPr id="18" name="矩形 17">
            <a:extLst>
              <a:ext uri="{FF2B5EF4-FFF2-40B4-BE49-F238E27FC236}">
                <a16:creationId xmlns:a16="http://schemas.microsoft.com/office/drawing/2014/main" id="{E120EA6E-B531-DAFF-8212-FE46145FD3D0}"/>
              </a:ext>
            </a:extLst>
          </p:cNvPr>
          <p:cNvSpPr/>
          <p:nvPr/>
        </p:nvSpPr>
        <p:spPr>
          <a:xfrm>
            <a:off x="838200" y="1723447"/>
            <a:ext cx="876300" cy="49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u="sng">
                <a:solidFill>
                  <a:prstClr val="black"/>
                </a:solidFill>
                <a:latin typeface="Calibri"/>
                <a:ea typeface="微軟正黑體"/>
              </a:rPr>
              <a:t>情境一</a:t>
            </a:r>
          </a:p>
        </p:txBody>
      </p:sp>
      <p:sp>
        <p:nvSpPr>
          <p:cNvPr id="19" name="矩形 18">
            <a:extLst>
              <a:ext uri="{FF2B5EF4-FFF2-40B4-BE49-F238E27FC236}">
                <a16:creationId xmlns:a16="http://schemas.microsoft.com/office/drawing/2014/main" id="{641F9D51-CAE6-3D3E-64A1-2BB84F94156C}"/>
              </a:ext>
            </a:extLst>
          </p:cNvPr>
          <p:cNvSpPr/>
          <p:nvPr/>
        </p:nvSpPr>
        <p:spPr>
          <a:xfrm>
            <a:off x="838200" y="3497874"/>
            <a:ext cx="876300" cy="49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u="sng">
                <a:solidFill>
                  <a:prstClr val="black"/>
                </a:solidFill>
                <a:latin typeface="Calibri"/>
                <a:ea typeface="微軟正黑體"/>
              </a:rPr>
              <a:t>情境二</a:t>
            </a:r>
          </a:p>
        </p:txBody>
      </p:sp>
      <p:sp>
        <p:nvSpPr>
          <p:cNvPr id="20" name="文字方塊 19">
            <a:extLst>
              <a:ext uri="{FF2B5EF4-FFF2-40B4-BE49-F238E27FC236}">
                <a16:creationId xmlns:a16="http://schemas.microsoft.com/office/drawing/2014/main" id="{98DAAFDF-BB5D-692F-6D84-F5A2CDBA32B4}"/>
              </a:ext>
            </a:extLst>
          </p:cNvPr>
          <p:cNvSpPr txBox="1"/>
          <p:nvPr/>
        </p:nvSpPr>
        <p:spPr>
          <a:xfrm>
            <a:off x="1169043" y="5624264"/>
            <a:ext cx="4497345"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車輛出現前，道路使用者蒐集多元道路資訊，包括標誌、標線、道路前緣、停等車輛</a:t>
            </a:r>
            <a:r>
              <a:rPr lang="en-US" altLang="zh-TW" sz="1600"/>
              <a:t>……</a:t>
            </a:r>
            <a:r>
              <a:rPr lang="zh-TW" altLang="en-US" sz="1600"/>
              <a:t>等</a:t>
            </a:r>
            <a:endParaRPr lang="en-US" altLang="zh-TW" sz="1600"/>
          </a:p>
          <a:p>
            <a:pPr marL="285750" indent="-285750">
              <a:buFont typeface="Arial" panose="020B0604020202020204" pitchFamily="34" charset="0"/>
              <a:buChar char="•"/>
            </a:pPr>
            <a:r>
              <a:rPr lang="zh-TW" altLang="en-US" sz="1600"/>
              <a:t>車輛出現後，道路使用者專注於車輛動態</a:t>
            </a:r>
          </a:p>
        </p:txBody>
      </p:sp>
      <p:sp>
        <p:nvSpPr>
          <p:cNvPr id="21" name="箭號: 向右 20">
            <a:extLst>
              <a:ext uri="{FF2B5EF4-FFF2-40B4-BE49-F238E27FC236}">
                <a16:creationId xmlns:a16="http://schemas.microsoft.com/office/drawing/2014/main" id="{1AA9534D-54FC-4820-076C-75C339F8C6C8}"/>
              </a:ext>
            </a:extLst>
          </p:cNvPr>
          <p:cNvSpPr/>
          <p:nvPr/>
        </p:nvSpPr>
        <p:spPr>
          <a:xfrm>
            <a:off x="2999434" y="2418095"/>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8E6E39A5-31C9-D5FF-ECC3-85DC5BE63F28}"/>
              </a:ext>
            </a:extLst>
          </p:cNvPr>
          <p:cNvSpPr/>
          <p:nvPr/>
        </p:nvSpPr>
        <p:spPr>
          <a:xfrm>
            <a:off x="2999434" y="4104246"/>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右 22">
            <a:extLst>
              <a:ext uri="{FF2B5EF4-FFF2-40B4-BE49-F238E27FC236}">
                <a16:creationId xmlns:a16="http://schemas.microsoft.com/office/drawing/2014/main" id="{E80DCECA-5691-66F5-69F4-47F67215BA94}"/>
              </a:ext>
            </a:extLst>
          </p:cNvPr>
          <p:cNvSpPr/>
          <p:nvPr/>
        </p:nvSpPr>
        <p:spPr>
          <a:xfrm>
            <a:off x="703117" y="5808268"/>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18C80FF8-9FC4-DE1B-F241-9D0207A11B70}"/>
              </a:ext>
            </a:extLst>
          </p:cNvPr>
          <p:cNvPicPr>
            <a:picLocks noChangeAspect="1"/>
          </p:cNvPicPr>
          <p:nvPr/>
        </p:nvPicPr>
        <p:blipFill>
          <a:blip r:embed="rId7"/>
          <a:stretch>
            <a:fillRect/>
          </a:stretch>
        </p:blipFill>
        <p:spPr>
          <a:xfrm>
            <a:off x="12338996" y="2013982"/>
            <a:ext cx="6430272" cy="6163535"/>
          </a:xfrm>
          <a:prstGeom prst="rect">
            <a:avLst/>
          </a:prstGeom>
        </p:spPr>
      </p:pic>
      <p:pic>
        <p:nvPicPr>
          <p:cNvPr id="27" name="圖片 26">
            <a:extLst>
              <a:ext uri="{FF2B5EF4-FFF2-40B4-BE49-F238E27FC236}">
                <a16:creationId xmlns:a16="http://schemas.microsoft.com/office/drawing/2014/main" id="{25E1ACF9-308E-25BB-F327-31C96A17491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0405" y="3215959"/>
            <a:ext cx="5660573" cy="2287146"/>
          </a:xfrm>
          <a:prstGeom prst="rect">
            <a:avLst/>
          </a:prstGeom>
        </p:spPr>
      </p:pic>
      <p:sp>
        <p:nvSpPr>
          <p:cNvPr id="28" name="矩形: 圓角 27">
            <a:extLst>
              <a:ext uri="{FF2B5EF4-FFF2-40B4-BE49-F238E27FC236}">
                <a16:creationId xmlns:a16="http://schemas.microsoft.com/office/drawing/2014/main" id="{69CC676A-C17F-140D-F242-1790AD1E63AC}"/>
              </a:ext>
            </a:extLst>
          </p:cNvPr>
          <p:cNvSpPr/>
          <p:nvPr/>
        </p:nvSpPr>
        <p:spPr>
          <a:xfrm>
            <a:off x="6095999" y="1098411"/>
            <a:ext cx="4893853"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道路使用者對道路資訊的反應時間示意</a:t>
            </a:r>
          </a:p>
        </p:txBody>
      </p:sp>
      <p:sp>
        <p:nvSpPr>
          <p:cNvPr id="29" name="文字方塊 28">
            <a:extLst>
              <a:ext uri="{FF2B5EF4-FFF2-40B4-BE49-F238E27FC236}">
                <a16:creationId xmlns:a16="http://schemas.microsoft.com/office/drawing/2014/main" id="{ADE9417D-3917-11DA-5A84-9C3FF7448ED9}"/>
              </a:ext>
            </a:extLst>
          </p:cNvPr>
          <p:cNvSpPr txBox="1"/>
          <p:nvPr/>
        </p:nvSpPr>
        <p:spPr>
          <a:xfrm>
            <a:off x="6250246" y="3531471"/>
            <a:ext cx="540000" cy="461665"/>
          </a:xfrm>
          <a:prstGeom prst="rect">
            <a:avLst/>
          </a:prstGeom>
          <a:solidFill>
            <a:schemeClr val="bg1"/>
          </a:solidFill>
        </p:spPr>
        <p:txBody>
          <a:bodyPr wrap="square" rtlCol="0">
            <a:spAutoFit/>
          </a:bodyPr>
          <a:lstStyle/>
          <a:p>
            <a:pPr algn="ctr"/>
            <a:r>
              <a:rPr lang="zh-TW" altLang="en-US" sz="1200"/>
              <a:t>閱讀距離</a:t>
            </a:r>
          </a:p>
        </p:txBody>
      </p:sp>
      <p:sp>
        <p:nvSpPr>
          <p:cNvPr id="30" name="文字方塊 29">
            <a:extLst>
              <a:ext uri="{FF2B5EF4-FFF2-40B4-BE49-F238E27FC236}">
                <a16:creationId xmlns:a16="http://schemas.microsoft.com/office/drawing/2014/main" id="{F89D2B96-87EE-CCD8-777D-3C145B721B25}"/>
              </a:ext>
            </a:extLst>
          </p:cNvPr>
          <p:cNvSpPr txBox="1"/>
          <p:nvPr/>
        </p:nvSpPr>
        <p:spPr>
          <a:xfrm>
            <a:off x="6854221" y="3531471"/>
            <a:ext cx="504000" cy="461665"/>
          </a:xfrm>
          <a:prstGeom prst="rect">
            <a:avLst/>
          </a:prstGeom>
          <a:solidFill>
            <a:schemeClr val="bg1"/>
          </a:solidFill>
        </p:spPr>
        <p:txBody>
          <a:bodyPr wrap="square" rtlCol="0">
            <a:spAutoFit/>
          </a:bodyPr>
          <a:lstStyle/>
          <a:p>
            <a:pPr algn="ctr"/>
            <a:r>
              <a:rPr lang="zh-TW" altLang="en-US" sz="1200"/>
              <a:t>決策距離</a:t>
            </a:r>
          </a:p>
        </p:txBody>
      </p:sp>
      <p:sp>
        <p:nvSpPr>
          <p:cNvPr id="31" name="文字方塊 30">
            <a:extLst>
              <a:ext uri="{FF2B5EF4-FFF2-40B4-BE49-F238E27FC236}">
                <a16:creationId xmlns:a16="http://schemas.microsoft.com/office/drawing/2014/main" id="{00EE1F0B-D6CF-691B-9FB2-04BFE0F385A7}"/>
              </a:ext>
            </a:extLst>
          </p:cNvPr>
          <p:cNvSpPr txBox="1"/>
          <p:nvPr/>
        </p:nvSpPr>
        <p:spPr>
          <a:xfrm>
            <a:off x="9235586" y="3762303"/>
            <a:ext cx="935489" cy="276999"/>
          </a:xfrm>
          <a:prstGeom prst="rect">
            <a:avLst/>
          </a:prstGeom>
          <a:solidFill>
            <a:schemeClr val="bg1"/>
          </a:solidFill>
        </p:spPr>
        <p:txBody>
          <a:bodyPr wrap="square" rtlCol="0">
            <a:spAutoFit/>
          </a:bodyPr>
          <a:lstStyle/>
          <a:p>
            <a:pPr algn="ctr"/>
            <a:r>
              <a:rPr lang="zh-TW" altLang="en-US" sz="1200"/>
              <a:t>減速</a:t>
            </a:r>
          </a:p>
        </p:txBody>
      </p:sp>
      <p:sp>
        <p:nvSpPr>
          <p:cNvPr id="32" name="文字方塊 31">
            <a:extLst>
              <a:ext uri="{FF2B5EF4-FFF2-40B4-BE49-F238E27FC236}">
                <a16:creationId xmlns:a16="http://schemas.microsoft.com/office/drawing/2014/main" id="{3ACC46B2-9217-9496-194D-55E4BBD4C2A7}"/>
              </a:ext>
            </a:extLst>
          </p:cNvPr>
          <p:cNvSpPr txBox="1"/>
          <p:nvPr/>
        </p:nvSpPr>
        <p:spPr>
          <a:xfrm>
            <a:off x="6890475" y="4956154"/>
            <a:ext cx="1044000" cy="276999"/>
          </a:xfrm>
          <a:prstGeom prst="rect">
            <a:avLst/>
          </a:prstGeom>
          <a:solidFill>
            <a:schemeClr val="bg1"/>
          </a:solidFill>
        </p:spPr>
        <p:txBody>
          <a:bodyPr wrap="square" rtlCol="0">
            <a:spAutoFit/>
          </a:bodyPr>
          <a:lstStyle/>
          <a:p>
            <a:pPr algn="ctr"/>
            <a:r>
              <a:rPr lang="zh-TW" altLang="en-US" sz="1200"/>
              <a:t>判讀距離</a:t>
            </a:r>
          </a:p>
        </p:txBody>
      </p:sp>
      <p:sp>
        <p:nvSpPr>
          <p:cNvPr id="33" name="文字方塊 32">
            <a:extLst>
              <a:ext uri="{FF2B5EF4-FFF2-40B4-BE49-F238E27FC236}">
                <a16:creationId xmlns:a16="http://schemas.microsoft.com/office/drawing/2014/main" id="{CE14A4E8-07B5-16C5-B1C0-B22F69F82B0C}"/>
              </a:ext>
            </a:extLst>
          </p:cNvPr>
          <p:cNvSpPr txBox="1"/>
          <p:nvPr/>
        </p:nvSpPr>
        <p:spPr>
          <a:xfrm>
            <a:off x="9106926" y="4956154"/>
            <a:ext cx="1044000" cy="276999"/>
          </a:xfrm>
          <a:prstGeom prst="rect">
            <a:avLst/>
          </a:prstGeom>
          <a:solidFill>
            <a:schemeClr val="bg1"/>
          </a:solidFill>
        </p:spPr>
        <p:txBody>
          <a:bodyPr wrap="square" rtlCol="0">
            <a:spAutoFit/>
          </a:bodyPr>
          <a:lstStyle/>
          <a:p>
            <a:pPr algn="ctr"/>
            <a:r>
              <a:rPr lang="zh-TW" altLang="en-US" sz="1200"/>
              <a:t>提前設置</a:t>
            </a:r>
          </a:p>
        </p:txBody>
      </p:sp>
      <p:sp>
        <p:nvSpPr>
          <p:cNvPr id="34" name="文字方塊 33">
            <a:extLst>
              <a:ext uri="{FF2B5EF4-FFF2-40B4-BE49-F238E27FC236}">
                <a16:creationId xmlns:a16="http://schemas.microsoft.com/office/drawing/2014/main" id="{F0C3581C-DB9E-C837-A180-9C2D046283DB}"/>
              </a:ext>
            </a:extLst>
          </p:cNvPr>
          <p:cNvSpPr txBox="1"/>
          <p:nvPr/>
        </p:nvSpPr>
        <p:spPr>
          <a:xfrm>
            <a:off x="7481371" y="3323922"/>
            <a:ext cx="1656000" cy="276999"/>
          </a:xfrm>
          <a:prstGeom prst="rect">
            <a:avLst/>
          </a:prstGeom>
          <a:solidFill>
            <a:schemeClr val="bg1"/>
          </a:solidFill>
        </p:spPr>
        <p:txBody>
          <a:bodyPr wrap="square" rtlCol="0">
            <a:spAutoFit/>
          </a:bodyPr>
          <a:lstStyle/>
          <a:p>
            <a:pPr algn="ctr"/>
            <a:r>
              <a:rPr lang="zh-TW" altLang="en-US" sz="1200"/>
              <a:t>資訊告知距離</a:t>
            </a:r>
          </a:p>
        </p:txBody>
      </p:sp>
      <p:sp>
        <p:nvSpPr>
          <p:cNvPr id="35" name="文字方塊 34">
            <a:extLst>
              <a:ext uri="{FF2B5EF4-FFF2-40B4-BE49-F238E27FC236}">
                <a16:creationId xmlns:a16="http://schemas.microsoft.com/office/drawing/2014/main" id="{18D5DB95-F717-58ED-D072-3783994F2D18}"/>
              </a:ext>
            </a:extLst>
          </p:cNvPr>
          <p:cNvSpPr txBox="1"/>
          <p:nvPr/>
        </p:nvSpPr>
        <p:spPr>
          <a:xfrm>
            <a:off x="8172498" y="3552698"/>
            <a:ext cx="1656000" cy="276999"/>
          </a:xfrm>
          <a:prstGeom prst="rect">
            <a:avLst/>
          </a:prstGeom>
          <a:solidFill>
            <a:schemeClr val="bg1"/>
          </a:solidFill>
        </p:spPr>
        <p:txBody>
          <a:bodyPr wrap="square" rtlCol="0">
            <a:spAutoFit/>
          </a:bodyPr>
          <a:lstStyle/>
          <a:p>
            <a:pPr algn="ctr"/>
            <a:r>
              <a:rPr lang="zh-TW" altLang="en-US" sz="1200"/>
              <a:t>車輛操作距離</a:t>
            </a:r>
          </a:p>
        </p:txBody>
      </p:sp>
      <p:sp>
        <p:nvSpPr>
          <p:cNvPr id="36" name="文字方塊 35">
            <a:extLst>
              <a:ext uri="{FF2B5EF4-FFF2-40B4-BE49-F238E27FC236}">
                <a16:creationId xmlns:a16="http://schemas.microsoft.com/office/drawing/2014/main" id="{D23D5D57-F6C0-C54D-3438-EA237495A1E7}"/>
              </a:ext>
            </a:extLst>
          </p:cNvPr>
          <p:cNvSpPr txBox="1"/>
          <p:nvPr/>
        </p:nvSpPr>
        <p:spPr>
          <a:xfrm>
            <a:off x="7410621" y="3762303"/>
            <a:ext cx="648000" cy="276999"/>
          </a:xfrm>
          <a:prstGeom prst="rect">
            <a:avLst/>
          </a:prstGeom>
          <a:solidFill>
            <a:schemeClr val="bg1"/>
          </a:solidFill>
        </p:spPr>
        <p:txBody>
          <a:bodyPr wrap="square" rtlCol="0">
            <a:spAutoFit/>
          </a:bodyPr>
          <a:lstStyle/>
          <a:p>
            <a:pPr algn="ctr"/>
            <a:r>
              <a:rPr lang="zh-TW" altLang="en-US" sz="1200"/>
              <a:t>找縫隙</a:t>
            </a:r>
          </a:p>
        </p:txBody>
      </p:sp>
      <p:sp>
        <p:nvSpPr>
          <p:cNvPr id="37" name="文字方塊 36">
            <a:extLst>
              <a:ext uri="{FF2B5EF4-FFF2-40B4-BE49-F238E27FC236}">
                <a16:creationId xmlns:a16="http://schemas.microsoft.com/office/drawing/2014/main" id="{CC427B6B-6AF8-5C91-96F2-C0309DB6DEFC}"/>
              </a:ext>
            </a:extLst>
          </p:cNvPr>
          <p:cNvSpPr txBox="1"/>
          <p:nvPr/>
        </p:nvSpPr>
        <p:spPr>
          <a:xfrm>
            <a:off x="8280135" y="3762303"/>
            <a:ext cx="648000" cy="276999"/>
          </a:xfrm>
          <a:prstGeom prst="rect">
            <a:avLst/>
          </a:prstGeom>
          <a:solidFill>
            <a:schemeClr val="bg1"/>
          </a:solidFill>
        </p:spPr>
        <p:txBody>
          <a:bodyPr wrap="square" rtlCol="0">
            <a:spAutoFit/>
          </a:bodyPr>
          <a:lstStyle/>
          <a:p>
            <a:pPr algn="ctr"/>
            <a:r>
              <a:rPr lang="zh-TW" altLang="en-US" sz="1200"/>
              <a:t>換車道</a:t>
            </a:r>
          </a:p>
        </p:txBody>
      </p:sp>
      <p:sp>
        <p:nvSpPr>
          <p:cNvPr id="38" name="文字方塊 37">
            <a:extLst>
              <a:ext uri="{FF2B5EF4-FFF2-40B4-BE49-F238E27FC236}">
                <a16:creationId xmlns:a16="http://schemas.microsoft.com/office/drawing/2014/main" id="{7BE4761B-0647-BFCF-71D4-2C6F6E998F82}"/>
              </a:ext>
            </a:extLst>
          </p:cNvPr>
          <p:cNvSpPr txBox="1"/>
          <p:nvPr/>
        </p:nvSpPr>
        <p:spPr>
          <a:xfrm>
            <a:off x="6518173" y="5624264"/>
            <a:ext cx="4741112"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道路使用者之閱讀、決策距離受年齡、視覺能力、道路經驗、情緒、疲勞程度及天候狀況影響</a:t>
            </a:r>
            <a:endParaRPr lang="en-US" altLang="zh-TW" sz="1600"/>
          </a:p>
          <a:p>
            <a:pPr marL="285750" indent="-285750">
              <a:buFont typeface="Arial" panose="020B0604020202020204" pitchFamily="34" charset="0"/>
              <a:buChar char="•"/>
            </a:pPr>
            <a:r>
              <a:rPr lang="zh-TW" altLang="en-US" sz="1600"/>
              <a:t>車輛操作距離受車輛性能、駕駛操作能力影響</a:t>
            </a:r>
          </a:p>
        </p:txBody>
      </p:sp>
      <p:sp>
        <p:nvSpPr>
          <p:cNvPr id="39" name="箭號: 向右 38">
            <a:extLst>
              <a:ext uri="{FF2B5EF4-FFF2-40B4-BE49-F238E27FC236}">
                <a16:creationId xmlns:a16="http://schemas.microsoft.com/office/drawing/2014/main" id="{EF276558-20B7-2BD3-15C6-2F572E9136E4}"/>
              </a:ext>
            </a:extLst>
          </p:cNvPr>
          <p:cNvSpPr/>
          <p:nvPr/>
        </p:nvSpPr>
        <p:spPr>
          <a:xfrm>
            <a:off x="6052247" y="5808268"/>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D2EF4EAF-03E4-F83E-B5B7-2DABFABAC97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306440" y="-543031"/>
            <a:ext cx="6462828" cy="2585131"/>
          </a:xfrm>
          <a:prstGeom prst="rect">
            <a:avLst/>
          </a:prstGeom>
        </p:spPr>
      </p:pic>
      <p:pic>
        <p:nvPicPr>
          <p:cNvPr id="9" name="圖片 8">
            <a:extLst>
              <a:ext uri="{FF2B5EF4-FFF2-40B4-BE49-F238E27FC236}">
                <a16:creationId xmlns:a16="http://schemas.microsoft.com/office/drawing/2014/main" id="{7BA0039C-03E1-4F93-6E2C-145A9F63103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08923" y="-1695241"/>
            <a:ext cx="5439535" cy="1638529"/>
          </a:xfrm>
          <a:prstGeom prst="rect">
            <a:avLst/>
          </a:prstGeom>
        </p:spPr>
      </p:pic>
      <p:sp>
        <p:nvSpPr>
          <p:cNvPr id="4" name="矩形 3">
            <a:extLst>
              <a:ext uri="{FF2B5EF4-FFF2-40B4-BE49-F238E27FC236}">
                <a16:creationId xmlns:a16="http://schemas.microsoft.com/office/drawing/2014/main" id="{0883D2CF-C5C9-AF43-6F5D-A96780063CE7}"/>
              </a:ext>
            </a:extLst>
          </p:cNvPr>
          <p:cNvSpPr/>
          <p:nvPr/>
        </p:nvSpPr>
        <p:spPr>
          <a:xfrm>
            <a:off x="6095523" y="2110989"/>
            <a:ext cx="1440000" cy="432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ysClr val="windowText" lastClr="000000"/>
                </a:solidFill>
              </a:rPr>
              <a:t>判讀</a:t>
            </a:r>
          </a:p>
        </p:txBody>
      </p:sp>
      <p:sp>
        <p:nvSpPr>
          <p:cNvPr id="7" name="矩形 6">
            <a:extLst>
              <a:ext uri="{FF2B5EF4-FFF2-40B4-BE49-F238E27FC236}">
                <a16:creationId xmlns:a16="http://schemas.microsoft.com/office/drawing/2014/main" id="{82C0EF28-BA45-7326-0DAF-FF42E52183E3}"/>
              </a:ext>
            </a:extLst>
          </p:cNvPr>
          <p:cNvSpPr/>
          <p:nvPr/>
        </p:nvSpPr>
        <p:spPr>
          <a:xfrm>
            <a:off x="8081997" y="2110989"/>
            <a:ext cx="1440000" cy="432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ysClr val="windowText" lastClr="000000"/>
                </a:solidFill>
              </a:rPr>
              <a:t>辨識</a:t>
            </a:r>
          </a:p>
        </p:txBody>
      </p:sp>
      <p:sp>
        <p:nvSpPr>
          <p:cNvPr id="11" name="矩形 10">
            <a:extLst>
              <a:ext uri="{FF2B5EF4-FFF2-40B4-BE49-F238E27FC236}">
                <a16:creationId xmlns:a16="http://schemas.microsoft.com/office/drawing/2014/main" id="{04EE1A2B-28C9-D0BA-F1C4-D17999D5EFC9}"/>
              </a:ext>
            </a:extLst>
          </p:cNvPr>
          <p:cNvSpPr/>
          <p:nvPr/>
        </p:nvSpPr>
        <p:spPr>
          <a:xfrm>
            <a:off x="10068472" y="2110989"/>
            <a:ext cx="1440000" cy="4320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ysClr val="windowText" lastClr="000000"/>
                </a:solidFill>
              </a:rPr>
              <a:t>解釋</a:t>
            </a:r>
          </a:p>
        </p:txBody>
      </p:sp>
      <p:cxnSp>
        <p:nvCxnSpPr>
          <p:cNvPr id="24" name="直線單箭頭接點 23">
            <a:extLst>
              <a:ext uri="{FF2B5EF4-FFF2-40B4-BE49-F238E27FC236}">
                <a16:creationId xmlns:a16="http://schemas.microsoft.com/office/drawing/2014/main" id="{23E424E9-D32E-307B-F3F9-357C8325DE4E}"/>
              </a:ext>
            </a:extLst>
          </p:cNvPr>
          <p:cNvCxnSpPr>
            <a:stCxn id="4" idx="3"/>
            <a:endCxn id="7" idx="1"/>
          </p:cNvCxnSpPr>
          <p:nvPr/>
        </p:nvCxnSpPr>
        <p:spPr>
          <a:xfrm>
            <a:off x="7535523" y="2326989"/>
            <a:ext cx="5464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線單箭頭接點 25">
            <a:extLst>
              <a:ext uri="{FF2B5EF4-FFF2-40B4-BE49-F238E27FC236}">
                <a16:creationId xmlns:a16="http://schemas.microsoft.com/office/drawing/2014/main" id="{17DE6AA6-0713-CB93-091E-846A32A719C5}"/>
              </a:ext>
            </a:extLst>
          </p:cNvPr>
          <p:cNvCxnSpPr>
            <a:cxnSpLocks/>
            <a:stCxn id="7" idx="3"/>
            <a:endCxn id="11" idx="1"/>
          </p:cNvCxnSpPr>
          <p:nvPr/>
        </p:nvCxnSpPr>
        <p:spPr>
          <a:xfrm>
            <a:off x="9521997" y="2326989"/>
            <a:ext cx="5464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字方塊 42">
            <a:extLst>
              <a:ext uri="{FF2B5EF4-FFF2-40B4-BE49-F238E27FC236}">
                <a16:creationId xmlns:a16="http://schemas.microsoft.com/office/drawing/2014/main" id="{1EE12939-DD70-BDFF-3F18-72D0BB2CFB37}"/>
              </a:ext>
            </a:extLst>
          </p:cNvPr>
          <p:cNvSpPr txBox="1"/>
          <p:nvPr/>
        </p:nvSpPr>
        <p:spPr>
          <a:xfrm>
            <a:off x="6095523" y="2549674"/>
            <a:ext cx="1440000" cy="461665"/>
          </a:xfrm>
          <a:prstGeom prst="rect">
            <a:avLst/>
          </a:prstGeom>
          <a:noFill/>
        </p:spPr>
        <p:txBody>
          <a:bodyPr wrap="square" rtlCol="0">
            <a:spAutoFit/>
          </a:bodyPr>
          <a:lstStyle/>
          <a:p>
            <a:r>
              <a:rPr lang="zh-TW" altLang="en-US" sz="1200"/>
              <a:t>道路使用者觀察到道路資訊</a:t>
            </a:r>
          </a:p>
        </p:txBody>
      </p:sp>
      <p:sp>
        <p:nvSpPr>
          <p:cNvPr id="44" name="文字方塊 43">
            <a:extLst>
              <a:ext uri="{FF2B5EF4-FFF2-40B4-BE49-F238E27FC236}">
                <a16:creationId xmlns:a16="http://schemas.microsoft.com/office/drawing/2014/main" id="{4C3BA6E7-EB4D-39C4-D380-A70DE2FC3781}"/>
              </a:ext>
            </a:extLst>
          </p:cNvPr>
          <p:cNvSpPr txBox="1"/>
          <p:nvPr/>
        </p:nvSpPr>
        <p:spPr>
          <a:xfrm>
            <a:off x="8081997" y="2549674"/>
            <a:ext cx="1440000" cy="646331"/>
          </a:xfrm>
          <a:prstGeom prst="rect">
            <a:avLst/>
          </a:prstGeom>
          <a:noFill/>
        </p:spPr>
        <p:txBody>
          <a:bodyPr wrap="square" rtlCol="0">
            <a:spAutoFit/>
          </a:bodyPr>
          <a:lstStyle/>
          <a:p>
            <a:r>
              <a:rPr lang="zh-TW" altLang="en-US" sz="1200"/>
              <a:t>道路使用者依據形狀、顏色等外貌掌握訊息脈絡</a:t>
            </a:r>
          </a:p>
        </p:txBody>
      </p:sp>
      <p:sp>
        <p:nvSpPr>
          <p:cNvPr id="45" name="文字方塊 44">
            <a:extLst>
              <a:ext uri="{FF2B5EF4-FFF2-40B4-BE49-F238E27FC236}">
                <a16:creationId xmlns:a16="http://schemas.microsoft.com/office/drawing/2014/main" id="{B93C6C23-BDF2-A87B-D61A-477C1D82BAE7}"/>
              </a:ext>
            </a:extLst>
          </p:cNvPr>
          <p:cNvSpPr txBox="1"/>
          <p:nvPr/>
        </p:nvSpPr>
        <p:spPr>
          <a:xfrm>
            <a:off x="10083727" y="2549674"/>
            <a:ext cx="1440000" cy="461665"/>
          </a:xfrm>
          <a:prstGeom prst="rect">
            <a:avLst/>
          </a:prstGeom>
          <a:noFill/>
        </p:spPr>
        <p:txBody>
          <a:bodyPr wrap="square" rtlCol="0">
            <a:spAutoFit/>
          </a:bodyPr>
          <a:lstStyle/>
          <a:p>
            <a:r>
              <a:rPr lang="zh-TW" altLang="en-US" sz="1200"/>
              <a:t>道路使用者依據內容解釋實際訊息</a:t>
            </a:r>
          </a:p>
        </p:txBody>
      </p:sp>
      <p:sp>
        <p:nvSpPr>
          <p:cNvPr id="47" name="文字方塊 46">
            <a:extLst>
              <a:ext uri="{FF2B5EF4-FFF2-40B4-BE49-F238E27FC236}">
                <a16:creationId xmlns:a16="http://schemas.microsoft.com/office/drawing/2014/main" id="{F3FC526F-ECAB-74CC-DDC2-E4B3B639DAE0}"/>
              </a:ext>
            </a:extLst>
          </p:cNvPr>
          <p:cNvSpPr txBox="1"/>
          <p:nvPr/>
        </p:nvSpPr>
        <p:spPr>
          <a:xfrm>
            <a:off x="6020405" y="1723447"/>
            <a:ext cx="5400000" cy="369332"/>
          </a:xfrm>
          <a:prstGeom prst="rect">
            <a:avLst/>
          </a:prstGeom>
          <a:noFill/>
        </p:spPr>
        <p:txBody>
          <a:bodyPr wrap="square">
            <a:spAutoFit/>
          </a:bodyPr>
          <a:lstStyle/>
          <a:p>
            <a:r>
              <a:rPr lang="zh-TW" altLang="en-US" sz="1800" b="1" u="sng">
                <a:solidFill>
                  <a:schemeClr val="tx1"/>
                </a:solidFill>
              </a:rPr>
              <a:t>感知反應時間 </a:t>
            </a:r>
            <a:r>
              <a:rPr lang="en-US" altLang="zh-TW" sz="1800" b="1" u="sng">
                <a:solidFill>
                  <a:schemeClr val="tx1"/>
                </a:solidFill>
              </a:rPr>
              <a:t>(Perception Reaction Time, PRT)</a:t>
            </a:r>
            <a:endParaRPr lang="zh-TW" altLang="en-US" b="1" u="sng"/>
          </a:p>
        </p:txBody>
      </p:sp>
    </p:spTree>
    <p:extLst>
      <p:ext uri="{BB962C8B-B14F-4D97-AF65-F5344CB8AC3E}">
        <p14:creationId xmlns:p14="http://schemas.microsoft.com/office/powerpoint/2010/main" val="678871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74C82C-E1FC-9685-A4E8-FB7B800FD654}"/>
              </a:ext>
            </a:extLst>
          </p:cNvPr>
          <p:cNvSpPr>
            <a:spLocks noGrp="1"/>
          </p:cNvSpPr>
          <p:nvPr>
            <p:ph type="title"/>
          </p:nvPr>
        </p:nvSpPr>
        <p:spPr/>
        <p:txBody>
          <a:bodyPr>
            <a:normAutofit/>
          </a:bodyPr>
          <a:lstStyle/>
          <a:p>
            <a:r>
              <a:rPr lang="zh-TW" altLang="en-US"/>
              <a:t>常見無號誌路口型態</a:t>
            </a:r>
          </a:p>
        </p:txBody>
      </p:sp>
      <p:sp>
        <p:nvSpPr>
          <p:cNvPr id="3" name="投影片編號版面配置區 2">
            <a:extLst>
              <a:ext uri="{FF2B5EF4-FFF2-40B4-BE49-F238E27FC236}">
                <a16:creationId xmlns:a16="http://schemas.microsoft.com/office/drawing/2014/main" id="{BB054B47-5037-D45E-C2F9-1EC3858DF784}"/>
              </a:ext>
            </a:extLst>
          </p:cNvPr>
          <p:cNvSpPr>
            <a:spLocks noGrp="1"/>
          </p:cNvSpPr>
          <p:nvPr>
            <p:ph type="sldNum" sz="quarter" idx="12"/>
          </p:nvPr>
        </p:nvSpPr>
        <p:spPr/>
        <p:txBody>
          <a:bodyPr/>
          <a:lstStyle/>
          <a:p>
            <a:pPr algn="ctr"/>
            <a:fld id="{6E290225-7458-4E5F-AFE5-E142CAAEBF37}" type="slidenum">
              <a:rPr lang="en-US" smtClean="0"/>
              <a:pPr algn="ctr"/>
              <a:t>57</a:t>
            </a:fld>
            <a:endParaRPr lang="en-US"/>
          </a:p>
        </p:txBody>
      </p:sp>
      <p:sp>
        <p:nvSpPr>
          <p:cNvPr id="5" name="文字方塊 4">
            <a:extLst>
              <a:ext uri="{FF2B5EF4-FFF2-40B4-BE49-F238E27FC236}">
                <a16:creationId xmlns:a16="http://schemas.microsoft.com/office/drawing/2014/main" id="{BF508EFD-5D64-22C0-B60E-4890F5687999}"/>
              </a:ext>
            </a:extLst>
          </p:cNvPr>
          <p:cNvSpPr txBox="1"/>
          <p:nvPr/>
        </p:nvSpPr>
        <p:spPr>
          <a:xfrm>
            <a:off x="1203767" y="1314512"/>
            <a:ext cx="2031325" cy="468000"/>
          </a:xfrm>
          <a:prstGeom prst="rect">
            <a:avLst/>
          </a:prstGeom>
          <a:noFill/>
        </p:spPr>
        <p:txBody>
          <a:bodyPr wrap="none" rtlCol="0">
            <a:spAutoFit/>
          </a:bodyPr>
          <a:lstStyle/>
          <a:p>
            <a:r>
              <a:rPr lang="zh-TW" altLang="en-US" sz="2400" b="1" u="sng"/>
              <a:t>無控制的路口</a:t>
            </a:r>
          </a:p>
        </p:txBody>
      </p:sp>
      <p:sp>
        <p:nvSpPr>
          <p:cNvPr id="6" name="橢圓 5">
            <a:extLst>
              <a:ext uri="{FF2B5EF4-FFF2-40B4-BE49-F238E27FC236}">
                <a16:creationId xmlns:a16="http://schemas.microsoft.com/office/drawing/2014/main" id="{D0561B18-F325-ED19-DE9D-FDB6A31CD213}"/>
              </a:ext>
            </a:extLst>
          </p:cNvPr>
          <p:cNvSpPr/>
          <p:nvPr/>
        </p:nvSpPr>
        <p:spPr>
          <a:xfrm>
            <a:off x="715124" y="1314512"/>
            <a:ext cx="468000" cy="46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1</a:t>
            </a:r>
            <a:endParaRPr lang="zh-TW" altLang="en-US" sz="2400" b="1"/>
          </a:p>
        </p:txBody>
      </p:sp>
      <p:sp>
        <p:nvSpPr>
          <p:cNvPr id="7" name="文字方塊 6">
            <a:extLst>
              <a:ext uri="{FF2B5EF4-FFF2-40B4-BE49-F238E27FC236}">
                <a16:creationId xmlns:a16="http://schemas.microsoft.com/office/drawing/2014/main" id="{FED35708-FA07-D652-AE29-44B93BA060A4}"/>
              </a:ext>
            </a:extLst>
          </p:cNvPr>
          <p:cNvSpPr txBox="1"/>
          <p:nvPr/>
        </p:nvSpPr>
        <p:spPr>
          <a:xfrm>
            <a:off x="4747277" y="1314512"/>
            <a:ext cx="1723549" cy="461665"/>
          </a:xfrm>
          <a:prstGeom prst="rect">
            <a:avLst/>
          </a:prstGeom>
          <a:noFill/>
        </p:spPr>
        <p:txBody>
          <a:bodyPr wrap="none" rtlCol="0">
            <a:spAutoFit/>
          </a:bodyPr>
          <a:lstStyle/>
          <a:p>
            <a:r>
              <a:rPr lang="zh-TW" altLang="en-US" sz="2400" b="1" u="sng"/>
              <a:t>「讓」路口</a:t>
            </a:r>
          </a:p>
        </p:txBody>
      </p:sp>
      <p:sp>
        <p:nvSpPr>
          <p:cNvPr id="8" name="橢圓 7">
            <a:extLst>
              <a:ext uri="{FF2B5EF4-FFF2-40B4-BE49-F238E27FC236}">
                <a16:creationId xmlns:a16="http://schemas.microsoft.com/office/drawing/2014/main" id="{2237E8E3-3E35-7941-1163-FA17A45E1466}"/>
              </a:ext>
            </a:extLst>
          </p:cNvPr>
          <p:cNvSpPr/>
          <p:nvPr/>
        </p:nvSpPr>
        <p:spPr>
          <a:xfrm>
            <a:off x="4258634" y="1314512"/>
            <a:ext cx="468000" cy="46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2</a:t>
            </a:r>
            <a:endParaRPr lang="zh-TW" altLang="en-US" sz="2400" b="1"/>
          </a:p>
        </p:txBody>
      </p:sp>
      <p:sp>
        <p:nvSpPr>
          <p:cNvPr id="9" name="文字方塊 8">
            <a:extLst>
              <a:ext uri="{FF2B5EF4-FFF2-40B4-BE49-F238E27FC236}">
                <a16:creationId xmlns:a16="http://schemas.microsoft.com/office/drawing/2014/main" id="{C49A7E55-0802-38FC-CDE4-0D016B50E553}"/>
              </a:ext>
            </a:extLst>
          </p:cNvPr>
          <p:cNvSpPr txBox="1"/>
          <p:nvPr/>
        </p:nvSpPr>
        <p:spPr>
          <a:xfrm>
            <a:off x="715123" y="1782512"/>
            <a:ext cx="3198311"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a:t>非受停或讓標誌標線控制路口</a:t>
            </a:r>
            <a:endParaRPr lang="en-US" altLang="zh-TW" sz="1600"/>
          </a:p>
        </p:txBody>
      </p:sp>
      <p:sp>
        <p:nvSpPr>
          <p:cNvPr id="11" name="文字方塊 10">
            <a:extLst>
              <a:ext uri="{FF2B5EF4-FFF2-40B4-BE49-F238E27FC236}">
                <a16:creationId xmlns:a16="http://schemas.microsoft.com/office/drawing/2014/main" id="{F8A6ED3A-8290-B426-624B-E9A93ABFE7EA}"/>
              </a:ext>
            </a:extLst>
          </p:cNvPr>
          <p:cNvSpPr txBox="1"/>
          <p:nvPr/>
        </p:nvSpPr>
        <p:spPr>
          <a:xfrm>
            <a:off x="4258634" y="1782512"/>
            <a:ext cx="2582758"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a:t>設置讓標誌或標線路口</a:t>
            </a:r>
            <a:endParaRPr lang="en-US" altLang="zh-TW" sz="1600"/>
          </a:p>
        </p:txBody>
      </p:sp>
      <p:pic>
        <p:nvPicPr>
          <p:cNvPr id="12" name="圖片 11">
            <a:extLst>
              <a:ext uri="{FF2B5EF4-FFF2-40B4-BE49-F238E27FC236}">
                <a16:creationId xmlns:a16="http://schemas.microsoft.com/office/drawing/2014/main" id="{FA64F5F0-392A-C453-8CC7-31BE9979EDF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91653" y="2158797"/>
            <a:ext cx="2739277" cy="1643566"/>
          </a:xfrm>
          <a:prstGeom prst="rect">
            <a:avLst/>
          </a:prstGeom>
        </p:spPr>
      </p:pic>
      <p:pic>
        <p:nvPicPr>
          <p:cNvPr id="13" name="圖片 12">
            <a:extLst>
              <a:ext uri="{FF2B5EF4-FFF2-40B4-BE49-F238E27FC236}">
                <a16:creationId xmlns:a16="http://schemas.microsoft.com/office/drawing/2014/main" id="{5D9F9E76-D483-333F-9CF5-57EAA0D92B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54188" y="2158797"/>
            <a:ext cx="2739277" cy="1643566"/>
          </a:xfrm>
          <a:prstGeom prst="rect">
            <a:avLst/>
          </a:prstGeom>
        </p:spPr>
      </p:pic>
      <p:sp>
        <p:nvSpPr>
          <p:cNvPr id="14" name="文字方塊 13">
            <a:extLst>
              <a:ext uri="{FF2B5EF4-FFF2-40B4-BE49-F238E27FC236}">
                <a16:creationId xmlns:a16="http://schemas.microsoft.com/office/drawing/2014/main" id="{F6A1AD94-6381-8C24-128B-9A0808D529CE}"/>
              </a:ext>
            </a:extLst>
          </p:cNvPr>
          <p:cNvSpPr txBox="1"/>
          <p:nvPr/>
        </p:nvSpPr>
        <p:spPr>
          <a:xfrm>
            <a:off x="8278696" y="1314512"/>
            <a:ext cx="1723549" cy="461665"/>
          </a:xfrm>
          <a:prstGeom prst="rect">
            <a:avLst/>
          </a:prstGeom>
          <a:noFill/>
        </p:spPr>
        <p:txBody>
          <a:bodyPr wrap="none" rtlCol="0">
            <a:spAutoFit/>
          </a:bodyPr>
          <a:lstStyle/>
          <a:p>
            <a:r>
              <a:rPr lang="zh-TW" altLang="en-US" sz="2400" b="1" u="sng"/>
              <a:t>「停」路口</a:t>
            </a:r>
          </a:p>
        </p:txBody>
      </p:sp>
      <p:sp>
        <p:nvSpPr>
          <p:cNvPr id="15" name="橢圓 14">
            <a:extLst>
              <a:ext uri="{FF2B5EF4-FFF2-40B4-BE49-F238E27FC236}">
                <a16:creationId xmlns:a16="http://schemas.microsoft.com/office/drawing/2014/main" id="{DEEAF10E-A5D4-731E-584D-7BCECC903169}"/>
              </a:ext>
            </a:extLst>
          </p:cNvPr>
          <p:cNvSpPr/>
          <p:nvPr/>
        </p:nvSpPr>
        <p:spPr>
          <a:xfrm>
            <a:off x="7790053" y="1314512"/>
            <a:ext cx="468000" cy="46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3</a:t>
            </a:r>
            <a:endParaRPr lang="zh-TW" altLang="en-US" sz="2400" b="1"/>
          </a:p>
        </p:txBody>
      </p:sp>
      <p:sp>
        <p:nvSpPr>
          <p:cNvPr id="16" name="文字方塊 15">
            <a:extLst>
              <a:ext uri="{FF2B5EF4-FFF2-40B4-BE49-F238E27FC236}">
                <a16:creationId xmlns:a16="http://schemas.microsoft.com/office/drawing/2014/main" id="{AD580FF5-CB76-8E63-1211-F72929E87785}"/>
              </a:ext>
            </a:extLst>
          </p:cNvPr>
          <p:cNvSpPr txBox="1"/>
          <p:nvPr/>
        </p:nvSpPr>
        <p:spPr>
          <a:xfrm>
            <a:off x="7790053" y="1782512"/>
            <a:ext cx="2582758"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a:t>設置停標誌或標線路口</a:t>
            </a:r>
            <a:endParaRPr lang="en-US" altLang="zh-TW" sz="1600"/>
          </a:p>
        </p:txBody>
      </p:sp>
      <p:pic>
        <p:nvPicPr>
          <p:cNvPr id="17" name="圖片 16">
            <a:extLst>
              <a:ext uri="{FF2B5EF4-FFF2-40B4-BE49-F238E27FC236}">
                <a16:creationId xmlns:a16="http://schemas.microsoft.com/office/drawing/2014/main" id="{7DE969AE-DA14-F5A5-8BFD-27B30B81B6B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03688" y="4884234"/>
            <a:ext cx="2739277" cy="1643566"/>
          </a:xfrm>
          <a:prstGeom prst="rect">
            <a:avLst/>
          </a:prstGeom>
        </p:spPr>
      </p:pic>
      <p:sp>
        <p:nvSpPr>
          <p:cNvPr id="18" name="文字方塊 17">
            <a:extLst>
              <a:ext uri="{FF2B5EF4-FFF2-40B4-BE49-F238E27FC236}">
                <a16:creationId xmlns:a16="http://schemas.microsoft.com/office/drawing/2014/main" id="{4FD290CB-AF3D-2333-2910-A1B75F7B8DC8}"/>
              </a:ext>
            </a:extLst>
          </p:cNvPr>
          <p:cNvSpPr txBox="1"/>
          <p:nvPr/>
        </p:nvSpPr>
        <p:spPr>
          <a:xfrm>
            <a:off x="3553267" y="3877229"/>
            <a:ext cx="800219" cy="461665"/>
          </a:xfrm>
          <a:prstGeom prst="rect">
            <a:avLst/>
          </a:prstGeom>
          <a:noFill/>
        </p:spPr>
        <p:txBody>
          <a:bodyPr wrap="none" rtlCol="0">
            <a:spAutoFit/>
          </a:bodyPr>
          <a:lstStyle/>
          <a:p>
            <a:r>
              <a:rPr lang="zh-TW" altLang="en-US" sz="2400" b="1" u="sng"/>
              <a:t>圓環</a:t>
            </a:r>
          </a:p>
        </p:txBody>
      </p:sp>
      <p:sp>
        <p:nvSpPr>
          <p:cNvPr id="19" name="橢圓 18">
            <a:extLst>
              <a:ext uri="{FF2B5EF4-FFF2-40B4-BE49-F238E27FC236}">
                <a16:creationId xmlns:a16="http://schemas.microsoft.com/office/drawing/2014/main" id="{1107B355-73E0-0FAE-7695-A06B094CC513}"/>
              </a:ext>
            </a:extLst>
          </p:cNvPr>
          <p:cNvSpPr/>
          <p:nvPr/>
        </p:nvSpPr>
        <p:spPr>
          <a:xfrm>
            <a:off x="3064624" y="3877229"/>
            <a:ext cx="468000" cy="46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4</a:t>
            </a:r>
            <a:endParaRPr lang="zh-TW" altLang="en-US" sz="2400" b="1"/>
          </a:p>
        </p:txBody>
      </p:sp>
      <p:sp>
        <p:nvSpPr>
          <p:cNvPr id="20" name="文字方塊 19">
            <a:extLst>
              <a:ext uri="{FF2B5EF4-FFF2-40B4-BE49-F238E27FC236}">
                <a16:creationId xmlns:a16="http://schemas.microsoft.com/office/drawing/2014/main" id="{C1787669-B514-744F-B21A-4E4789B45B96}"/>
              </a:ext>
            </a:extLst>
          </p:cNvPr>
          <p:cNvSpPr txBox="1"/>
          <p:nvPr/>
        </p:nvSpPr>
        <p:spPr>
          <a:xfrm>
            <a:off x="3064623" y="4293124"/>
            <a:ext cx="3071402" cy="584775"/>
          </a:xfrm>
          <a:prstGeom prst="rect">
            <a:avLst/>
          </a:prstGeom>
          <a:noFill/>
        </p:spPr>
        <p:txBody>
          <a:bodyPr wrap="square" rtlCol="0">
            <a:spAutoFit/>
          </a:bodyPr>
          <a:lstStyle/>
          <a:p>
            <a:pPr marL="342900" indent="-342900">
              <a:buFont typeface="Arial" panose="020B0604020202020204" pitchFamily="34" charset="0"/>
              <a:buChar char="•"/>
            </a:pPr>
            <a:r>
              <a:rPr lang="zh-TW" altLang="en-US" sz="1600"/>
              <a:t>路口中心為不可穿越的圓形區域，車輛逆時針依序前進</a:t>
            </a:r>
            <a:endParaRPr lang="en-US" altLang="zh-TW" sz="1600"/>
          </a:p>
        </p:txBody>
      </p:sp>
      <p:sp>
        <p:nvSpPr>
          <p:cNvPr id="21" name="文字方塊 20">
            <a:extLst>
              <a:ext uri="{FF2B5EF4-FFF2-40B4-BE49-F238E27FC236}">
                <a16:creationId xmlns:a16="http://schemas.microsoft.com/office/drawing/2014/main" id="{BB8BCB58-CB76-8C6F-91B0-9C86EB40FCC6}"/>
              </a:ext>
            </a:extLst>
          </p:cNvPr>
          <p:cNvSpPr txBox="1"/>
          <p:nvPr/>
        </p:nvSpPr>
        <p:spPr>
          <a:xfrm>
            <a:off x="7096777" y="3877229"/>
            <a:ext cx="1107996" cy="461665"/>
          </a:xfrm>
          <a:prstGeom prst="rect">
            <a:avLst/>
          </a:prstGeom>
          <a:noFill/>
        </p:spPr>
        <p:txBody>
          <a:bodyPr wrap="none" rtlCol="0">
            <a:spAutoFit/>
          </a:bodyPr>
          <a:lstStyle/>
          <a:p>
            <a:r>
              <a:rPr lang="zh-TW" altLang="en-US" sz="2400" b="1" u="sng"/>
              <a:t>小圓環</a:t>
            </a:r>
          </a:p>
        </p:txBody>
      </p:sp>
      <p:sp>
        <p:nvSpPr>
          <p:cNvPr id="22" name="橢圓 21">
            <a:extLst>
              <a:ext uri="{FF2B5EF4-FFF2-40B4-BE49-F238E27FC236}">
                <a16:creationId xmlns:a16="http://schemas.microsoft.com/office/drawing/2014/main" id="{DA16AC65-AABE-AD91-4090-26979B04B6DC}"/>
              </a:ext>
            </a:extLst>
          </p:cNvPr>
          <p:cNvSpPr/>
          <p:nvPr/>
        </p:nvSpPr>
        <p:spPr>
          <a:xfrm>
            <a:off x="6608134" y="3877229"/>
            <a:ext cx="468000" cy="46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a:t>5</a:t>
            </a:r>
            <a:endParaRPr lang="zh-TW" altLang="en-US" sz="2400" b="1"/>
          </a:p>
        </p:txBody>
      </p:sp>
      <p:sp>
        <p:nvSpPr>
          <p:cNvPr id="23" name="文字方塊 22">
            <a:extLst>
              <a:ext uri="{FF2B5EF4-FFF2-40B4-BE49-F238E27FC236}">
                <a16:creationId xmlns:a16="http://schemas.microsoft.com/office/drawing/2014/main" id="{A3C67069-4AA5-77C3-758D-D47E98F2BDA6}"/>
              </a:ext>
            </a:extLst>
          </p:cNvPr>
          <p:cNvSpPr txBox="1"/>
          <p:nvPr/>
        </p:nvSpPr>
        <p:spPr>
          <a:xfrm>
            <a:off x="6602088" y="4293124"/>
            <a:ext cx="3053948" cy="584775"/>
          </a:xfrm>
          <a:prstGeom prst="rect">
            <a:avLst/>
          </a:prstGeom>
          <a:noFill/>
        </p:spPr>
        <p:txBody>
          <a:bodyPr wrap="square" rtlCol="0">
            <a:spAutoFit/>
          </a:bodyPr>
          <a:lstStyle/>
          <a:p>
            <a:pPr marL="342900" indent="-342900">
              <a:buFont typeface="Arial" panose="020B0604020202020204" pitchFamily="34" charset="0"/>
              <a:buChar char="•"/>
            </a:pPr>
            <a:r>
              <a:rPr lang="zh-TW" altLang="en-US" sz="1600"/>
              <a:t>半徑較小的圓環，中心可為大型車輛通行壓占</a:t>
            </a:r>
            <a:endParaRPr lang="en-US" altLang="zh-TW" sz="1600"/>
          </a:p>
        </p:txBody>
      </p:sp>
      <p:pic>
        <p:nvPicPr>
          <p:cNvPr id="24" name="圖片 23">
            <a:extLst>
              <a:ext uri="{FF2B5EF4-FFF2-40B4-BE49-F238E27FC236}">
                <a16:creationId xmlns:a16="http://schemas.microsoft.com/office/drawing/2014/main" id="{F0A6B24C-7CE4-3351-7B79-C585C6F4F56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9"/>
          <a:stretch/>
        </p:blipFill>
        <p:spPr>
          <a:xfrm>
            <a:off x="3166223" y="4884234"/>
            <a:ext cx="2739277" cy="1643565"/>
          </a:xfrm>
          <a:prstGeom prst="rect">
            <a:avLst/>
          </a:prstGeom>
        </p:spPr>
      </p:pic>
      <p:pic>
        <p:nvPicPr>
          <p:cNvPr id="4" name="圖片 3">
            <a:extLst>
              <a:ext uri="{FF2B5EF4-FFF2-40B4-BE49-F238E27FC236}">
                <a16:creationId xmlns:a16="http://schemas.microsoft.com/office/drawing/2014/main" id="{2B15FDC8-EAC8-1524-E4A0-5B2E3EC492B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7918" y="2158798"/>
            <a:ext cx="2465349" cy="1643566"/>
          </a:xfrm>
          <a:prstGeom prst="rect">
            <a:avLst/>
          </a:prstGeom>
        </p:spPr>
      </p:pic>
    </p:spTree>
    <p:extLst>
      <p:ext uri="{BB962C8B-B14F-4D97-AF65-F5344CB8AC3E}">
        <p14:creationId xmlns:p14="http://schemas.microsoft.com/office/powerpoint/2010/main" val="2201541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2882B-4C0A-342C-9FE8-5270F393BD0C}"/>
              </a:ext>
            </a:extLst>
          </p:cNvPr>
          <p:cNvSpPr>
            <a:spLocks noGrp="1"/>
          </p:cNvSpPr>
          <p:nvPr>
            <p:ph type="title"/>
          </p:nvPr>
        </p:nvSpPr>
        <p:spPr/>
        <p:txBody>
          <a:bodyPr>
            <a:normAutofit/>
          </a:bodyPr>
          <a:lstStyle/>
          <a:p>
            <a:r>
              <a:rPr lang="zh-TW" altLang="en-US"/>
              <a:t>無號誌路口問題特性</a:t>
            </a:r>
          </a:p>
        </p:txBody>
      </p:sp>
      <p:sp>
        <p:nvSpPr>
          <p:cNvPr id="3" name="投影片編號版面配置區 2">
            <a:extLst>
              <a:ext uri="{FF2B5EF4-FFF2-40B4-BE49-F238E27FC236}">
                <a16:creationId xmlns:a16="http://schemas.microsoft.com/office/drawing/2014/main" id="{1BD3DE22-3C92-EF53-DCDE-A79649AFD573}"/>
              </a:ext>
            </a:extLst>
          </p:cNvPr>
          <p:cNvSpPr>
            <a:spLocks noGrp="1"/>
          </p:cNvSpPr>
          <p:nvPr>
            <p:ph type="sldNum" sz="quarter" idx="12"/>
          </p:nvPr>
        </p:nvSpPr>
        <p:spPr/>
        <p:txBody>
          <a:bodyPr/>
          <a:lstStyle/>
          <a:p>
            <a:pPr algn="ctr"/>
            <a:fld id="{6E290225-7458-4E5F-AFE5-E142CAAEBF37}" type="slidenum">
              <a:rPr lang="en-US" smtClean="0"/>
              <a:pPr algn="ctr"/>
              <a:t>58</a:t>
            </a:fld>
            <a:endParaRPr lang="en-US"/>
          </a:p>
        </p:txBody>
      </p:sp>
      <p:sp>
        <p:nvSpPr>
          <p:cNvPr id="9" name="文字方塊 8">
            <a:extLst>
              <a:ext uri="{FF2B5EF4-FFF2-40B4-BE49-F238E27FC236}">
                <a16:creationId xmlns:a16="http://schemas.microsoft.com/office/drawing/2014/main" id="{F54E7DFD-11E4-15C3-CC79-00607068A3FC}"/>
              </a:ext>
            </a:extLst>
          </p:cNvPr>
          <p:cNvSpPr txBox="1"/>
          <p:nvPr/>
        </p:nvSpPr>
        <p:spPr>
          <a:xfrm>
            <a:off x="3251476" y="1262202"/>
            <a:ext cx="3608680"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路口存在感不足：不易識別、遮擋</a:t>
            </a:r>
          </a:p>
        </p:txBody>
      </p:sp>
      <p:sp>
        <p:nvSpPr>
          <p:cNvPr id="11" name="文字方塊 10">
            <a:extLst>
              <a:ext uri="{FF2B5EF4-FFF2-40B4-BE49-F238E27FC236}">
                <a16:creationId xmlns:a16="http://schemas.microsoft.com/office/drawing/2014/main" id="{F7C21F5C-2CD5-CF01-8562-F20A98481656}"/>
              </a:ext>
            </a:extLst>
          </p:cNvPr>
          <p:cNvSpPr txBox="1"/>
          <p:nvPr/>
        </p:nvSpPr>
        <p:spPr>
          <a:xfrm>
            <a:off x="3251476" y="1719580"/>
            <a:ext cx="4019049"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路口視距不足：看不到別條道路的車輛</a:t>
            </a:r>
          </a:p>
        </p:txBody>
      </p:sp>
      <p:sp>
        <p:nvSpPr>
          <p:cNvPr id="13" name="文字方塊 12">
            <a:extLst>
              <a:ext uri="{FF2B5EF4-FFF2-40B4-BE49-F238E27FC236}">
                <a16:creationId xmlns:a16="http://schemas.microsoft.com/office/drawing/2014/main" id="{1291AF04-B9CD-7A7F-2265-0FC5792CF0F2}"/>
              </a:ext>
            </a:extLst>
          </p:cNvPr>
          <p:cNvSpPr txBox="1"/>
          <p:nvPr/>
        </p:nvSpPr>
        <p:spPr>
          <a:xfrm>
            <a:off x="3251476" y="2176958"/>
            <a:ext cx="5044971"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駕駛導引不足：找不到匯入車道造成路口迷航情況</a:t>
            </a:r>
          </a:p>
        </p:txBody>
      </p:sp>
      <p:sp>
        <p:nvSpPr>
          <p:cNvPr id="15" name="文字方塊 14">
            <a:extLst>
              <a:ext uri="{FF2B5EF4-FFF2-40B4-BE49-F238E27FC236}">
                <a16:creationId xmlns:a16="http://schemas.microsoft.com/office/drawing/2014/main" id="{08E61F6C-A6F1-B3CF-80B0-33C328CF5C89}"/>
              </a:ext>
            </a:extLst>
          </p:cNvPr>
          <p:cNvSpPr txBox="1"/>
          <p:nvPr/>
        </p:nvSpPr>
        <p:spPr>
          <a:xfrm>
            <a:off x="3251476" y="3621864"/>
            <a:ext cx="2993127"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路口或近路口段衝突點太多</a:t>
            </a:r>
          </a:p>
        </p:txBody>
      </p:sp>
      <p:sp>
        <p:nvSpPr>
          <p:cNvPr id="18" name="文字方塊 17">
            <a:extLst>
              <a:ext uri="{FF2B5EF4-FFF2-40B4-BE49-F238E27FC236}">
                <a16:creationId xmlns:a16="http://schemas.microsoft.com/office/drawing/2014/main" id="{1ED55A9F-65E5-28F7-2B39-869B10E96E1C}"/>
              </a:ext>
            </a:extLst>
          </p:cNvPr>
          <p:cNvSpPr txBox="1"/>
          <p:nvPr/>
        </p:nvSpPr>
        <p:spPr>
          <a:xfrm>
            <a:off x="3251476" y="2634336"/>
            <a:ext cx="5865708"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車輛與非機動車輛的衝突：行人、自行車體型較小較難察覺</a:t>
            </a:r>
          </a:p>
        </p:txBody>
      </p:sp>
      <p:sp>
        <p:nvSpPr>
          <p:cNvPr id="20" name="文字方塊 19">
            <a:extLst>
              <a:ext uri="{FF2B5EF4-FFF2-40B4-BE49-F238E27FC236}">
                <a16:creationId xmlns:a16="http://schemas.microsoft.com/office/drawing/2014/main" id="{FF7D31A9-EF26-342D-EBA6-B9C09F8ABEE5}"/>
              </a:ext>
            </a:extLst>
          </p:cNvPr>
          <p:cNvSpPr txBox="1"/>
          <p:nvPr/>
        </p:nvSpPr>
        <p:spPr>
          <a:xfrm>
            <a:off x="3251476" y="4094542"/>
            <a:ext cx="4019049"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路段交通量大：路口難以進行轉彎動作</a:t>
            </a:r>
          </a:p>
        </p:txBody>
      </p:sp>
      <p:sp>
        <p:nvSpPr>
          <p:cNvPr id="22" name="文字方塊 21">
            <a:extLst>
              <a:ext uri="{FF2B5EF4-FFF2-40B4-BE49-F238E27FC236}">
                <a16:creationId xmlns:a16="http://schemas.microsoft.com/office/drawing/2014/main" id="{BA8D2CE2-AE09-2ABE-01D1-8F13A838CA3B}"/>
              </a:ext>
            </a:extLst>
          </p:cNvPr>
          <p:cNvSpPr txBox="1"/>
          <p:nvPr/>
        </p:nvSpPr>
        <p:spPr>
          <a:xfrm>
            <a:off x="3251476" y="3091714"/>
            <a:ext cx="2377574"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對通過區間判斷錯誤</a:t>
            </a:r>
            <a:endParaRPr lang="en-US" altLang="zh-TW" sz="1600" b="1"/>
          </a:p>
        </p:txBody>
      </p:sp>
      <p:sp>
        <p:nvSpPr>
          <p:cNvPr id="24" name="文字方塊 23">
            <a:extLst>
              <a:ext uri="{FF2B5EF4-FFF2-40B4-BE49-F238E27FC236}">
                <a16:creationId xmlns:a16="http://schemas.microsoft.com/office/drawing/2014/main" id="{F2167202-C64E-D632-C213-83736258AB9A}"/>
              </a:ext>
            </a:extLst>
          </p:cNvPr>
          <p:cNvSpPr txBox="1"/>
          <p:nvPr/>
        </p:nvSpPr>
        <p:spPr>
          <a:xfrm>
            <a:off x="3251476" y="5739309"/>
            <a:ext cx="1762021"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不依規定行駛</a:t>
            </a:r>
            <a:endParaRPr lang="en-US" altLang="zh-TW" sz="1600" b="1"/>
          </a:p>
        </p:txBody>
      </p:sp>
      <p:sp>
        <p:nvSpPr>
          <p:cNvPr id="26" name="文字方塊 25">
            <a:extLst>
              <a:ext uri="{FF2B5EF4-FFF2-40B4-BE49-F238E27FC236}">
                <a16:creationId xmlns:a16="http://schemas.microsoft.com/office/drawing/2014/main" id="{6890E19B-1CD4-DE7D-10E7-1E498C689D4E}"/>
              </a:ext>
            </a:extLst>
          </p:cNvPr>
          <p:cNvSpPr txBox="1"/>
          <p:nvPr/>
        </p:nvSpPr>
        <p:spPr>
          <a:xfrm>
            <a:off x="3255146" y="5281683"/>
            <a:ext cx="941283" cy="338554"/>
          </a:xfrm>
          <a:prstGeom prst="rect">
            <a:avLst/>
          </a:prstGeom>
          <a:noFill/>
        </p:spPr>
        <p:txBody>
          <a:bodyPr wrap="none" rtlCol="0">
            <a:spAutoFit/>
          </a:bodyPr>
          <a:lstStyle/>
          <a:p>
            <a:pPr marL="342900" indent="-342900">
              <a:buFont typeface="Arial" panose="020B0604020202020204" pitchFamily="34" charset="0"/>
              <a:buChar char="•"/>
            </a:pPr>
            <a:r>
              <a:rPr lang="zh-TW" altLang="en-US" sz="1600" b="1"/>
              <a:t>超速</a:t>
            </a:r>
            <a:endParaRPr lang="en-US" altLang="zh-TW" sz="1600" b="1"/>
          </a:p>
        </p:txBody>
      </p:sp>
      <p:sp>
        <p:nvSpPr>
          <p:cNvPr id="42" name="矩形: 圓角 41">
            <a:extLst>
              <a:ext uri="{FF2B5EF4-FFF2-40B4-BE49-F238E27FC236}">
                <a16:creationId xmlns:a16="http://schemas.microsoft.com/office/drawing/2014/main" id="{64EFC646-B2F8-C416-C39F-B3DE01242FEC}"/>
              </a:ext>
            </a:extLst>
          </p:cNvPr>
          <p:cNvSpPr/>
          <p:nvPr/>
        </p:nvSpPr>
        <p:spPr>
          <a:xfrm>
            <a:off x="838200" y="1798326"/>
            <a:ext cx="1397000" cy="61427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b="1">
                <a:solidFill>
                  <a:schemeClr val="tx1"/>
                </a:solidFill>
              </a:rPr>
              <a:t>感知類</a:t>
            </a:r>
          </a:p>
        </p:txBody>
      </p:sp>
      <p:cxnSp>
        <p:nvCxnSpPr>
          <p:cNvPr id="44" name="接點: 肘形 43">
            <a:extLst>
              <a:ext uri="{FF2B5EF4-FFF2-40B4-BE49-F238E27FC236}">
                <a16:creationId xmlns:a16="http://schemas.microsoft.com/office/drawing/2014/main" id="{D5E04D29-C340-B4BB-BE62-630EE0F2B38E}"/>
              </a:ext>
            </a:extLst>
          </p:cNvPr>
          <p:cNvCxnSpPr>
            <a:stCxn id="42" idx="3"/>
            <a:endCxn id="9" idx="1"/>
          </p:cNvCxnSpPr>
          <p:nvPr/>
        </p:nvCxnSpPr>
        <p:spPr>
          <a:xfrm flipV="1">
            <a:off x="2235200" y="1431479"/>
            <a:ext cx="1016276" cy="6739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接點: 肘形 44">
            <a:extLst>
              <a:ext uri="{FF2B5EF4-FFF2-40B4-BE49-F238E27FC236}">
                <a16:creationId xmlns:a16="http://schemas.microsoft.com/office/drawing/2014/main" id="{6A7B1284-3420-EBEA-D78D-9500141F919C}"/>
              </a:ext>
            </a:extLst>
          </p:cNvPr>
          <p:cNvCxnSpPr>
            <a:cxnSpLocks/>
            <a:stCxn id="42" idx="3"/>
            <a:endCxn id="11" idx="1"/>
          </p:cNvCxnSpPr>
          <p:nvPr/>
        </p:nvCxnSpPr>
        <p:spPr>
          <a:xfrm flipV="1">
            <a:off x="2235200" y="1888857"/>
            <a:ext cx="1016276" cy="21660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F42B59A6-AF44-5FC1-4963-593FE2D1B355}"/>
              </a:ext>
            </a:extLst>
          </p:cNvPr>
          <p:cNvSpPr/>
          <p:nvPr/>
        </p:nvSpPr>
        <p:spPr>
          <a:xfrm>
            <a:off x="838200" y="3553881"/>
            <a:ext cx="1397000" cy="61427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b="1">
                <a:solidFill>
                  <a:schemeClr val="tx1"/>
                </a:solidFill>
              </a:rPr>
              <a:t>衝突類</a:t>
            </a:r>
          </a:p>
        </p:txBody>
      </p:sp>
      <p:cxnSp>
        <p:nvCxnSpPr>
          <p:cNvPr id="55" name="接點: 肘形 54">
            <a:extLst>
              <a:ext uri="{FF2B5EF4-FFF2-40B4-BE49-F238E27FC236}">
                <a16:creationId xmlns:a16="http://schemas.microsoft.com/office/drawing/2014/main" id="{9155B0F9-A044-D99E-B913-7A0AB18BCF86}"/>
              </a:ext>
            </a:extLst>
          </p:cNvPr>
          <p:cNvCxnSpPr>
            <a:cxnSpLocks/>
            <a:stCxn id="42" idx="3"/>
            <a:endCxn id="13" idx="1"/>
          </p:cNvCxnSpPr>
          <p:nvPr/>
        </p:nvCxnSpPr>
        <p:spPr>
          <a:xfrm>
            <a:off x="2235200" y="2105465"/>
            <a:ext cx="1016276" cy="240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2AAD45A6-D831-4F14-B5A3-2A0560837EBE}"/>
              </a:ext>
            </a:extLst>
          </p:cNvPr>
          <p:cNvCxnSpPr>
            <a:cxnSpLocks/>
            <a:stCxn id="50" idx="3"/>
            <a:endCxn id="15" idx="1"/>
          </p:cNvCxnSpPr>
          <p:nvPr/>
        </p:nvCxnSpPr>
        <p:spPr>
          <a:xfrm flipV="1">
            <a:off x="2235200" y="3791141"/>
            <a:ext cx="1016276" cy="698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AA50C087-69DA-5E52-F1F4-46BE79872FC2}"/>
              </a:ext>
            </a:extLst>
          </p:cNvPr>
          <p:cNvCxnSpPr>
            <a:cxnSpLocks/>
            <a:stCxn id="42" idx="3"/>
            <a:endCxn id="18" idx="1"/>
          </p:cNvCxnSpPr>
          <p:nvPr/>
        </p:nvCxnSpPr>
        <p:spPr>
          <a:xfrm>
            <a:off x="2235200" y="2105465"/>
            <a:ext cx="1016276" cy="69814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5" name="矩形: 圓角 64">
            <a:extLst>
              <a:ext uri="{FF2B5EF4-FFF2-40B4-BE49-F238E27FC236}">
                <a16:creationId xmlns:a16="http://schemas.microsoft.com/office/drawing/2014/main" id="{F55AB449-023D-085E-1C9F-202F463D15E7}"/>
              </a:ext>
            </a:extLst>
          </p:cNvPr>
          <p:cNvSpPr/>
          <p:nvPr/>
        </p:nvSpPr>
        <p:spPr>
          <a:xfrm>
            <a:off x="838200" y="5164069"/>
            <a:ext cx="1397000" cy="61427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b="1">
                <a:solidFill>
                  <a:schemeClr val="tx1"/>
                </a:solidFill>
              </a:rPr>
              <a:t>失誤類</a:t>
            </a:r>
          </a:p>
        </p:txBody>
      </p:sp>
      <p:cxnSp>
        <p:nvCxnSpPr>
          <p:cNvPr id="67" name="接點: 肘形 66">
            <a:extLst>
              <a:ext uri="{FF2B5EF4-FFF2-40B4-BE49-F238E27FC236}">
                <a16:creationId xmlns:a16="http://schemas.microsoft.com/office/drawing/2014/main" id="{8F360523-DB1F-F8BA-7FF5-378DEC4CCE8D}"/>
              </a:ext>
            </a:extLst>
          </p:cNvPr>
          <p:cNvCxnSpPr>
            <a:cxnSpLocks/>
            <a:stCxn id="42" idx="3"/>
            <a:endCxn id="22" idx="1"/>
          </p:cNvCxnSpPr>
          <p:nvPr/>
        </p:nvCxnSpPr>
        <p:spPr>
          <a:xfrm>
            <a:off x="2235200" y="2105465"/>
            <a:ext cx="1016276" cy="115552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C2C7918F-922C-3FC1-A1B6-9656A38B20B8}"/>
              </a:ext>
            </a:extLst>
          </p:cNvPr>
          <p:cNvSpPr txBox="1"/>
          <p:nvPr/>
        </p:nvSpPr>
        <p:spPr>
          <a:xfrm>
            <a:off x="3251476" y="4825256"/>
            <a:ext cx="5347433" cy="338554"/>
          </a:xfrm>
          <a:prstGeom prst="rect">
            <a:avLst/>
          </a:prstGeom>
          <a:noFill/>
        </p:spPr>
        <p:txBody>
          <a:bodyPr wrap="square">
            <a:spAutoFit/>
          </a:bodyPr>
          <a:lstStyle/>
          <a:p>
            <a:pPr marL="342900" indent="-342900">
              <a:buFont typeface="Arial" panose="020B0604020202020204" pitchFamily="34" charset="0"/>
              <a:buChar char="•"/>
            </a:pPr>
            <a:r>
              <a:rPr lang="zh-TW" altLang="en-US" sz="1600" b="1"/>
              <a:t>不當的交通管制設置</a:t>
            </a:r>
            <a:endParaRPr lang="en-US" altLang="zh-TW" sz="1600" b="1"/>
          </a:p>
        </p:txBody>
      </p:sp>
      <p:cxnSp>
        <p:nvCxnSpPr>
          <p:cNvPr id="72" name="接點: 肘形 71">
            <a:extLst>
              <a:ext uri="{FF2B5EF4-FFF2-40B4-BE49-F238E27FC236}">
                <a16:creationId xmlns:a16="http://schemas.microsoft.com/office/drawing/2014/main" id="{ED21D6DE-D9C4-F83F-8389-854EBCA7EA99}"/>
              </a:ext>
            </a:extLst>
          </p:cNvPr>
          <p:cNvCxnSpPr>
            <a:cxnSpLocks/>
            <a:stCxn id="50" idx="3"/>
            <a:endCxn id="20" idx="1"/>
          </p:cNvCxnSpPr>
          <p:nvPr/>
        </p:nvCxnSpPr>
        <p:spPr>
          <a:xfrm>
            <a:off x="2235200" y="3861020"/>
            <a:ext cx="1016276" cy="4027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671346EA-A83D-33B0-0E97-C860F4A369FA}"/>
              </a:ext>
            </a:extLst>
          </p:cNvPr>
          <p:cNvCxnSpPr>
            <a:cxnSpLocks/>
            <a:stCxn id="65" idx="3"/>
            <a:endCxn id="71" idx="1"/>
          </p:cNvCxnSpPr>
          <p:nvPr/>
        </p:nvCxnSpPr>
        <p:spPr>
          <a:xfrm flipV="1">
            <a:off x="2235200" y="4994533"/>
            <a:ext cx="1016276" cy="4766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D2F54E6D-2007-4FA7-690F-BD40EC382FA4}"/>
              </a:ext>
            </a:extLst>
          </p:cNvPr>
          <p:cNvCxnSpPr>
            <a:cxnSpLocks/>
            <a:stCxn id="65" idx="3"/>
            <a:endCxn id="26" idx="1"/>
          </p:cNvCxnSpPr>
          <p:nvPr/>
        </p:nvCxnSpPr>
        <p:spPr>
          <a:xfrm flipV="1">
            <a:off x="2235200" y="5450960"/>
            <a:ext cx="1019946" cy="202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9" name="接點: 肘形 78">
            <a:extLst>
              <a:ext uri="{FF2B5EF4-FFF2-40B4-BE49-F238E27FC236}">
                <a16:creationId xmlns:a16="http://schemas.microsoft.com/office/drawing/2014/main" id="{DBBD6879-BD80-3681-23F2-3EF047A03209}"/>
              </a:ext>
            </a:extLst>
          </p:cNvPr>
          <p:cNvCxnSpPr>
            <a:cxnSpLocks/>
            <a:stCxn id="65" idx="3"/>
            <a:endCxn id="24" idx="1"/>
          </p:cNvCxnSpPr>
          <p:nvPr/>
        </p:nvCxnSpPr>
        <p:spPr>
          <a:xfrm>
            <a:off x="2235200" y="5471208"/>
            <a:ext cx="1016276" cy="4373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箭號: 向右 28">
            <a:extLst>
              <a:ext uri="{FF2B5EF4-FFF2-40B4-BE49-F238E27FC236}">
                <a16:creationId xmlns:a16="http://schemas.microsoft.com/office/drawing/2014/main" id="{3A8B269A-5C07-CCB3-A68B-D63A8E5EB5FA}"/>
              </a:ext>
            </a:extLst>
          </p:cNvPr>
          <p:cNvSpPr/>
          <p:nvPr/>
        </p:nvSpPr>
        <p:spPr>
          <a:xfrm>
            <a:off x="12502658" y="1838867"/>
            <a:ext cx="347241" cy="576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3769DBE1-4F60-FD70-F2FB-4A17E96A84CF}"/>
              </a:ext>
            </a:extLst>
          </p:cNvPr>
          <p:cNvSpPr txBox="1"/>
          <p:nvPr/>
        </p:nvSpPr>
        <p:spPr>
          <a:xfrm>
            <a:off x="13006039" y="1603858"/>
            <a:ext cx="2210537" cy="1015663"/>
          </a:xfrm>
          <a:prstGeom prst="rect">
            <a:avLst/>
          </a:prstGeom>
          <a:noFill/>
        </p:spPr>
        <p:txBody>
          <a:bodyPr wrap="square" rtlCol="0">
            <a:spAutoFit/>
          </a:bodyPr>
          <a:lstStyle/>
          <a:p>
            <a:r>
              <a:rPr lang="en-US" altLang="zh-TW" sz="2000" b="1" u="sng"/>
              <a:t>LEOTEK’s </a:t>
            </a:r>
            <a:r>
              <a:rPr lang="en-US" altLang="zh-TW" sz="2000" b="1" u="sng" err="1"/>
              <a:t>InterLux</a:t>
            </a:r>
            <a:r>
              <a:rPr lang="zh-TW" altLang="en-US" sz="2000" b="1" u="sng"/>
              <a:t>以提升駕駛感知為切入點</a:t>
            </a:r>
            <a:endParaRPr lang="en-US" altLang="zh-TW" sz="2000" b="1" u="sng"/>
          </a:p>
        </p:txBody>
      </p:sp>
      <p:sp>
        <p:nvSpPr>
          <p:cNvPr id="4" name="箭號: 向右 3">
            <a:extLst>
              <a:ext uri="{FF2B5EF4-FFF2-40B4-BE49-F238E27FC236}">
                <a16:creationId xmlns:a16="http://schemas.microsoft.com/office/drawing/2014/main" id="{A202970B-258A-CED7-1508-524771B33329}"/>
              </a:ext>
            </a:extLst>
          </p:cNvPr>
          <p:cNvSpPr/>
          <p:nvPr/>
        </p:nvSpPr>
        <p:spPr>
          <a:xfrm>
            <a:off x="12502657" y="3533060"/>
            <a:ext cx="347241" cy="576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右 4">
            <a:extLst>
              <a:ext uri="{FF2B5EF4-FFF2-40B4-BE49-F238E27FC236}">
                <a16:creationId xmlns:a16="http://schemas.microsoft.com/office/drawing/2014/main" id="{2265695C-2102-0CE5-D9ED-EE00F3F79322}"/>
              </a:ext>
            </a:extLst>
          </p:cNvPr>
          <p:cNvSpPr/>
          <p:nvPr/>
        </p:nvSpPr>
        <p:spPr>
          <a:xfrm>
            <a:off x="12502656" y="4967330"/>
            <a:ext cx="347241" cy="576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17CE9A6-360D-46E6-DC77-C1F60110F70B}"/>
              </a:ext>
            </a:extLst>
          </p:cNvPr>
          <p:cNvSpPr txBox="1"/>
          <p:nvPr/>
        </p:nvSpPr>
        <p:spPr>
          <a:xfrm>
            <a:off x="13006039" y="3388496"/>
            <a:ext cx="2210537" cy="923330"/>
          </a:xfrm>
          <a:prstGeom prst="rect">
            <a:avLst/>
          </a:prstGeom>
          <a:noFill/>
        </p:spPr>
        <p:txBody>
          <a:bodyPr wrap="square" rtlCol="0">
            <a:spAutoFit/>
          </a:bodyPr>
          <a:lstStyle/>
          <a:p>
            <a:r>
              <a:rPr lang="zh-TW" altLang="en-US" u="sng"/>
              <a:t>透過幾何路行調整、號誌管制作為改善 </a:t>
            </a:r>
            <a:r>
              <a:rPr lang="en-US" altLang="zh-TW" u="sng"/>
              <a:t>(</a:t>
            </a:r>
            <a:r>
              <a:rPr lang="zh-TW" altLang="en-US" u="sng"/>
              <a:t>非合適切入點</a:t>
            </a:r>
            <a:r>
              <a:rPr lang="en-US" altLang="zh-TW" u="sng"/>
              <a:t>)</a:t>
            </a:r>
          </a:p>
        </p:txBody>
      </p:sp>
      <p:sp>
        <p:nvSpPr>
          <p:cNvPr id="7" name="文字方塊 6">
            <a:extLst>
              <a:ext uri="{FF2B5EF4-FFF2-40B4-BE49-F238E27FC236}">
                <a16:creationId xmlns:a16="http://schemas.microsoft.com/office/drawing/2014/main" id="{4B0EFA5F-F42D-A875-072B-219035D33F7E}"/>
              </a:ext>
            </a:extLst>
          </p:cNvPr>
          <p:cNvSpPr txBox="1"/>
          <p:nvPr/>
        </p:nvSpPr>
        <p:spPr>
          <a:xfrm>
            <a:off x="13006039" y="4737475"/>
            <a:ext cx="2210537" cy="923330"/>
          </a:xfrm>
          <a:prstGeom prst="rect">
            <a:avLst/>
          </a:prstGeom>
          <a:noFill/>
        </p:spPr>
        <p:txBody>
          <a:bodyPr wrap="square" rtlCol="0">
            <a:spAutoFit/>
          </a:bodyPr>
          <a:lstStyle/>
          <a:p>
            <a:r>
              <a:rPr lang="zh-TW" altLang="en-US" u="sng"/>
              <a:t>透過設計調整、加強執法改善 </a:t>
            </a:r>
            <a:r>
              <a:rPr lang="en-US" altLang="zh-TW" u="sng"/>
              <a:t>(</a:t>
            </a:r>
            <a:r>
              <a:rPr lang="en-US" altLang="zh-TW" u="sng" err="1"/>
              <a:t>InterLux</a:t>
            </a:r>
            <a:r>
              <a:rPr lang="zh-TW" altLang="en-US" u="sng"/>
              <a:t>可整合執法</a:t>
            </a:r>
            <a:r>
              <a:rPr lang="en-US" altLang="zh-TW" u="sng"/>
              <a:t>)</a:t>
            </a:r>
          </a:p>
        </p:txBody>
      </p:sp>
    </p:spTree>
    <p:extLst>
      <p:ext uri="{BB962C8B-B14F-4D97-AF65-F5344CB8AC3E}">
        <p14:creationId xmlns:p14="http://schemas.microsoft.com/office/powerpoint/2010/main" val="1392831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圖片 40">
            <a:extLst>
              <a:ext uri="{FF2B5EF4-FFF2-40B4-BE49-F238E27FC236}">
                <a16:creationId xmlns:a16="http://schemas.microsoft.com/office/drawing/2014/main" id="{393E5639-E9B6-A190-2FAD-BDB6E64731C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27737" y="4565194"/>
            <a:ext cx="1894691" cy="1894691"/>
          </a:xfrm>
          <a:prstGeom prst="rect">
            <a:avLst/>
          </a:prstGeom>
        </p:spPr>
      </p:pic>
      <p:graphicFrame>
        <p:nvGraphicFramePr>
          <p:cNvPr id="27" name="表格 26">
            <a:extLst>
              <a:ext uri="{FF2B5EF4-FFF2-40B4-BE49-F238E27FC236}">
                <a16:creationId xmlns:a16="http://schemas.microsoft.com/office/drawing/2014/main" id="{88866F7B-4513-DEE5-F562-9C0D25CCEAA9}"/>
              </a:ext>
            </a:extLst>
          </p:cNvPr>
          <p:cNvGraphicFramePr>
            <a:graphicFrameLocks noGrp="1"/>
          </p:cNvGraphicFramePr>
          <p:nvPr>
            <p:extLst>
              <p:ext uri="{D42A27DB-BD31-4B8C-83A1-F6EECF244321}">
                <p14:modId xmlns:p14="http://schemas.microsoft.com/office/powerpoint/2010/main" val="3802748823"/>
              </p:ext>
            </p:extLst>
          </p:nvPr>
        </p:nvGraphicFramePr>
        <p:xfrm>
          <a:off x="5349057" y="4021860"/>
          <a:ext cx="5035750" cy="2580929"/>
        </p:xfrm>
        <a:graphic>
          <a:graphicData uri="http://schemas.openxmlformats.org/drawingml/2006/table">
            <a:tbl>
              <a:tblPr firstRow="1" bandRow="1">
                <a:tableStyleId>{5C22544A-7EE6-4342-B048-85BDC9FD1C3A}</a:tableStyleId>
              </a:tblPr>
              <a:tblGrid>
                <a:gridCol w="2517875">
                  <a:extLst>
                    <a:ext uri="{9D8B030D-6E8A-4147-A177-3AD203B41FA5}">
                      <a16:colId xmlns:a16="http://schemas.microsoft.com/office/drawing/2014/main" val="2893242745"/>
                    </a:ext>
                  </a:extLst>
                </a:gridCol>
                <a:gridCol w="2517875">
                  <a:extLst>
                    <a:ext uri="{9D8B030D-6E8A-4147-A177-3AD203B41FA5}">
                      <a16:colId xmlns:a16="http://schemas.microsoft.com/office/drawing/2014/main" val="3699516413"/>
                    </a:ext>
                  </a:extLst>
                </a:gridCol>
              </a:tblGrid>
              <a:tr h="521891">
                <a:tc>
                  <a:txBody>
                    <a:bodyPr/>
                    <a:lstStyle/>
                    <a:p>
                      <a:r>
                        <a:rPr lang="zh-TW" altLang="en-US" sz="1600"/>
                        <a:t>既有解決方案限制</a:t>
                      </a:r>
                    </a:p>
                  </a:txBody>
                  <a:tcPr anchor="ctr"/>
                </a:tc>
                <a:tc>
                  <a:txBody>
                    <a:bodyPr/>
                    <a:lstStyle/>
                    <a:p>
                      <a:r>
                        <a:rPr lang="en-US" altLang="zh-TW" sz="1600" err="1"/>
                        <a:t>InterLux</a:t>
                      </a:r>
                      <a:r>
                        <a:rPr lang="zh-TW" altLang="en-US" sz="1600"/>
                        <a:t>改善</a:t>
                      </a:r>
                    </a:p>
                  </a:txBody>
                  <a:tcPr anchor="ctr"/>
                </a:tc>
                <a:extLst>
                  <a:ext uri="{0D108BD9-81ED-4DB2-BD59-A6C34878D82A}">
                    <a16:rowId xmlns:a16="http://schemas.microsoft.com/office/drawing/2014/main" val="423756613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號誌</a:t>
                      </a:r>
                      <a:r>
                        <a:rPr lang="zh-TW" altLang="en-US" sz="1600">
                          <a:solidFill>
                            <a:srgbClr val="FF0000"/>
                          </a:solidFill>
                        </a:rPr>
                        <a:t>不清晰</a:t>
                      </a:r>
                      <a:endParaRPr lang="en-US" altLang="zh-TW" sz="1600">
                        <a:solidFill>
                          <a:srgbClr val="FF0000"/>
                        </a:solidFill>
                      </a:endParaRPr>
                    </a:p>
                  </a:txBody>
                  <a:tcPr/>
                </a:tc>
                <a:tc>
                  <a:txBody>
                    <a:bodyPr/>
                    <a:lstStyle/>
                    <a:p>
                      <a:r>
                        <a:rPr lang="zh-TW" altLang="en-US" sz="1600"/>
                        <a:t>內建</a:t>
                      </a:r>
                      <a:r>
                        <a:rPr lang="en-US" altLang="zh-TW" sz="1600"/>
                        <a:t>LED</a:t>
                      </a:r>
                      <a:r>
                        <a:rPr lang="zh-TW" altLang="en-US" sz="1600"/>
                        <a:t>燈提升路口辨識度</a:t>
                      </a:r>
                    </a:p>
                  </a:txBody>
                  <a:tcPr/>
                </a:tc>
                <a:extLst>
                  <a:ext uri="{0D108BD9-81ED-4DB2-BD59-A6C34878D82A}">
                    <a16:rowId xmlns:a16="http://schemas.microsoft.com/office/drawing/2014/main" val="119681548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夜間</a:t>
                      </a:r>
                      <a:r>
                        <a:rPr lang="zh-TW" altLang="en-US" sz="1600">
                          <a:solidFill>
                            <a:srgbClr val="FF0000"/>
                          </a:solidFill>
                        </a:rPr>
                        <a:t>不易識別</a:t>
                      </a:r>
                      <a:endParaRPr lang="en-US" altLang="zh-TW" sz="160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內建</a:t>
                      </a:r>
                      <a:r>
                        <a:rPr lang="en-US" altLang="zh-TW" sz="1600"/>
                        <a:t>LED</a:t>
                      </a:r>
                      <a:r>
                        <a:rPr lang="zh-TW" altLang="en-US" sz="1600"/>
                        <a:t>燈提升路口辨識度</a:t>
                      </a:r>
                    </a:p>
                  </a:txBody>
                  <a:tcPr/>
                </a:tc>
                <a:extLst>
                  <a:ext uri="{0D108BD9-81ED-4DB2-BD59-A6C34878D82A}">
                    <a16:rowId xmlns:a16="http://schemas.microsoft.com/office/drawing/2014/main" val="3061923649"/>
                  </a:ext>
                </a:extLst>
              </a:tr>
              <a:tr h="90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道路使用者可能因使用習慣或經驗而</a:t>
                      </a:r>
                      <a:r>
                        <a:rPr lang="zh-TW" altLang="en-US" sz="1600">
                          <a:solidFill>
                            <a:srgbClr val="FF0000"/>
                          </a:solidFill>
                        </a:rPr>
                        <a:t>忽略</a:t>
                      </a:r>
                      <a:r>
                        <a:rPr lang="zh-TW" altLang="en-US" sz="1600"/>
                        <a:t>標誌</a:t>
                      </a:r>
                    </a:p>
                  </a:txBody>
                  <a:tcPr/>
                </a:tc>
                <a:tc>
                  <a:txBody>
                    <a:bodyPr/>
                    <a:lstStyle/>
                    <a:p>
                      <a:r>
                        <a:rPr lang="zh-TW" altLang="en-US" sz="1600"/>
                        <a:t>可針對路口即時狀況給予資訊，提升道路使用者遵循意願</a:t>
                      </a:r>
                    </a:p>
                  </a:txBody>
                  <a:tcPr/>
                </a:tc>
                <a:extLst>
                  <a:ext uri="{0D108BD9-81ED-4DB2-BD59-A6C34878D82A}">
                    <a16:rowId xmlns:a16="http://schemas.microsoft.com/office/drawing/2014/main" val="961079547"/>
                  </a:ext>
                </a:extLst>
              </a:tr>
            </a:tbl>
          </a:graphicData>
        </a:graphic>
      </p:graphicFrame>
      <p:sp>
        <p:nvSpPr>
          <p:cNvPr id="2" name="標題 1">
            <a:extLst>
              <a:ext uri="{FF2B5EF4-FFF2-40B4-BE49-F238E27FC236}">
                <a16:creationId xmlns:a16="http://schemas.microsoft.com/office/drawing/2014/main" id="{3F3E0F28-4FE7-9326-C669-D060039F63BB}"/>
              </a:ext>
            </a:extLst>
          </p:cNvPr>
          <p:cNvSpPr>
            <a:spLocks noGrp="1"/>
          </p:cNvSpPr>
          <p:nvPr>
            <p:ph type="title"/>
          </p:nvPr>
        </p:nvSpPr>
        <p:spPr/>
        <p:txBody>
          <a:bodyPr/>
          <a:lstStyle/>
          <a:p>
            <a:r>
              <a:rPr lang="zh-TW" altLang="en-US"/>
              <a:t>無號誌路口問題特性：路口存在感不足</a:t>
            </a:r>
          </a:p>
        </p:txBody>
      </p:sp>
      <p:sp>
        <p:nvSpPr>
          <p:cNvPr id="3" name="投影片編號版面配置區 2">
            <a:extLst>
              <a:ext uri="{FF2B5EF4-FFF2-40B4-BE49-F238E27FC236}">
                <a16:creationId xmlns:a16="http://schemas.microsoft.com/office/drawing/2014/main" id="{5421F538-53C6-D616-952D-111FC7289B06}"/>
              </a:ext>
            </a:extLst>
          </p:cNvPr>
          <p:cNvSpPr>
            <a:spLocks noGrp="1"/>
          </p:cNvSpPr>
          <p:nvPr>
            <p:ph type="sldNum" sz="quarter" idx="12"/>
          </p:nvPr>
        </p:nvSpPr>
        <p:spPr/>
        <p:txBody>
          <a:bodyPr/>
          <a:lstStyle/>
          <a:p>
            <a:pPr algn="ctr"/>
            <a:fld id="{6E290225-7458-4E5F-AFE5-E142CAAEBF37}" type="slidenum">
              <a:rPr lang="en-US" smtClean="0"/>
              <a:pPr algn="ctr"/>
              <a:t>59</a:t>
            </a:fld>
            <a:endParaRPr lang="en-US"/>
          </a:p>
        </p:txBody>
      </p:sp>
      <p:pic>
        <p:nvPicPr>
          <p:cNvPr id="5" name="圖片 4">
            <a:extLst>
              <a:ext uri="{FF2B5EF4-FFF2-40B4-BE49-F238E27FC236}">
                <a16:creationId xmlns:a16="http://schemas.microsoft.com/office/drawing/2014/main" id="{33DFACDE-EA7B-002C-0E31-F98B0AA887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03"/>
          <a:stretch/>
        </p:blipFill>
        <p:spPr>
          <a:xfrm>
            <a:off x="851360" y="2233783"/>
            <a:ext cx="3771068" cy="1788078"/>
          </a:xfrm>
          <a:prstGeom prst="rect">
            <a:avLst/>
          </a:prstGeom>
        </p:spPr>
      </p:pic>
      <p:sp>
        <p:nvSpPr>
          <p:cNvPr id="6" name="矩形 5">
            <a:extLst>
              <a:ext uri="{FF2B5EF4-FFF2-40B4-BE49-F238E27FC236}">
                <a16:creationId xmlns:a16="http://schemas.microsoft.com/office/drawing/2014/main" id="{F69AB9C8-7460-48D8-EFBC-0371C98A0411}"/>
              </a:ext>
            </a:extLst>
          </p:cNvPr>
          <p:cNvSpPr/>
          <p:nvPr/>
        </p:nvSpPr>
        <p:spPr>
          <a:xfrm>
            <a:off x="838200" y="1816062"/>
            <a:ext cx="3784228"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地形</a:t>
            </a:r>
            <a:r>
              <a:rPr lang="zh-TW" altLang="en-US" sz="1600" b="1">
                <a:solidFill>
                  <a:prstClr val="black"/>
                </a:solidFill>
                <a:latin typeface="Calibri"/>
                <a:ea typeface="微軟正黑體"/>
              </a:rPr>
              <a:t>遮蔽</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pic>
        <p:nvPicPr>
          <p:cNvPr id="7" name="圖片 6">
            <a:extLst>
              <a:ext uri="{FF2B5EF4-FFF2-40B4-BE49-F238E27FC236}">
                <a16:creationId xmlns:a16="http://schemas.microsoft.com/office/drawing/2014/main" id="{483408B8-6DB1-B3B2-A0C7-37E961CCD95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6180" y="4565195"/>
            <a:ext cx="1894691" cy="1894691"/>
          </a:xfrm>
          <a:prstGeom prst="rect">
            <a:avLst/>
          </a:prstGeom>
        </p:spPr>
      </p:pic>
      <p:sp>
        <p:nvSpPr>
          <p:cNvPr id="8" name="矩形 7">
            <a:extLst>
              <a:ext uri="{FF2B5EF4-FFF2-40B4-BE49-F238E27FC236}">
                <a16:creationId xmlns:a16="http://schemas.microsoft.com/office/drawing/2014/main" id="{682355AC-A7BA-362B-7AFB-D6996C5FD474}"/>
              </a:ext>
            </a:extLst>
          </p:cNvPr>
          <p:cNvSpPr/>
          <p:nvPr/>
        </p:nvSpPr>
        <p:spPr>
          <a:xfrm>
            <a:off x="838201" y="4139151"/>
            <a:ext cx="3784228" cy="42795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樹木、建物遮蔽</a:t>
            </a:r>
          </a:p>
        </p:txBody>
      </p:sp>
      <p:sp>
        <p:nvSpPr>
          <p:cNvPr id="15" name="矩形 14">
            <a:extLst>
              <a:ext uri="{FF2B5EF4-FFF2-40B4-BE49-F238E27FC236}">
                <a16:creationId xmlns:a16="http://schemas.microsoft.com/office/drawing/2014/main" id="{0232D910-A870-C1FA-5B85-6D4129058C69}"/>
              </a:ext>
            </a:extLst>
          </p:cNvPr>
          <p:cNvSpPr/>
          <p:nvPr/>
        </p:nvSpPr>
        <p:spPr>
          <a:xfrm>
            <a:off x="12407816" y="1806523"/>
            <a:ext cx="4827917"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在平坦道路不同速度對應停止距離</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grpSp>
        <p:nvGrpSpPr>
          <p:cNvPr id="20" name="群組 19">
            <a:extLst>
              <a:ext uri="{FF2B5EF4-FFF2-40B4-BE49-F238E27FC236}">
                <a16:creationId xmlns:a16="http://schemas.microsoft.com/office/drawing/2014/main" id="{F17230D8-0DC5-C3D1-1401-160971D2F255}"/>
              </a:ext>
            </a:extLst>
          </p:cNvPr>
          <p:cNvGrpSpPr/>
          <p:nvPr/>
        </p:nvGrpSpPr>
        <p:grpSpPr>
          <a:xfrm>
            <a:off x="12407811" y="2239909"/>
            <a:ext cx="4854313" cy="4472899"/>
            <a:chOff x="5342983" y="2249449"/>
            <a:chExt cx="4672524" cy="4305394"/>
          </a:xfrm>
        </p:grpSpPr>
        <p:pic>
          <p:nvPicPr>
            <p:cNvPr id="14" name="圖片 13">
              <a:extLst>
                <a:ext uri="{FF2B5EF4-FFF2-40B4-BE49-F238E27FC236}">
                  <a16:creationId xmlns:a16="http://schemas.microsoft.com/office/drawing/2014/main" id="{828FFFB2-9BEC-C0B8-FB47-81CA348CC0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42989" y="2828886"/>
              <a:ext cx="4672518" cy="3725957"/>
            </a:xfrm>
            <a:prstGeom prst="rect">
              <a:avLst/>
            </a:prstGeom>
          </p:spPr>
        </p:pic>
        <p:sp>
          <p:nvSpPr>
            <p:cNvPr id="17" name="矩形 16">
              <a:extLst>
                <a:ext uri="{FF2B5EF4-FFF2-40B4-BE49-F238E27FC236}">
                  <a16:creationId xmlns:a16="http://schemas.microsoft.com/office/drawing/2014/main" id="{CAA6944D-077F-8A72-8117-1F68FDA0F28D}"/>
                </a:ext>
              </a:extLst>
            </p:cNvPr>
            <p:cNvSpPr/>
            <p:nvPr/>
          </p:nvSpPr>
          <p:spPr>
            <a:xfrm>
              <a:off x="7375992" y="2249449"/>
              <a:ext cx="2614112" cy="57150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停止視距 </a:t>
              </a:r>
              <a:r>
                <a:rPr lang="en-US" altLang="zh-TW">
                  <a:solidFill>
                    <a:schemeClr val="tx1"/>
                  </a:solidFill>
                </a:rPr>
                <a:t>(ft.)</a:t>
              </a:r>
              <a:endParaRPr lang="zh-TW" altLang="en-US">
                <a:solidFill>
                  <a:schemeClr val="tx1"/>
                </a:solidFill>
              </a:endParaRPr>
            </a:p>
          </p:txBody>
        </p:sp>
        <p:sp>
          <p:nvSpPr>
            <p:cNvPr id="16" name="矩形 15">
              <a:extLst>
                <a:ext uri="{FF2B5EF4-FFF2-40B4-BE49-F238E27FC236}">
                  <a16:creationId xmlns:a16="http://schemas.microsoft.com/office/drawing/2014/main" id="{6A3B9CDB-EAAA-D37D-7DA2-641A44726863}"/>
                </a:ext>
              </a:extLst>
            </p:cNvPr>
            <p:cNvSpPr/>
            <p:nvPr/>
          </p:nvSpPr>
          <p:spPr>
            <a:xfrm>
              <a:off x="5342983" y="2249449"/>
              <a:ext cx="2058409" cy="57150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速度 </a:t>
              </a:r>
              <a:r>
                <a:rPr lang="en-US" altLang="zh-TW">
                  <a:solidFill>
                    <a:schemeClr val="tx1"/>
                  </a:solidFill>
                </a:rPr>
                <a:t>(mph)</a:t>
              </a:r>
              <a:endParaRPr lang="zh-TW" altLang="en-US">
                <a:solidFill>
                  <a:schemeClr val="tx1"/>
                </a:solidFill>
              </a:endParaRPr>
            </a:p>
          </p:txBody>
        </p:sp>
      </p:grpSp>
      <p:sp>
        <p:nvSpPr>
          <p:cNvPr id="18" name="矩形: 圓角 17">
            <a:extLst>
              <a:ext uri="{FF2B5EF4-FFF2-40B4-BE49-F238E27FC236}">
                <a16:creationId xmlns:a16="http://schemas.microsoft.com/office/drawing/2014/main" id="{E2FD68AB-1A90-EF29-3A52-047AD146BE7A}"/>
              </a:ext>
            </a:extLst>
          </p:cNvPr>
          <p:cNvSpPr/>
          <p:nvPr/>
        </p:nvSpPr>
        <p:spPr>
          <a:xfrm>
            <a:off x="838200" y="1304533"/>
            <a:ext cx="1566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問題說明</a:t>
            </a:r>
          </a:p>
        </p:txBody>
      </p:sp>
      <p:sp>
        <p:nvSpPr>
          <p:cNvPr id="19" name="矩形: 圓角 18">
            <a:extLst>
              <a:ext uri="{FF2B5EF4-FFF2-40B4-BE49-F238E27FC236}">
                <a16:creationId xmlns:a16="http://schemas.microsoft.com/office/drawing/2014/main" id="{79230F89-C825-B17E-8C0E-9515D773DC2D}"/>
              </a:ext>
            </a:extLst>
          </p:cNvPr>
          <p:cNvSpPr/>
          <p:nvPr/>
        </p:nvSpPr>
        <p:spPr>
          <a:xfrm>
            <a:off x="5342983" y="1304533"/>
            <a:ext cx="2501606"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現有解決方案 </a:t>
            </a:r>
            <a:r>
              <a:rPr lang="en-US" altLang="zh-TW" b="1">
                <a:solidFill>
                  <a:prstClr val="black"/>
                </a:solidFill>
                <a:latin typeface="Calibri"/>
                <a:ea typeface="微軟正黑體"/>
              </a:rPr>
              <a:t>- </a:t>
            </a:r>
            <a:r>
              <a:rPr lang="zh-TW" altLang="en-US" b="1">
                <a:solidFill>
                  <a:prstClr val="black"/>
                </a:solidFill>
                <a:latin typeface="Calibri"/>
                <a:ea typeface="微軟正黑體"/>
              </a:rPr>
              <a:t>工程</a:t>
            </a:r>
          </a:p>
        </p:txBody>
      </p:sp>
      <p:pic>
        <p:nvPicPr>
          <p:cNvPr id="21" name="圖片 20">
            <a:extLst>
              <a:ext uri="{FF2B5EF4-FFF2-40B4-BE49-F238E27FC236}">
                <a16:creationId xmlns:a16="http://schemas.microsoft.com/office/drawing/2014/main" id="{CCAC8810-70D0-A80E-457B-DDD153659C8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77635" y="2399690"/>
            <a:ext cx="957890" cy="901544"/>
          </a:xfrm>
          <a:prstGeom prst="rect">
            <a:avLst/>
          </a:prstGeom>
        </p:spPr>
      </p:pic>
      <p:sp>
        <p:nvSpPr>
          <p:cNvPr id="22" name="文字方塊 21">
            <a:extLst>
              <a:ext uri="{FF2B5EF4-FFF2-40B4-BE49-F238E27FC236}">
                <a16:creationId xmlns:a16="http://schemas.microsoft.com/office/drawing/2014/main" id="{7EB5B487-72C9-D366-57F1-FB4BE3F3CE1C}"/>
              </a:ext>
            </a:extLst>
          </p:cNvPr>
          <p:cNvSpPr txBox="1"/>
          <p:nvPr/>
        </p:nvSpPr>
        <p:spPr>
          <a:xfrm>
            <a:off x="5342983" y="3478722"/>
            <a:ext cx="1261884" cy="307777"/>
          </a:xfrm>
          <a:prstGeom prst="rect">
            <a:avLst/>
          </a:prstGeom>
          <a:noFill/>
        </p:spPr>
        <p:txBody>
          <a:bodyPr wrap="none" rtlCol="0">
            <a:spAutoFit/>
          </a:bodyPr>
          <a:lstStyle/>
          <a:p>
            <a:r>
              <a:rPr lang="zh-TW" altLang="en-US" sz="1400">
                <a:hlinkClick r:id="rId7"/>
              </a:rPr>
              <a:t>路口警告標誌</a:t>
            </a:r>
            <a:endParaRPr lang="zh-TW" altLang="en-US" sz="1400"/>
          </a:p>
        </p:txBody>
      </p:sp>
      <p:pic>
        <p:nvPicPr>
          <p:cNvPr id="23" name="圖片 22">
            <a:extLst>
              <a:ext uri="{FF2B5EF4-FFF2-40B4-BE49-F238E27FC236}">
                <a16:creationId xmlns:a16="http://schemas.microsoft.com/office/drawing/2014/main" id="{3309CEDE-2DD7-7CC0-B203-0E36CE011DC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55679" y="2425425"/>
            <a:ext cx="907543" cy="907543"/>
          </a:xfrm>
          <a:prstGeom prst="rect">
            <a:avLst/>
          </a:prstGeom>
        </p:spPr>
      </p:pic>
      <p:sp>
        <p:nvSpPr>
          <p:cNvPr id="24" name="文字方塊 23">
            <a:extLst>
              <a:ext uri="{FF2B5EF4-FFF2-40B4-BE49-F238E27FC236}">
                <a16:creationId xmlns:a16="http://schemas.microsoft.com/office/drawing/2014/main" id="{B76E4C6A-C981-E486-D9A7-95B81C69A5E3}"/>
              </a:ext>
            </a:extLst>
          </p:cNvPr>
          <p:cNvSpPr txBox="1"/>
          <p:nvPr/>
        </p:nvSpPr>
        <p:spPr>
          <a:xfrm>
            <a:off x="6677625" y="3478722"/>
            <a:ext cx="1261884" cy="307777"/>
          </a:xfrm>
          <a:prstGeom prst="rect">
            <a:avLst/>
          </a:prstGeom>
          <a:noFill/>
        </p:spPr>
        <p:txBody>
          <a:bodyPr wrap="none" rtlCol="0">
            <a:spAutoFit/>
          </a:bodyPr>
          <a:lstStyle/>
          <a:p>
            <a:r>
              <a:rPr lang="zh-TW" altLang="en-US" sz="1400">
                <a:hlinkClick r:id="rId9"/>
              </a:rPr>
              <a:t>提前警告標誌</a:t>
            </a:r>
            <a:endParaRPr lang="zh-TW" altLang="en-US" sz="1400"/>
          </a:p>
        </p:txBody>
      </p:sp>
      <p:sp>
        <p:nvSpPr>
          <p:cNvPr id="25" name="矩形 24">
            <a:extLst>
              <a:ext uri="{FF2B5EF4-FFF2-40B4-BE49-F238E27FC236}">
                <a16:creationId xmlns:a16="http://schemas.microsoft.com/office/drawing/2014/main" id="{D954C471-6F9D-170D-F151-DDC0CC410262}"/>
              </a:ext>
            </a:extLst>
          </p:cNvPr>
          <p:cNvSpPr/>
          <p:nvPr/>
        </p:nvSpPr>
        <p:spPr>
          <a:xfrm>
            <a:off x="5308768" y="1816062"/>
            <a:ext cx="1440000"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1. </a:t>
            </a:r>
            <a:r>
              <a:rPr lang="zh-TW" altLang="en-US" sz="1600" b="1" u="sng">
                <a:solidFill>
                  <a:prstClr val="black"/>
                </a:solidFill>
                <a:latin typeface="Calibri"/>
                <a:ea typeface="微軟正黑體"/>
              </a:rPr>
              <a:t>提前預警</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CBF5A728-A19E-C942-1FAB-A1F19F35062C}"/>
              </a:ext>
            </a:extLst>
          </p:cNvPr>
          <p:cNvSpPr/>
          <p:nvPr/>
        </p:nvSpPr>
        <p:spPr>
          <a:xfrm>
            <a:off x="8728806" y="1816062"/>
            <a:ext cx="1656000"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2. </a:t>
            </a:r>
            <a:r>
              <a:rPr lang="zh-TW" altLang="en-US" sz="1600" b="1" u="sng">
                <a:solidFill>
                  <a:prstClr val="black"/>
                </a:solidFill>
                <a:latin typeface="Calibri"/>
                <a:ea typeface="微軟正黑體"/>
              </a:rPr>
              <a:t>加強標誌醒目</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28" name="圖片 27">
            <a:extLst>
              <a:ext uri="{FF2B5EF4-FFF2-40B4-BE49-F238E27FC236}">
                <a16:creationId xmlns:a16="http://schemas.microsoft.com/office/drawing/2014/main" id="{8D0C5154-1E34-9C3D-DBE7-E3C17D14A494}"/>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289276" y="2460119"/>
            <a:ext cx="900000" cy="900000"/>
          </a:xfrm>
          <a:prstGeom prst="rect">
            <a:avLst/>
          </a:prstGeom>
        </p:spPr>
      </p:pic>
      <p:sp>
        <p:nvSpPr>
          <p:cNvPr id="29" name="文字方塊 28">
            <a:extLst>
              <a:ext uri="{FF2B5EF4-FFF2-40B4-BE49-F238E27FC236}">
                <a16:creationId xmlns:a16="http://schemas.microsoft.com/office/drawing/2014/main" id="{C2E12375-B05B-A82F-9188-179D8E4D5175}"/>
              </a:ext>
            </a:extLst>
          </p:cNvPr>
          <p:cNvSpPr txBox="1"/>
          <p:nvPr/>
        </p:nvSpPr>
        <p:spPr>
          <a:xfrm>
            <a:off x="8250393" y="3478722"/>
            <a:ext cx="902811" cy="307777"/>
          </a:xfrm>
          <a:prstGeom prst="rect">
            <a:avLst/>
          </a:prstGeom>
          <a:noFill/>
        </p:spPr>
        <p:txBody>
          <a:bodyPr wrap="none" rtlCol="0">
            <a:spAutoFit/>
          </a:bodyPr>
          <a:lstStyle/>
          <a:p>
            <a:r>
              <a:rPr lang="zh-TW" altLang="en-US" sz="1400"/>
              <a:t>加大標誌</a:t>
            </a:r>
          </a:p>
        </p:txBody>
      </p:sp>
      <p:pic>
        <p:nvPicPr>
          <p:cNvPr id="30" name="圖片 29">
            <a:extLst>
              <a:ext uri="{FF2B5EF4-FFF2-40B4-BE49-F238E27FC236}">
                <a16:creationId xmlns:a16="http://schemas.microsoft.com/office/drawing/2014/main" id="{3C25C8B5-4CBB-97DD-3E92-707BA84789A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247913" y="2460119"/>
            <a:ext cx="900000" cy="900000"/>
          </a:xfrm>
          <a:prstGeom prst="rect">
            <a:avLst/>
          </a:prstGeom>
        </p:spPr>
      </p:pic>
      <p:sp>
        <p:nvSpPr>
          <p:cNvPr id="31" name="文字方塊 30">
            <a:extLst>
              <a:ext uri="{FF2B5EF4-FFF2-40B4-BE49-F238E27FC236}">
                <a16:creationId xmlns:a16="http://schemas.microsoft.com/office/drawing/2014/main" id="{2453D554-F814-FA32-A268-5F01E4F0CC71}"/>
              </a:ext>
            </a:extLst>
          </p:cNvPr>
          <p:cNvSpPr txBox="1"/>
          <p:nvPr/>
        </p:nvSpPr>
        <p:spPr>
          <a:xfrm>
            <a:off x="9175025" y="3478722"/>
            <a:ext cx="1082348" cy="307777"/>
          </a:xfrm>
          <a:prstGeom prst="rect">
            <a:avLst/>
          </a:prstGeom>
          <a:noFill/>
        </p:spPr>
        <p:txBody>
          <a:bodyPr wrap="none" rtlCol="0">
            <a:spAutoFit/>
          </a:bodyPr>
          <a:lstStyle/>
          <a:p>
            <a:r>
              <a:rPr lang="zh-TW" altLang="en-US" sz="1400"/>
              <a:t>增加示警燈</a:t>
            </a:r>
          </a:p>
        </p:txBody>
      </p:sp>
      <p:pic>
        <p:nvPicPr>
          <p:cNvPr id="33" name="圖片 32">
            <a:extLst>
              <a:ext uri="{FF2B5EF4-FFF2-40B4-BE49-F238E27FC236}">
                <a16:creationId xmlns:a16="http://schemas.microsoft.com/office/drawing/2014/main" id="{62C443B6-0937-D1C0-CE2A-61C82CE079D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206550" y="2460119"/>
            <a:ext cx="900000" cy="900000"/>
          </a:xfrm>
          <a:prstGeom prst="rect">
            <a:avLst/>
          </a:prstGeom>
        </p:spPr>
      </p:pic>
      <p:sp>
        <p:nvSpPr>
          <p:cNvPr id="34" name="文字方塊 33">
            <a:extLst>
              <a:ext uri="{FF2B5EF4-FFF2-40B4-BE49-F238E27FC236}">
                <a16:creationId xmlns:a16="http://schemas.microsoft.com/office/drawing/2014/main" id="{206CD0C7-4DE1-53A5-2E35-424151E25F62}"/>
              </a:ext>
            </a:extLst>
          </p:cNvPr>
          <p:cNvSpPr txBox="1"/>
          <p:nvPr/>
        </p:nvSpPr>
        <p:spPr>
          <a:xfrm>
            <a:off x="10183141" y="3478722"/>
            <a:ext cx="997389" cy="307777"/>
          </a:xfrm>
          <a:prstGeom prst="rect">
            <a:avLst/>
          </a:prstGeom>
          <a:noFill/>
        </p:spPr>
        <p:txBody>
          <a:bodyPr wrap="none" rtlCol="0">
            <a:spAutoFit/>
          </a:bodyPr>
          <a:lstStyle/>
          <a:p>
            <a:r>
              <a:rPr lang="zh-TW" altLang="en-US" sz="1400"/>
              <a:t>加入</a:t>
            </a:r>
            <a:r>
              <a:rPr lang="en-US" altLang="zh-TW" sz="1400"/>
              <a:t>LED</a:t>
            </a:r>
            <a:r>
              <a:rPr lang="zh-TW" altLang="en-US" sz="1400"/>
              <a:t>燈</a:t>
            </a:r>
          </a:p>
        </p:txBody>
      </p:sp>
      <p:pic>
        <p:nvPicPr>
          <p:cNvPr id="36" name="圖片 35">
            <a:extLst>
              <a:ext uri="{FF2B5EF4-FFF2-40B4-BE49-F238E27FC236}">
                <a16:creationId xmlns:a16="http://schemas.microsoft.com/office/drawing/2014/main" id="{6F7A27DB-ABC5-F194-750A-9D23CD8DC018}"/>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165187" y="2460119"/>
            <a:ext cx="900000" cy="900000"/>
          </a:xfrm>
          <a:prstGeom prst="rect">
            <a:avLst/>
          </a:prstGeom>
        </p:spPr>
      </p:pic>
      <p:sp>
        <p:nvSpPr>
          <p:cNvPr id="37" name="文字方塊 36">
            <a:extLst>
              <a:ext uri="{FF2B5EF4-FFF2-40B4-BE49-F238E27FC236}">
                <a16:creationId xmlns:a16="http://schemas.microsoft.com/office/drawing/2014/main" id="{C9546315-812E-9539-AE77-D265C9B6E16D}"/>
              </a:ext>
            </a:extLst>
          </p:cNvPr>
          <p:cNvSpPr txBox="1"/>
          <p:nvPr/>
        </p:nvSpPr>
        <p:spPr>
          <a:xfrm>
            <a:off x="11165187" y="3478722"/>
            <a:ext cx="902811" cy="307777"/>
          </a:xfrm>
          <a:prstGeom prst="rect">
            <a:avLst/>
          </a:prstGeom>
          <a:noFill/>
        </p:spPr>
        <p:txBody>
          <a:bodyPr wrap="none" rtlCol="0">
            <a:spAutoFit/>
          </a:bodyPr>
          <a:lstStyle/>
          <a:p>
            <a:r>
              <a:rPr lang="zh-TW" altLang="en-US" sz="1400"/>
              <a:t>反射貼紙</a:t>
            </a:r>
          </a:p>
        </p:txBody>
      </p:sp>
      <p:pic>
        <p:nvPicPr>
          <p:cNvPr id="35" name="圖片 34">
            <a:extLst>
              <a:ext uri="{FF2B5EF4-FFF2-40B4-BE49-F238E27FC236}">
                <a16:creationId xmlns:a16="http://schemas.microsoft.com/office/drawing/2014/main" id="{5CC681BE-9608-612F-9156-B4384345257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13126" y="3896109"/>
            <a:ext cx="1225923" cy="1147027"/>
          </a:xfrm>
          <a:prstGeom prst="rect">
            <a:avLst/>
          </a:prstGeom>
        </p:spPr>
      </p:pic>
      <p:pic>
        <p:nvPicPr>
          <p:cNvPr id="39" name="圖片 38">
            <a:extLst>
              <a:ext uri="{FF2B5EF4-FFF2-40B4-BE49-F238E27FC236}">
                <a16:creationId xmlns:a16="http://schemas.microsoft.com/office/drawing/2014/main" id="{B7A32A36-52B2-61BD-96C1-D63AABABF040}"/>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0513126" y="4675649"/>
            <a:ext cx="1225923" cy="857253"/>
          </a:xfrm>
          <a:prstGeom prst="rect">
            <a:avLst/>
          </a:prstGeom>
        </p:spPr>
      </p:pic>
      <p:pic>
        <p:nvPicPr>
          <p:cNvPr id="40" name="圖片 39">
            <a:extLst>
              <a:ext uri="{FF2B5EF4-FFF2-40B4-BE49-F238E27FC236}">
                <a16:creationId xmlns:a16="http://schemas.microsoft.com/office/drawing/2014/main" id="{FA1AC76C-A0D5-C329-0597-08118114019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511104" y="5453009"/>
            <a:ext cx="1225924" cy="1149780"/>
          </a:xfrm>
          <a:prstGeom prst="rect">
            <a:avLst/>
          </a:prstGeom>
        </p:spPr>
      </p:pic>
      <p:sp>
        <p:nvSpPr>
          <p:cNvPr id="42" name="箭號: 向下 41">
            <a:extLst>
              <a:ext uri="{FF2B5EF4-FFF2-40B4-BE49-F238E27FC236}">
                <a16:creationId xmlns:a16="http://schemas.microsoft.com/office/drawing/2014/main" id="{AE8C961A-F8A2-BBEE-A38C-53CA98CFAAD5}"/>
              </a:ext>
            </a:extLst>
          </p:cNvPr>
          <p:cNvSpPr/>
          <p:nvPr/>
        </p:nvSpPr>
        <p:spPr>
          <a:xfrm>
            <a:off x="4062713" y="5397458"/>
            <a:ext cx="185195" cy="2301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3553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CD1E009-F276-FAE7-91E5-CC04935800E0}"/>
              </a:ext>
            </a:extLst>
          </p:cNvPr>
          <p:cNvSpPr/>
          <p:nvPr/>
        </p:nvSpPr>
        <p:spPr>
          <a:xfrm>
            <a:off x="959224" y="1655577"/>
            <a:ext cx="4787152" cy="23145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竹北交流道周邊智慧交通理控制系統建置計畫</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地點：竹北交流道周邊</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23</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處路口</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時間：</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2022</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年</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11</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月完成建置</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應用技術：車流偵測設備 </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(AI</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攝影機、</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eTag)</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、區域動態號控、替代道路資訊</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參與單位：竹北交旅處</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痛點：通勤尖峰時段交通量大造成匝道回堵、警員不了解其他路口交通狀況</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效益：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減少</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18%</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通勤時間、節省</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1/3</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警力配置</a:t>
            </a:r>
          </a:p>
        </p:txBody>
      </p:sp>
      <p:sp>
        <p:nvSpPr>
          <p:cNvPr id="2" name="標題 1">
            <a:extLst>
              <a:ext uri="{FF2B5EF4-FFF2-40B4-BE49-F238E27FC236}">
                <a16:creationId xmlns:a16="http://schemas.microsoft.com/office/drawing/2014/main" id="{632B49BA-3BCF-D1AD-755D-B987EEE4286B}"/>
              </a:ext>
            </a:extLst>
          </p:cNvPr>
          <p:cNvSpPr>
            <a:spLocks noGrp="1"/>
          </p:cNvSpPr>
          <p:nvPr>
            <p:ph type="title"/>
          </p:nvPr>
        </p:nvSpPr>
        <p:spPr/>
        <p:txBody>
          <a:bodyPr/>
          <a:lstStyle/>
          <a:p>
            <a:r>
              <a:rPr lang="en-US" altLang="zh-TW"/>
              <a:t>Application: Efficiency</a:t>
            </a:r>
            <a:endParaRPr lang="zh-TW" altLang="en-US"/>
          </a:p>
        </p:txBody>
      </p:sp>
      <p:sp>
        <p:nvSpPr>
          <p:cNvPr id="3" name="投影片編號版面配置區 2">
            <a:extLst>
              <a:ext uri="{FF2B5EF4-FFF2-40B4-BE49-F238E27FC236}">
                <a16:creationId xmlns:a16="http://schemas.microsoft.com/office/drawing/2014/main" id="{E3891AC4-47DC-ABAF-041F-A0F226B7AFB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C2230B77-693F-6977-7B78-E96F8AC5B938}"/>
              </a:ext>
            </a:extLst>
          </p:cNvPr>
          <p:cNvSpPr/>
          <p:nvPr/>
        </p:nvSpPr>
        <p:spPr>
          <a:xfrm>
            <a:off x="959224" y="1144588"/>
            <a:ext cx="4787152"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應用案例：動態號誌控制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國內</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10" name="矩形 9">
            <a:extLst>
              <a:ext uri="{FF2B5EF4-FFF2-40B4-BE49-F238E27FC236}">
                <a16:creationId xmlns:a16="http://schemas.microsoft.com/office/drawing/2014/main" id="{8FFF7FB6-66E0-D527-A5AC-1A7C47ED52FD}"/>
              </a:ext>
            </a:extLst>
          </p:cNvPr>
          <p:cNvSpPr/>
          <p:nvPr/>
        </p:nvSpPr>
        <p:spPr>
          <a:xfrm>
            <a:off x="6096000" y="1144588"/>
            <a:ext cx="5351922"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應用案例：動態號誌控制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國際</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pic>
        <p:nvPicPr>
          <p:cNvPr id="14" name="圖片 13">
            <a:extLst>
              <a:ext uri="{FF2B5EF4-FFF2-40B4-BE49-F238E27FC236}">
                <a16:creationId xmlns:a16="http://schemas.microsoft.com/office/drawing/2014/main" id="{DADC2A07-F69D-754E-A44B-C8AB7BF18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224" y="4049426"/>
            <a:ext cx="2420470" cy="1834189"/>
          </a:xfrm>
          <a:prstGeom prst="rect">
            <a:avLst/>
          </a:prstGeom>
          <a:noFill/>
        </p:spPr>
      </p:pic>
      <p:sp>
        <p:nvSpPr>
          <p:cNvPr id="15" name="矩形 14">
            <a:extLst>
              <a:ext uri="{FF2B5EF4-FFF2-40B4-BE49-F238E27FC236}">
                <a16:creationId xmlns:a16="http://schemas.microsoft.com/office/drawing/2014/main" id="{D45F8908-C73E-6F64-146D-00E245EC7E08}"/>
              </a:ext>
            </a:extLst>
          </p:cNvPr>
          <p:cNvSpPr/>
          <p:nvPr/>
        </p:nvSpPr>
        <p:spPr>
          <a:xfrm>
            <a:off x="959224" y="5883615"/>
            <a:ext cx="2420470"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AI</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攝影機辨識車流</a:t>
            </a:r>
          </a:p>
        </p:txBody>
      </p:sp>
      <p:pic>
        <p:nvPicPr>
          <p:cNvPr id="17" name="圖片 16">
            <a:extLst>
              <a:ext uri="{FF2B5EF4-FFF2-40B4-BE49-F238E27FC236}">
                <a16:creationId xmlns:a16="http://schemas.microsoft.com/office/drawing/2014/main" id="{472EBD9E-3B0C-2320-E59C-85592B7DFD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9671" y="4049426"/>
            <a:ext cx="2106706" cy="1833059"/>
          </a:xfrm>
          <a:prstGeom prst="rect">
            <a:avLst/>
          </a:prstGeom>
          <a:noFill/>
        </p:spPr>
      </p:pic>
      <p:sp>
        <p:nvSpPr>
          <p:cNvPr id="18" name="矩形 17">
            <a:extLst>
              <a:ext uri="{FF2B5EF4-FFF2-40B4-BE49-F238E27FC236}">
                <a16:creationId xmlns:a16="http://schemas.microsoft.com/office/drawing/2014/main" id="{85B8CE41-459B-1A90-D6E6-306888621DD9}"/>
              </a:ext>
            </a:extLst>
          </p:cNvPr>
          <p:cNvSpPr/>
          <p:nvPr/>
        </p:nvSpPr>
        <p:spPr>
          <a:xfrm>
            <a:off x="3639670" y="5883615"/>
            <a:ext cx="2106706"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eTag</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偵測旅行時間</a:t>
            </a:r>
          </a:p>
        </p:txBody>
      </p:sp>
      <p:sp>
        <p:nvSpPr>
          <p:cNvPr id="19" name="矩形 18">
            <a:extLst>
              <a:ext uri="{FF2B5EF4-FFF2-40B4-BE49-F238E27FC236}">
                <a16:creationId xmlns:a16="http://schemas.microsoft.com/office/drawing/2014/main" id="{0C70B21E-769B-0769-2639-93D828226F88}"/>
              </a:ext>
            </a:extLst>
          </p:cNvPr>
          <p:cNvSpPr/>
          <p:nvPr/>
        </p:nvSpPr>
        <p:spPr>
          <a:xfrm>
            <a:off x="6096000" y="1655577"/>
            <a:ext cx="5351922" cy="23145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Varazdin</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 Croatia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地點：克羅埃西亞</a:t>
            </a: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Varazdin</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城市之單一十字路口</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時間：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應用技術：車流偵測設備 </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(AI</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攝影機</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，偵測</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70</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公尺外之車輛，依據車流量調整</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4</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個方向的紅綠燈時間配置</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參與單位：</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Traf Signal, Data From Sky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痛點：周邊有高速公路、賣場及工業區，交通量大</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效益：</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路口交通量增加</a:t>
            </a:r>
            <a:r>
              <a:rPr kumimoji="0" lang="en-US" altLang="zh-TW" sz="1600" b="0" i="0" u="none" strike="noStrike" kern="1200" cap="none" spc="0" normalizeH="0" baseline="0" noProof="0">
                <a:ln>
                  <a:noFill/>
                </a:ln>
                <a:solidFill>
                  <a:srgbClr val="FF0000"/>
                </a:solidFill>
                <a:effectLst/>
                <a:uLnTx/>
                <a:uFillTx/>
                <a:latin typeface="Calibri"/>
                <a:ea typeface="微軟正黑體"/>
                <a:cs typeface="+mn-cs"/>
              </a:rPr>
              <a:t>30%</a:t>
            </a:r>
            <a:endParaRPr kumimoji="0" lang="zh-TW" altLang="en-US" sz="1600" b="0" i="0" u="none" strike="noStrike" kern="1200" cap="none" spc="0" normalizeH="0" baseline="0" noProof="0">
              <a:ln>
                <a:noFill/>
              </a:ln>
              <a:solidFill>
                <a:srgbClr val="FF0000"/>
              </a:solidFill>
              <a:effectLst/>
              <a:uLnTx/>
              <a:uFillTx/>
              <a:latin typeface="Calibri"/>
              <a:ea typeface="微軟正黑體"/>
              <a:cs typeface="+mn-cs"/>
            </a:endParaRPr>
          </a:p>
        </p:txBody>
      </p:sp>
      <p:pic>
        <p:nvPicPr>
          <p:cNvPr id="20" name="圖片 19">
            <a:extLst>
              <a:ext uri="{FF2B5EF4-FFF2-40B4-BE49-F238E27FC236}">
                <a16:creationId xmlns:a16="http://schemas.microsoft.com/office/drawing/2014/main" id="{FA88D3F8-859A-2A18-742E-A49C8383810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5997" y="4049426"/>
            <a:ext cx="2635622" cy="1833058"/>
          </a:xfrm>
          <a:prstGeom prst="rect">
            <a:avLst/>
          </a:prstGeom>
          <a:noFill/>
        </p:spPr>
      </p:pic>
      <p:sp>
        <p:nvSpPr>
          <p:cNvPr id="21" name="矩形 20">
            <a:extLst>
              <a:ext uri="{FF2B5EF4-FFF2-40B4-BE49-F238E27FC236}">
                <a16:creationId xmlns:a16="http://schemas.microsoft.com/office/drawing/2014/main" id="{7E7012E6-872E-C147-5D76-606F2D04D9F1}"/>
              </a:ext>
            </a:extLst>
          </p:cNvPr>
          <p:cNvSpPr/>
          <p:nvPr/>
        </p:nvSpPr>
        <p:spPr>
          <a:xfrm>
            <a:off x="6095998" y="5883615"/>
            <a:ext cx="2635621"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攝影機架設在號誌燈旁</a:t>
            </a:r>
          </a:p>
        </p:txBody>
      </p:sp>
      <p:pic>
        <p:nvPicPr>
          <p:cNvPr id="22" name="圖片 21">
            <a:extLst>
              <a:ext uri="{FF2B5EF4-FFF2-40B4-BE49-F238E27FC236}">
                <a16:creationId xmlns:a16="http://schemas.microsoft.com/office/drawing/2014/main" id="{68285DB4-2CD2-5B51-0529-202564FDCC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19131" y="4050799"/>
            <a:ext cx="2628791" cy="1831685"/>
          </a:xfrm>
          <a:prstGeom prst="rect">
            <a:avLst/>
          </a:prstGeom>
        </p:spPr>
      </p:pic>
      <p:sp>
        <p:nvSpPr>
          <p:cNvPr id="23" name="矩形 22">
            <a:extLst>
              <a:ext uri="{FF2B5EF4-FFF2-40B4-BE49-F238E27FC236}">
                <a16:creationId xmlns:a16="http://schemas.microsoft.com/office/drawing/2014/main" id="{FDC1173B-3655-4F48-EC38-5E462714E960}"/>
              </a:ext>
            </a:extLst>
          </p:cNvPr>
          <p:cNvSpPr/>
          <p:nvPr/>
        </p:nvSpPr>
        <p:spPr>
          <a:xfrm>
            <a:off x="8812301" y="5883615"/>
            <a:ext cx="2635621"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建置系統之路口樣態</a:t>
            </a:r>
          </a:p>
        </p:txBody>
      </p:sp>
      <p:sp>
        <p:nvSpPr>
          <p:cNvPr id="4" name="矩形 3">
            <a:extLst>
              <a:ext uri="{FF2B5EF4-FFF2-40B4-BE49-F238E27FC236}">
                <a16:creationId xmlns:a16="http://schemas.microsoft.com/office/drawing/2014/main" id="{7AD8440A-CAF4-7CB7-5F04-FE6B52714EAD}"/>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b="1">
                <a:solidFill>
                  <a:schemeClr val="tx1"/>
                </a:solidFill>
              </a:rPr>
              <a:t>ATMS</a:t>
            </a:r>
            <a:r>
              <a:rPr lang="zh-TW" altLang="en-US" b="1">
                <a:solidFill>
                  <a:schemeClr val="tx1"/>
                </a:solidFill>
              </a:rPr>
              <a:t>：整合智慧感測器及交控設備依據即時車流調變，降低旅行時間、增加車流順暢並降低人力使用</a:t>
            </a:r>
          </a:p>
        </p:txBody>
      </p:sp>
    </p:spTree>
    <p:extLst>
      <p:ext uri="{BB962C8B-B14F-4D97-AF65-F5344CB8AC3E}">
        <p14:creationId xmlns:p14="http://schemas.microsoft.com/office/powerpoint/2010/main" val="1133419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1416AA05-4AD3-7BC7-AAE9-E79F059E47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4019580"/>
            <a:ext cx="3944938" cy="2706286"/>
          </a:xfrm>
          <a:prstGeom prst="rect">
            <a:avLst/>
          </a:prstGeom>
        </p:spPr>
      </p:pic>
      <p:sp>
        <p:nvSpPr>
          <p:cNvPr id="2" name="標題 1">
            <a:extLst>
              <a:ext uri="{FF2B5EF4-FFF2-40B4-BE49-F238E27FC236}">
                <a16:creationId xmlns:a16="http://schemas.microsoft.com/office/drawing/2014/main" id="{FC3C956B-152C-EEE7-B88D-9F21E22D6F81}"/>
              </a:ext>
            </a:extLst>
          </p:cNvPr>
          <p:cNvSpPr>
            <a:spLocks noGrp="1"/>
          </p:cNvSpPr>
          <p:nvPr>
            <p:ph type="title"/>
          </p:nvPr>
        </p:nvSpPr>
        <p:spPr/>
        <p:txBody>
          <a:bodyPr/>
          <a:lstStyle/>
          <a:p>
            <a:r>
              <a:rPr lang="zh-TW" altLang="en-US"/>
              <a:t>無號誌路口問題特性：視距不足</a:t>
            </a:r>
          </a:p>
        </p:txBody>
      </p:sp>
      <p:sp>
        <p:nvSpPr>
          <p:cNvPr id="3" name="投影片編號版面配置區 2">
            <a:extLst>
              <a:ext uri="{FF2B5EF4-FFF2-40B4-BE49-F238E27FC236}">
                <a16:creationId xmlns:a16="http://schemas.microsoft.com/office/drawing/2014/main" id="{3E8FD404-D8D2-A16F-6C9C-B1C2B46E0BE1}"/>
              </a:ext>
            </a:extLst>
          </p:cNvPr>
          <p:cNvSpPr>
            <a:spLocks noGrp="1"/>
          </p:cNvSpPr>
          <p:nvPr>
            <p:ph type="sldNum" sz="quarter" idx="12"/>
          </p:nvPr>
        </p:nvSpPr>
        <p:spPr/>
        <p:txBody>
          <a:bodyPr/>
          <a:lstStyle/>
          <a:p>
            <a:pPr algn="ctr"/>
            <a:fld id="{6E290225-7458-4E5F-AFE5-E142CAAEBF37}" type="slidenum">
              <a:rPr lang="en-US" smtClean="0"/>
              <a:pPr algn="ctr"/>
              <a:t>60</a:t>
            </a:fld>
            <a:endParaRPr lang="en-US"/>
          </a:p>
        </p:txBody>
      </p:sp>
      <p:pic>
        <p:nvPicPr>
          <p:cNvPr id="5" name="圖片 4">
            <a:extLst>
              <a:ext uri="{FF2B5EF4-FFF2-40B4-BE49-F238E27FC236}">
                <a16:creationId xmlns:a16="http://schemas.microsoft.com/office/drawing/2014/main" id="{CBD40EB8-FA21-DF5F-33E9-A5976D4E60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199" y="2150940"/>
            <a:ext cx="2119182" cy="2119182"/>
          </a:xfrm>
          <a:prstGeom prst="rect">
            <a:avLst/>
          </a:prstGeom>
        </p:spPr>
      </p:pic>
      <p:sp>
        <p:nvSpPr>
          <p:cNvPr id="6" name="矩形 5">
            <a:extLst>
              <a:ext uri="{FF2B5EF4-FFF2-40B4-BE49-F238E27FC236}">
                <a16:creationId xmlns:a16="http://schemas.microsoft.com/office/drawing/2014/main" id="{EC6439AC-552C-8527-D4D7-B698D76EF3A3}"/>
              </a:ext>
            </a:extLst>
          </p:cNvPr>
          <p:cNvSpPr/>
          <p:nvPr/>
        </p:nvSpPr>
        <p:spPr>
          <a:xfrm>
            <a:off x="838200" y="1816062"/>
            <a:ext cx="3944938"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地形、建物遮蔽</a:t>
            </a:r>
          </a:p>
        </p:txBody>
      </p:sp>
      <p:grpSp>
        <p:nvGrpSpPr>
          <p:cNvPr id="17" name="群組 16">
            <a:extLst>
              <a:ext uri="{FF2B5EF4-FFF2-40B4-BE49-F238E27FC236}">
                <a16:creationId xmlns:a16="http://schemas.microsoft.com/office/drawing/2014/main" id="{A5C0E12C-F46D-A3E5-82EC-CFEEF27BD7C5}"/>
              </a:ext>
            </a:extLst>
          </p:cNvPr>
          <p:cNvGrpSpPr/>
          <p:nvPr/>
        </p:nvGrpSpPr>
        <p:grpSpPr>
          <a:xfrm>
            <a:off x="12449797" y="2222085"/>
            <a:ext cx="3522716" cy="4474697"/>
            <a:chOff x="5308768" y="2222086"/>
            <a:chExt cx="3128157" cy="3973512"/>
          </a:xfrm>
        </p:grpSpPr>
        <p:pic>
          <p:nvPicPr>
            <p:cNvPr id="10" name="圖片 9">
              <a:extLst>
                <a:ext uri="{FF2B5EF4-FFF2-40B4-BE49-F238E27FC236}">
                  <a16:creationId xmlns:a16="http://schemas.microsoft.com/office/drawing/2014/main" id="{1DADEAF2-98AE-C7E7-1103-68615C25A1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
            <a:stretch/>
          </p:blipFill>
          <p:spPr>
            <a:xfrm>
              <a:off x="7183863" y="2766598"/>
              <a:ext cx="1240364" cy="3416300"/>
            </a:xfrm>
            <a:prstGeom prst="rect">
              <a:avLst/>
            </a:prstGeom>
            <a:ln>
              <a:solidFill>
                <a:schemeClr val="tx1"/>
              </a:solidFill>
            </a:ln>
          </p:spPr>
        </p:pic>
        <p:pic>
          <p:nvPicPr>
            <p:cNvPr id="11" name="圖片 10">
              <a:extLst>
                <a:ext uri="{FF2B5EF4-FFF2-40B4-BE49-F238E27FC236}">
                  <a16:creationId xmlns:a16="http://schemas.microsoft.com/office/drawing/2014/main" id="{59E9513B-A90B-EDE4-51F6-79E0AB8752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08768" y="2779298"/>
              <a:ext cx="1887794" cy="3416300"/>
            </a:xfrm>
            <a:prstGeom prst="rect">
              <a:avLst/>
            </a:prstGeom>
          </p:spPr>
        </p:pic>
        <p:sp>
          <p:nvSpPr>
            <p:cNvPr id="12" name="矩形 11">
              <a:extLst>
                <a:ext uri="{FF2B5EF4-FFF2-40B4-BE49-F238E27FC236}">
                  <a16:creationId xmlns:a16="http://schemas.microsoft.com/office/drawing/2014/main" id="{E87B9956-CE36-15AC-08F5-3779C32C5067}"/>
                </a:ext>
              </a:extLst>
            </p:cNvPr>
            <p:cNvSpPr/>
            <p:nvPr/>
          </p:nvSpPr>
          <p:spPr>
            <a:xfrm>
              <a:off x="5308768" y="2222086"/>
              <a:ext cx="1887794" cy="57150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速度 </a:t>
              </a:r>
              <a:r>
                <a:rPr lang="en-US" altLang="zh-TW">
                  <a:solidFill>
                    <a:schemeClr val="tx1"/>
                  </a:solidFill>
                </a:rPr>
                <a:t>(mph)</a:t>
              </a:r>
              <a:endParaRPr lang="zh-TW" altLang="en-US">
                <a:solidFill>
                  <a:schemeClr val="tx1"/>
                </a:solidFill>
              </a:endParaRPr>
            </a:p>
          </p:txBody>
        </p:sp>
        <p:sp>
          <p:nvSpPr>
            <p:cNvPr id="13" name="矩形 12">
              <a:extLst>
                <a:ext uri="{FF2B5EF4-FFF2-40B4-BE49-F238E27FC236}">
                  <a16:creationId xmlns:a16="http://schemas.microsoft.com/office/drawing/2014/main" id="{C58C54AB-D618-259E-23EC-50D3065CEB27}"/>
                </a:ext>
              </a:extLst>
            </p:cNvPr>
            <p:cNvSpPr/>
            <p:nvPr/>
          </p:nvSpPr>
          <p:spPr>
            <a:xfrm>
              <a:off x="7196561" y="2222086"/>
              <a:ext cx="1240364" cy="57150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tx1"/>
                  </a:solidFill>
                </a:rPr>
                <a:t>設計路口視距 </a:t>
              </a:r>
              <a:r>
                <a:rPr lang="en-US" altLang="zh-TW">
                  <a:solidFill>
                    <a:schemeClr val="tx1"/>
                  </a:solidFill>
                </a:rPr>
                <a:t>(ft.)</a:t>
              </a:r>
              <a:endParaRPr lang="zh-TW" altLang="en-US">
                <a:solidFill>
                  <a:schemeClr val="tx1"/>
                </a:solidFill>
              </a:endParaRPr>
            </a:p>
          </p:txBody>
        </p:sp>
      </p:grpSp>
      <p:sp>
        <p:nvSpPr>
          <p:cNvPr id="20" name="矩形 19">
            <a:extLst>
              <a:ext uri="{FF2B5EF4-FFF2-40B4-BE49-F238E27FC236}">
                <a16:creationId xmlns:a16="http://schemas.microsoft.com/office/drawing/2014/main" id="{D8790384-EC9E-2744-3363-32FFFC4DF46F}"/>
              </a:ext>
            </a:extLst>
          </p:cNvPr>
          <p:cNvSpPr/>
          <p:nvPr/>
        </p:nvSpPr>
        <p:spPr>
          <a:xfrm>
            <a:off x="12449797" y="1816062"/>
            <a:ext cx="3508416" cy="40602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設計路口視距</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24" name="文字方塊 23">
            <a:extLst>
              <a:ext uri="{FF2B5EF4-FFF2-40B4-BE49-F238E27FC236}">
                <a16:creationId xmlns:a16="http://schemas.microsoft.com/office/drawing/2014/main" id="{A432D939-6569-8171-7984-F62036C9DC66}"/>
              </a:ext>
            </a:extLst>
          </p:cNvPr>
          <p:cNvSpPr txBox="1"/>
          <p:nvPr/>
        </p:nvSpPr>
        <p:spPr>
          <a:xfrm>
            <a:off x="7131020" y="3526271"/>
            <a:ext cx="4845301" cy="307777"/>
          </a:xfrm>
          <a:prstGeom prst="rect">
            <a:avLst/>
          </a:prstGeom>
          <a:noFill/>
        </p:spPr>
        <p:txBody>
          <a:bodyPr wrap="none" rtlCol="0">
            <a:spAutoFit/>
          </a:bodyPr>
          <a:lstStyle/>
          <a:p>
            <a:r>
              <a:rPr lang="zh-TW" altLang="en-US" sz="1400">
                <a:hlinkClick r:id="rId6"/>
              </a:rPr>
              <a:t>路口衝突警告系統</a:t>
            </a:r>
            <a:r>
              <a:rPr lang="zh-TW" altLang="en-US" sz="1400"/>
              <a:t> </a:t>
            </a:r>
            <a:r>
              <a:rPr lang="en-US" altLang="zh-TW" sz="1400"/>
              <a:t>(ICWS)</a:t>
            </a:r>
            <a:r>
              <a:rPr lang="zh-TW" altLang="en-US" sz="1400"/>
              <a:t>：傳統利用路面下的環形線圈偵測</a:t>
            </a:r>
          </a:p>
        </p:txBody>
      </p:sp>
      <p:pic>
        <p:nvPicPr>
          <p:cNvPr id="25" name="圖片 24">
            <a:extLst>
              <a:ext uri="{FF2B5EF4-FFF2-40B4-BE49-F238E27FC236}">
                <a16:creationId xmlns:a16="http://schemas.microsoft.com/office/drawing/2014/main" id="{FA3F57B3-E1F4-FD82-8DB4-9C5F5AA047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1020" y="2270486"/>
            <a:ext cx="1477529" cy="1258632"/>
          </a:xfrm>
          <a:prstGeom prst="rect">
            <a:avLst/>
          </a:prstGeom>
        </p:spPr>
      </p:pic>
      <p:pic>
        <p:nvPicPr>
          <p:cNvPr id="21" name="圖片 20">
            <a:extLst>
              <a:ext uri="{FF2B5EF4-FFF2-40B4-BE49-F238E27FC236}">
                <a16:creationId xmlns:a16="http://schemas.microsoft.com/office/drawing/2014/main" id="{34250171-8FBE-AD0B-6E01-80499BD6F8B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81675" y="2476604"/>
            <a:ext cx="1115271" cy="1049667"/>
          </a:xfrm>
          <a:prstGeom prst="rect">
            <a:avLst/>
          </a:prstGeom>
        </p:spPr>
      </p:pic>
      <p:sp>
        <p:nvSpPr>
          <p:cNvPr id="22" name="文字方塊 21">
            <a:extLst>
              <a:ext uri="{FF2B5EF4-FFF2-40B4-BE49-F238E27FC236}">
                <a16:creationId xmlns:a16="http://schemas.microsoft.com/office/drawing/2014/main" id="{26F78030-F88A-37E3-AEB0-3B6A7CA527E4}"/>
              </a:ext>
            </a:extLst>
          </p:cNvPr>
          <p:cNvSpPr txBox="1"/>
          <p:nvPr/>
        </p:nvSpPr>
        <p:spPr>
          <a:xfrm>
            <a:off x="5571304" y="3526271"/>
            <a:ext cx="723275" cy="307777"/>
          </a:xfrm>
          <a:prstGeom prst="rect">
            <a:avLst/>
          </a:prstGeom>
          <a:noFill/>
        </p:spPr>
        <p:txBody>
          <a:bodyPr wrap="none" rtlCol="0">
            <a:spAutoFit/>
          </a:bodyPr>
          <a:lstStyle/>
          <a:p>
            <a:r>
              <a:rPr lang="zh-TW" altLang="en-US" sz="1400"/>
              <a:t>反光鏡</a:t>
            </a:r>
          </a:p>
        </p:txBody>
      </p:sp>
      <p:sp>
        <p:nvSpPr>
          <p:cNvPr id="23" name="矩形 22">
            <a:extLst>
              <a:ext uri="{FF2B5EF4-FFF2-40B4-BE49-F238E27FC236}">
                <a16:creationId xmlns:a16="http://schemas.microsoft.com/office/drawing/2014/main" id="{CCA2A39B-AE73-4336-FDC4-B33182EF24F5}"/>
              </a:ext>
            </a:extLst>
          </p:cNvPr>
          <p:cNvSpPr/>
          <p:nvPr/>
        </p:nvSpPr>
        <p:spPr>
          <a:xfrm>
            <a:off x="5308768" y="1816062"/>
            <a:ext cx="1440000"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1. </a:t>
            </a:r>
            <a:r>
              <a:rPr lang="zh-TW" altLang="en-US" sz="1600" b="1" u="sng">
                <a:solidFill>
                  <a:prstClr val="black"/>
                </a:solidFill>
                <a:latin typeface="Calibri"/>
                <a:ea typeface="微軟正黑體"/>
              </a:rPr>
              <a:t>增加視距</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sp>
        <p:nvSpPr>
          <p:cNvPr id="26" name="矩形 25">
            <a:extLst>
              <a:ext uri="{FF2B5EF4-FFF2-40B4-BE49-F238E27FC236}">
                <a16:creationId xmlns:a16="http://schemas.microsoft.com/office/drawing/2014/main" id="{6EC9138F-628F-A4D2-DBCC-AB8A6E421D62}"/>
              </a:ext>
            </a:extLst>
          </p:cNvPr>
          <p:cNvSpPr/>
          <p:nvPr/>
        </p:nvSpPr>
        <p:spPr>
          <a:xfrm>
            <a:off x="7115282" y="1816062"/>
            <a:ext cx="1656000"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2. </a:t>
            </a:r>
            <a:r>
              <a:rPr lang="zh-TW" altLang="en-US" sz="1600" b="1" u="sng">
                <a:solidFill>
                  <a:prstClr val="black"/>
                </a:solidFill>
                <a:latin typeface="Calibri"/>
                <a:ea typeface="微軟正黑體"/>
              </a:rPr>
              <a:t>提前預警</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28" name="圖片 27">
            <a:extLst>
              <a:ext uri="{FF2B5EF4-FFF2-40B4-BE49-F238E27FC236}">
                <a16:creationId xmlns:a16="http://schemas.microsoft.com/office/drawing/2014/main" id="{F5101052-8817-A70B-CB91-CDDB49F038C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99291" y="2270486"/>
            <a:ext cx="1459593" cy="1258632"/>
          </a:xfrm>
          <a:prstGeom prst="rect">
            <a:avLst/>
          </a:prstGeom>
        </p:spPr>
      </p:pic>
      <p:sp>
        <p:nvSpPr>
          <p:cNvPr id="4" name="矩形: 圓角 3">
            <a:extLst>
              <a:ext uri="{FF2B5EF4-FFF2-40B4-BE49-F238E27FC236}">
                <a16:creationId xmlns:a16="http://schemas.microsoft.com/office/drawing/2014/main" id="{A08DDE91-80FE-550F-5FF8-90377957C361}"/>
              </a:ext>
            </a:extLst>
          </p:cNvPr>
          <p:cNvSpPr/>
          <p:nvPr/>
        </p:nvSpPr>
        <p:spPr>
          <a:xfrm>
            <a:off x="838200" y="1304533"/>
            <a:ext cx="1566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問題說明</a:t>
            </a:r>
          </a:p>
        </p:txBody>
      </p:sp>
      <p:sp>
        <p:nvSpPr>
          <p:cNvPr id="7" name="矩形: 圓角 6">
            <a:extLst>
              <a:ext uri="{FF2B5EF4-FFF2-40B4-BE49-F238E27FC236}">
                <a16:creationId xmlns:a16="http://schemas.microsoft.com/office/drawing/2014/main" id="{EA5547C9-4B99-07DE-F365-66C996C588AE}"/>
              </a:ext>
            </a:extLst>
          </p:cNvPr>
          <p:cNvSpPr/>
          <p:nvPr/>
        </p:nvSpPr>
        <p:spPr>
          <a:xfrm>
            <a:off x="5342983" y="1304533"/>
            <a:ext cx="2501606"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現有解決方案 </a:t>
            </a:r>
            <a:r>
              <a:rPr lang="en-US" altLang="zh-TW" b="1">
                <a:solidFill>
                  <a:prstClr val="black"/>
                </a:solidFill>
                <a:latin typeface="Calibri"/>
                <a:ea typeface="微軟正黑體"/>
              </a:rPr>
              <a:t>- </a:t>
            </a:r>
            <a:r>
              <a:rPr lang="zh-TW" altLang="en-US" b="1">
                <a:solidFill>
                  <a:prstClr val="black"/>
                </a:solidFill>
                <a:latin typeface="Calibri"/>
                <a:ea typeface="微軟正黑體"/>
              </a:rPr>
              <a:t>工程</a:t>
            </a:r>
          </a:p>
        </p:txBody>
      </p:sp>
      <p:graphicFrame>
        <p:nvGraphicFramePr>
          <p:cNvPr id="9" name="表格 8">
            <a:extLst>
              <a:ext uri="{FF2B5EF4-FFF2-40B4-BE49-F238E27FC236}">
                <a16:creationId xmlns:a16="http://schemas.microsoft.com/office/drawing/2014/main" id="{1C51F891-D77F-3D69-7A76-7DAAB53EC8BE}"/>
              </a:ext>
            </a:extLst>
          </p:cNvPr>
          <p:cNvGraphicFramePr>
            <a:graphicFrameLocks noGrp="1"/>
          </p:cNvGraphicFramePr>
          <p:nvPr>
            <p:extLst>
              <p:ext uri="{D42A27DB-BD31-4B8C-83A1-F6EECF244321}">
                <p14:modId xmlns:p14="http://schemas.microsoft.com/office/powerpoint/2010/main" val="1124200854"/>
              </p:ext>
            </p:extLst>
          </p:nvPr>
        </p:nvGraphicFramePr>
        <p:xfrm>
          <a:off x="5349057" y="4021860"/>
          <a:ext cx="5035750" cy="2580929"/>
        </p:xfrm>
        <a:graphic>
          <a:graphicData uri="http://schemas.openxmlformats.org/drawingml/2006/table">
            <a:tbl>
              <a:tblPr firstRow="1" bandRow="1">
                <a:tableStyleId>{5C22544A-7EE6-4342-B048-85BDC9FD1C3A}</a:tableStyleId>
              </a:tblPr>
              <a:tblGrid>
                <a:gridCol w="2517875">
                  <a:extLst>
                    <a:ext uri="{9D8B030D-6E8A-4147-A177-3AD203B41FA5}">
                      <a16:colId xmlns:a16="http://schemas.microsoft.com/office/drawing/2014/main" val="2893242745"/>
                    </a:ext>
                  </a:extLst>
                </a:gridCol>
                <a:gridCol w="2517875">
                  <a:extLst>
                    <a:ext uri="{9D8B030D-6E8A-4147-A177-3AD203B41FA5}">
                      <a16:colId xmlns:a16="http://schemas.microsoft.com/office/drawing/2014/main" val="3699516413"/>
                    </a:ext>
                  </a:extLst>
                </a:gridCol>
              </a:tblGrid>
              <a:tr h="521891">
                <a:tc>
                  <a:txBody>
                    <a:bodyPr/>
                    <a:lstStyle/>
                    <a:p>
                      <a:r>
                        <a:rPr lang="zh-TW" altLang="en-US" sz="1600"/>
                        <a:t>既有解決方案限制</a:t>
                      </a:r>
                    </a:p>
                  </a:txBody>
                  <a:tcPr anchor="ctr"/>
                </a:tc>
                <a:tc>
                  <a:txBody>
                    <a:bodyPr/>
                    <a:lstStyle/>
                    <a:p>
                      <a:r>
                        <a:rPr lang="en-US" altLang="zh-TW" sz="1600" err="1"/>
                        <a:t>InterLux</a:t>
                      </a:r>
                      <a:r>
                        <a:rPr lang="zh-TW" altLang="en-US" sz="1600"/>
                        <a:t>改善</a:t>
                      </a:r>
                    </a:p>
                  </a:txBody>
                  <a:tcPr anchor="ctr"/>
                </a:tc>
                <a:extLst>
                  <a:ext uri="{0D108BD9-81ED-4DB2-BD59-A6C34878D82A}">
                    <a16:rowId xmlns:a16="http://schemas.microsoft.com/office/drawing/2014/main" val="423756613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反光鏡</a:t>
                      </a:r>
                      <a:r>
                        <a:rPr lang="zh-TW" altLang="en-US" sz="1600">
                          <a:solidFill>
                            <a:srgbClr val="FF0000"/>
                          </a:solidFill>
                        </a:rPr>
                        <a:t>影像變形</a:t>
                      </a:r>
                      <a:r>
                        <a:rPr lang="zh-TW" altLang="en-US" sz="1600"/>
                        <a:t>且</a:t>
                      </a:r>
                      <a:r>
                        <a:rPr lang="zh-TW" altLang="en-US" sz="1600">
                          <a:solidFill>
                            <a:srgbClr val="FF0000"/>
                          </a:solidFill>
                        </a:rPr>
                        <a:t>不清楚</a:t>
                      </a:r>
                      <a:endParaRPr lang="en-US" altLang="zh-TW" sz="1600">
                        <a:solidFill>
                          <a:srgbClr val="FF0000"/>
                        </a:solidFill>
                      </a:endParaRPr>
                    </a:p>
                  </a:txBody>
                  <a:tcPr/>
                </a:tc>
                <a:tc>
                  <a:txBody>
                    <a:bodyPr/>
                    <a:lstStyle/>
                    <a:p>
                      <a:r>
                        <a:rPr lang="zh-TW" altLang="en-US" sz="1600"/>
                        <a:t>透過偵測並利用內建</a:t>
                      </a:r>
                      <a:r>
                        <a:rPr lang="en-US" altLang="zh-TW" sz="1600"/>
                        <a:t>LED</a:t>
                      </a:r>
                      <a:r>
                        <a:rPr lang="zh-TW" altLang="en-US" sz="1600"/>
                        <a:t>燈回報明確資訊</a:t>
                      </a:r>
                    </a:p>
                  </a:txBody>
                  <a:tcPr/>
                </a:tc>
                <a:extLst>
                  <a:ext uri="{0D108BD9-81ED-4DB2-BD59-A6C34878D82A}">
                    <a16:rowId xmlns:a16="http://schemas.microsoft.com/office/drawing/2014/main" val="119681548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傳統路口衝突警告系統</a:t>
                      </a:r>
                      <a:r>
                        <a:rPr lang="zh-TW" altLang="en-US" sz="1600">
                          <a:solidFill>
                            <a:srgbClr val="FF0000"/>
                          </a:solidFill>
                        </a:rPr>
                        <a:t>不易設置 </a:t>
                      </a:r>
                      <a:r>
                        <a:rPr lang="en-US" altLang="zh-TW" sz="1600">
                          <a:solidFill>
                            <a:schemeClr val="tx1"/>
                          </a:solidFill>
                        </a:rPr>
                        <a:t>(</a:t>
                      </a:r>
                      <a:r>
                        <a:rPr lang="zh-TW" altLang="en-US" sz="1600">
                          <a:solidFill>
                            <a:schemeClr val="tx1"/>
                          </a:solidFill>
                        </a:rPr>
                        <a:t>挖馬路、設備大</a:t>
                      </a:r>
                      <a:r>
                        <a:rPr lang="en-US" altLang="zh-TW" sz="1600">
                          <a:solidFill>
                            <a:schemeClr val="tx1"/>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裝設簡單、適合多元場域</a:t>
                      </a:r>
                    </a:p>
                  </a:txBody>
                  <a:tcPr/>
                </a:tc>
                <a:extLst>
                  <a:ext uri="{0D108BD9-81ED-4DB2-BD59-A6C34878D82A}">
                    <a16:rowId xmlns:a16="http://schemas.microsoft.com/office/drawing/2014/main" val="3061923649"/>
                  </a:ext>
                </a:extLst>
              </a:tr>
              <a:tr h="90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傳統路口衝突警告系統</a:t>
                      </a:r>
                      <a:r>
                        <a:rPr lang="zh-TW" altLang="en-US" sz="1600">
                          <a:solidFill>
                            <a:srgbClr val="FF0000"/>
                          </a:solidFill>
                        </a:rPr>
                        <a:t>功能單一 </a:t>
                      </a:r>
                      <a:r>
                        <a:rPr lang="en-US" altLang="zh-TW" sz="1600">
                          <a:solidFill>
                            <a:schemeClr val="tx1"/>
                          </a:solidFill>
                        </a:rPr>
                        <a:t>(</a:t>
                      </a:r>
                      <a:r>
                        <a:rPr lang="zh-TW" altLang="en-US" sz="1600">
                          <a:solidFill>
                            <a:schemeClr val="tx1"/>
                          </a:solidFill>
                        </a:rPr>
                        <a:t>僅針對有沒有車輛通過警示</a:t>
                      </a:r>
                      <a:r>
                        <a:rPr lang="en-US" altLang="zh-TW" sz="1600">
                          <a:solidFill>
                            <a:schemeClr val="tx1"/>
                          </a:solidFill>
                        </a:rPr>
                        <a:t>)</a:t>
                      </a:r>
                      <a:endParaRPr lang="zh-TW" altLang="en-US" sz="1600">
                        <a:solidFill>
                          <a:schemeClr val="tx1"/>
                        </a:solidFill>
                      </a:endParaRPr>
                    </a:p>
                  </a:txBody>
                  <a:tcPr/>
                </a:tc>
                <a:tc>
                  <a:txBody>
                    <a:bodyPr/>
                    <a:lstStyle/>
                    <a:p>
                      <a:r>
                        <a:rPr lang="zh-TW" altLang="en-US" sz="1600"/>
                        <a:t>可針對不同車種、行人、自行車給予道路使用者更精細的資訊</a:t>
                      </a:r>
                    </a:p>
                  </a:txBody>
                  <a:tcPr/>
                </a:tc>
                <a:extLst>
                  <a:ext uri="{0D108BD9-81ED-4DB2-BD59-A6C34878D82A}">
                    <a16:rowId xmlns:a16="http://schemas.microsoft.com/office/drawing/2014/main" val="961079547"/>
                  </a:ext>
                </a:extLst>
              </a:tr>
            </a:tbl>
          </a:graphicData>
        </a:graphic>
      </p:graphicFrame>
      <p:pic>
        <p:nvPicPr>
          <p:cNvPr id="14" name="圖片 13">
            <a:extLst>
              <a:ext uri="{FF2B5EF4-FFF2-40B4-BE49-F238E27FC236}">
                <a16:creationId xmlns:a16="http://schemas.microsoft.com/office/drawing/2014/main" id="{4F16BE44-74A5-EBD3-9DC6-4290B38220F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661345" y="4134022"/>
            <a:ext cx="1178302" cy="1178302"/>
          </a:xfrm>
          <a:prstGeom prst="rect">
            <a:avLst/>
          </a:prstGeom>
        </p:spPr>
      </p:pic>
      <p:pic>
        <p:nvPicPr>
          <p:cNvPr id="16" name="圖片 15">
            <a:extLst>
              <a:ext uri="{FF2B5EF4-FFF2-40B4-BE49-F238E27FC236}">
                <a16:creationId xmlns:a16="http://schemas.microsoft.com/office/drawing/2014/main" id="{8877DF99-6D0A-4EDD-887D-20E674309A4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0604766" y="5424487"/>
            <a:ext cx="1178302" cy="1178302"/>
          </a:xfrm>
          <a:prstGeom prst="rect">
            <a:avLst/>
          </a:prstGeom>
        </p:spPr>
      </p:pic>
      <p:pic>
        <p:nvPicPr>
          <p:cNvPr id="19" name="圖片 18">
            <a:extLst>
              <a:ext uri="{FF2B5EF4-FFF2-40B4-BE49-F238E27FC236}">
                <a16:creationId xmlns:a16="http://schemas.microsoft.com/office/drawing/2014/main" id="{9D59B428-4684-163A-0EBE-BCCE349F3890}"/>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888546" y="2246368"/>
            <a:ext cx="1894691" cy="1894691"/>
          </a:xfrm>
          <a:prstGeom prst="rect">
            <a:avLst/>
          </a:prstGeom>
        </p:spPr>
      </p:pic>
      <p:sp>
        <p:nvSpPr>
          <p:cNvPr id="8" name="矩形 7">
            <a:extLst>
              <a:ext uri="{FF2B5EF4-FFF2-40B4-BE49-F238E27FC236}">
                <a16:creationId xmlns:a16="http://schemas.microsoft.com/office/drawing/2014/main" id="{21323C5D-3A1D-1268-7458-B1D82F2E1ECF}"/>
              </a:ext>
            </a:extLst>
          </p:cNvPr>
          <p:cNvSpPr/>
          <p:nvPr/>
        </p:nvSpPr>
        <p:spPr>
          <a:xfrm>
            <a:off x="838200" y="4014338"/>
            <a:ext cx="3944938" cy="42826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樹木、車輛、基礎設施</a:t>
            </a: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遮蔽</a:t>
            </a:r>
          </a:p>
        </p:txBody>
      </p:sp>
    </p:spTree>
    <p:extLst>
      <p:ext uri="{BB962C8B-B14F-4D97-AF65-F5344CB8AC3E}">
        <p14:creationId xmlns:p14="http://schemas.microsoft.com/office/powerpoint/2010/main" val="992643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7D4EBC-322E-A557-FA12-D9F95B2797BB}"/>
              </a:ext>
            </a:extLst>
          </p:cNvPr>
          <p:cNvSpPr>
            <a:spLocks noGrp="1"/>
          </p:cNvSpPr>
          <p:nvPr>
            <p:ph type="title"/>
          </p:nvPr>
        </p:nvSpPr>
        <p:spPr/>
        <p:txBody>
          <a:bodyPr/>
          <a:lstStyle/>
          <a:p>
            <a:r>
              <a:rPr lang="zh-TW" altLang="en-US"/>
              <a:t>無號誌路口問題特性：</a:t>
            </a:r>
            <a:r>
              <a:rPr lang="zh-TW" altLang="en-US" sz="3200" b="1"/>
              <a:t>車輛與非機動車輛的衝突</a:t>
            </a:r>
            <a:endParaRPr lang="zh-TW" altLang="en-US"/>
          </a:p>
        </p:txBody>
      </p:sp>
      <p:sp>
        <p:nvSpPr>
          <p:cNvPr id="3" name="投影片編號版面配置區 2">
            <a:extLst>
              <a:ext uri="{FF2B5EF4-FFF2-40B4-BE49-F238E27FC236}">
                <a16:creationId xmlns:a16="http://schemas.microsoft.com/office/drawing/2014/main" id="{A2906030-5248-9D47-C161-D5EB3B074059}"/>
              </a:ext>
            </a:extLst>
          </p:cNvPr>
          <p:cNvSpPr>
            <a:spLocks noGrp="1"/>
          </p:cNvSpPr>
          <p:nvPr>
            <p:ph type="sldNum" sz="quarter" idx="12"/>
          </p:nvPr>
        </p:nvSpPr>
        <p:spPr/>
        <p:txBody>
          <a:bodyPr/>
          <a:lstStyle/>
          <a:p>
            <a:pPr algn="ctr"/>
            <a:fld id="{6E290225-7458-4E5F-AFE5-E142CAAEBF37}" type="slidenum">
              <a:rPr lang="en-US" smtClean="0"/>
              <a:pPr algn="ctr"/>
              <a:t>61</a:t>
            </a:fld>
            <a:endParaRPr lang="en-US"/>
          </a:p>
        </p:txBody>
      </p:sp>
      <p:pic>
        <p:nvPicPr>
          <p:cNvPr id="5" name="圖片 4">
            <a:extLst>
              <a:ext uri="{FF2B5EF4-FFF2-40B4-BE49-F238E27FC236}">
                <a16:creationId xmlns:a16="http://schemas.microsoft.com/office/drawing/2014/main" id="{2FCA71AF-4CC1-D580-266A-4B52DF54C9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944721"/>
            <a:ext cx="3768524" cy="2499985"/>
          </a:xfrm>
          <a:prstGeom prst="rect">
            <a:avLst/>
          </a:prstGeom>
        </p:spPr>
      </p:pic>
      <p:sp>
        <p:nvSpPr>
          <p:cNvPr id="6" name="矩形 5">
            <a:extLst>
              <a:ext uri="{FF2B5EF4-FFF2-40B4-BE49-F238E27FC236}">
                <a16:creationId xmlns:a16="http://schemas.microsoft.com/office/drawing/2014/main" id="{0768316A-DAEA-24E5-9089-110BF9DDC25D}"/>
              </a:ext>
            </a:extLst>
          </p:cNvPr>
          <p:cNvSpPr/>
          <p:nvPr/>
        </p:nvSpPr>
        <p:spPr>
          <a:xfrm>
            <a:off x="838200" y="1783426"/>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行人</a:t>
            </a:r>
            <a:r>
              <a:rPr lang="zh-TW" altLang="en-US" sz="1600" b="1">
                <a:solidFill>
                  <a:prstClr val="black"/>
                </a:solidFill>
                <a:latin typeface="Calibri"/>
                <a:ea typeface="微軟正黑體"/>
              </a:rPr>
              <a:t>：形體小易被遮蔽</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pic>
        <p:nvPicPr>
          <p:cNvPr id="15" name="圖片 14">
            <a:extLst>
              <a:ext uri="{FF2B5EF4-FFF2-40B4-BE49-F238E27FC236}">
                <a16:creationId xmlns:a16="http://schemas.microsoft.com/office/drawing/2014/main" id="{EFB2934A-6DE6-20F5-3E33-007D493505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42983" y="2242761"/>
            <a:ext cx="2090737" cy="1414462"/>
          </a:xfrm>
          <a:prstGeom prst="rect">
            <a:avLst/>
          </a:prstGeom>
        </p:spPr>
      </p:pic>
      <p:sp>
        <p:nvSpPr>
          <p:cNvPr id="16" name="文字方塊 15">
            <a:extLst>
              <a:ext uri="{FF2B5EF4-FFF2-40B4-BE49-F238E27FC236}">
                <a16:creationId xmlns:a16="http://schemas.microsoft.com/office/drawing/2014/main" id="{2E36A271-34BA-FA37-83E8-3768C5BB9C2C}"/>
              </a:ext>
            </a:extLst>
          </p:cNvPr>
          <p:cNvSpPr txBox="1"/>
          <p:nvPr/>
        </p:nvSpPr>
        <p:spPr>
          <a:xfrm>
            <a:off x="5783057" y="3642324"/>
            <a:ext cx="1082348" cy="307777"/>
          </a:xfrm>
          <a:prstGeom prst="rect">
            <a:avLst/>
          </a:prstGeom>
          <a:noFill/>
        </p:spPr>
        <p:txBody>
          <a:bodyPr wrap="none" rtlCol="0">
            <a:spAutoFit/>
          </a:bodyPr>
          <a:lstStyle/>
          <a:p>
            <a:r>
              <a:rPr lang="zh-TW" altLang="en-US" sz="1400">
                <a:hlinkClick r:id="rId4"/>
              </a:rPr>
              <a:t>行人號誌燈</a:t>
            </a:r>
            <a:endParaRPr lang="zh-TW" altLang="en-US" sz="1400"/>
          </a:p>
        </p:txBody>
      </p:sp>
      <p:pic>
        <p:nvPicPr>
          <p:cNvPr id="17" name="圖片 16">
            <a:extLst>
              <a:ext uri="{FF2B5EF4-FFF2-40B4-BE49-F238E27FC236}">
                <a16:creationId xmlns:a16="http://schemas.microsoft.com/office/drawing/2014/main" id="{09FB3FFB-DDE2-1FA9-2D32-B3826CEE34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9571" y="2237189"/>
            <a:ext cx="1478125" cy="1420033"/>
          </a:xfrm>
          <a:prstGeom prst="rect">
            <a:avLst/>
          </a:prstGeom>
        </p:spPr>
      </p:pic>
      <p:sp>
        <p:nvSpPr>
          <p:cNvPr id="18" name="文字方塊 17">
            <a:extLst>
              <a:ext uri="{FF2B5EF4-FFF2-40B4-BE49-F238E27FC236}">
                <a16:creationId xmlns:a16="http://schemas.microsoft.com/office/drawing/2014/main" id="{F34C29B0-527B-EE5F-18F8-B04B002AE6F0}"/>
              </a:ext>
            </a:extLst>
          </p:cNvPr>
          <p:cNvSpPr txBox="1"/>
          <p:nvPr/>
        </p:nvSpPr>
        <p:spPr>
          <a:xfrm>
            <a:off x="7567923" y="3642324"/>
            <a:ext cx="1441420" cy="307777"/>
          </a:xfrm>
          <a:prstGeom prst="rect">
            <a:avLst/>
          </a:prstGeom>
          <a:noFill/>
        </p:spPr>
        <p:txBody>
          <a:bodyPr wrap="none" rtlCol="0">
            <a:spAutoFit/>
          </a:bodyPr>
          <a:lstStyle/>
          <a:p>
            <a:r>
              <a:rPr lang="zh-TW" altLang="en-US" sz="1400">
                <a:hlinkClick r:id="rId6"/>
              </a:rPr>
              <a:t>行人通行觸動燈</a:t>
            </a:r>
            <a:endParaRPr lang="zh-TW" altLang="en-US" sz="1400"/>
          </a:p>
        </p:txBody>
      </p:sp>
      <p:pic>
        <p:nvPicPr>
          <p:cNvPr id="19" name="圖片 18">
            <a:extLst>
              <a:ext uri="{FF2B5EF4-FFF2-40B4-BE49-F238E27FC236}">
                <a16:creationId xmlns:a16="http://schemas.microsoft.com/office/drawing/2014/main" id="{B4400B5B-D59A-93B2-5C48-BD129F8EC1D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16467" y="2301518"/>
            <a:ext cx="1086886" cy="1086884"/>
          </a:xfrm>
          <a:prstGeom prst="rect">
            <a:avLst/>
          </a:prstGeom>
        </p:spPr>
      </p:pic>
      <p:sp>
        <p:nvSpPr>
          <p:cNvPr id="20" name="文字方塊 19">
            <a:extLst>
              <a:ext uri="{FF2B5EF4-FFF2-40B4-BE49-F238E27FC236}">
                <a16:creationId xmlns:a16="http://schemas.microsoft.com/office/drawing/2014/main" id="{BDFE5411-B299-646A-5FA8-1F9CEB7A7DF5}"/>
              </a:ext>
            </a:extLst>
          </p:cNvPr>
          <p:cNvSpPr txBox="1"/>
          <p:nvPr/>
        </p:nvSpPr>
        <p:spPr>
          <a:xfrm>
            <a:off x="9426317" y="3429000"/>
            <a:ext cx="1856284" cy="523220"/>
          </a:xfrm>
          <a:prstGeom prst="rect">
            <a:avLst/>
          </a:prstGeom>
          <a:noFill/>
        </p:spPr>
        <p:txBody>
          <a:bodyPr wrap="square" rtlCol="0">
            <a:spAutoFit/>
          </a:bodyPr>
          <a:lstStyle/>
          <a:p>
            <a:pPr algn="ctr"/>
            <a:r>
              <a:rPr lang="zh-TW" altLang="en-US" sz="1400">
                <a:hlinkClick r:id="rId8"/>
              </a:rPr>
              <a:t>設置行人或自行車警告標誌</a:t>
            </a:r>
            <a:endParaRPr lang="zh-TW" altLang="en-US" sz="1400"/>
          </a:p>
        </p:txBody>
      </p:sp>
      <p:sp>
        <p:nvSpPr>
          <p:cNvPr id="9" name="矩形 8">
            <a:extLst>
              <a:ext uri="{FF2B5EF4-FFF2-40B4-BE49-F238E27FC236}">
                <a16:creationId xmlns:a16="http://schemas.microsoft.com/office/drawing/2014/main" id="{6BE2D6BD-BC4D-651F-B934-25F9E09DE875}"/>
              </a:ext>
            </a:extLst>
          </p:cNvPr>
          <p:cNvSpPr/>
          <p:nvPr/>
        </p:nvSpPr>
        <p:spPr>
          <a:xfrm>
            <a:off x="5308767" y="1816062"/>
            <a:ext cx="1987181"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1. </a:t>
            </a:r>
            <a:r>
              <a:rPr lang="zh-TW" altLang="en-US" sz="1600" b="1" u="sng">
                <a:solidFill>
                  <a:prstClr val="black"/>
                </a:solidFill>
                <a:latin typeface="Calibri"/>
                <a:ea typeface="微軟正黑體"/>
              </a:rPr>
              <a:t>增加醒目告知</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sp>
        <p:nvSpPr>
          <p:cNvPr id="10" name="矩形 9">
            <a:extLst>
              <a:ext uri="{FF2B5EF4-FFF2-40B4-BE49-F238E27FC236}">
                <a16:creationId xmlns:a16="http://schemas.microsoft.com/office/drawing/2014/main" id="{8E7FF909-F298-71D2-4E70-45F8A7331727}"/>
              </a:ext>
            </a:extLst>
          </p:cNvPr>
          <p:cNvSpPr/>
          <p:nvPr/>
        </p:nvSpPr>
        <p:spPr>
          <a:xfrm>
            <a:off x="9426317" y="1816061"/>
            <a:ext cx="1987181"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2. </a:t>
            </a:r>
            <a:r>
              <a:rPr lang="zh-TW" altLang="en-US" sz="1600" b="1" u="sng">
                <a:solidFill>
                  <a:prstClr val="black"/>
                </a:solidFill>
                <a:latin typeface="Calibri"/>
                <a:ea typeface="微軟正黑體"/>
              </a:rPr>
              <a:t>增加預警</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11" name="圖片 10">
            <a:extLst>
              <a:ext uri="{FF2B5EF4-FFF2-40B4-BE49-F238E27FC236}">
                <a16:creationId xmlns:a16="http://schemas.microsoft.com/office/drawing/2014/main" id="{1E09542C-EEF6-C649-27C8-542CF0A8AA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8201" y="4402576"/>
            <a:ext cx="3768524" cy="2124903"/>
          </a:xfrm>
          <a:prstGeom prst="rect">
            <a:avLst/>
          </a:prstGeom>
        </p:spPr>
      </p:pic>
      <p:sp>
        <p:nvSpPr>
          <p:cNvPr id="12" name="矩形 11">
            <a:extLst>
              <a:ext uri="{FF2B5EF4-FFF2-40B4-BE49-F238E27FC236}">
                <a16:creationId xmlns:a16="http://schemas.microsoft.com/office/drawing/2014/main" id="{8AC0E115-B335-2ECB-B1DC-EBF887DA44EC}"/>
              </a:ext>
            </a:extLst>
          </p:cNvPr>
          <p:cNvSpPr/>
          <p:nvPr/>
        </p:nvSpPr>
        <p:spPr>
          <a:xfrm>
            <a:off x="838200" y="4194388"/>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自行車：形體小易被遮蔽</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4" name="矩形: 圓角 3">
            <a:extLst>
              <a:ext uri="{FF2B5EF4-FFF2-40B4-BE49-F238E27FC236}">
                <a16:creationId xmlns:a16="http://schemas.microsoft.com/office/drawing/2014/main" id="{BDF4BB21-1769-1D18-DC84-81592207CD13}"/>
              </a:ext>
            </a:extLst>
          </p:cNvPr>
          <p:cNvSpPr/>
          <p:nvPr/>
        </p:nvSpPr>
        <p:spPr>
          <a:xfrm>
            <a:off x="838200" y="1304533"/>
            <a:ext cx="1566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問題說明</a:t>
            </a:r>
          </a:p>
        </p:txBody>
      </p:sp>
      <p:sp>
        <p:nvSpPr>
          <p:cNvPr id="8" name="矩形: 圓角 7">
            <a:extLst>
              <a:ext uri="{FF2B5EF4-FFF2-40B4-BE49-F238E27FC236}">
                <a16:creationId xmlns:a16="http://schemas.microsoft.com/office/drawing/2014/main" id="{933019CE-21E9-B8E1-06D1-3DEB0BD10FA9}"/>
              </a:ext>
            </a:extLst>
          </p:cNvPr>
          <p:cNvSpPr/>
          <p:nvPr/>
        </p:nvSpPr>
        <p:spPr>
          <a:xfrm>
            <a:off x="5342983" y="1304533"/>
            <a:ext cx="2501606"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現有解決方案 </a:t>
            </a:r>
            <a:r>
              <a:rPr lang="en-US" altLang="zh-TW" b="1">
                <a:solidFill>
                  <a:prstClr val="black"/>
                </a:solidFill>
                <a:latin typeface="Calibri"/>
                <a:ea typeface="微軟正黑體"/>
              </a:rPr>
              <a:t>- </a:t>
            </a:r>
            <a:r>
              <a:rPr lang="zh-TW" altLang="en-US" b="1">
                <a:solidFill>
                  <a:prstClr val="black"/>
                </a:solidFill>
                <a:latin typeface="Calibri"/>
                <a:ea typeface="微軟正黑體"/>
              </a:rPr>
              <a:t>工程</a:t>
            </a:r>
          </a:p>
        </p:txBody>
      </p:sp>
      <p:graphicFrame>
        <p:nvGraphicFramePr>
          <p:cNvPr id="14" name="表格 13">
            <a:extLst>
              <a:ext uri="{FF2B5EF4-FFF2-40B4-BE49-F238E27FC236}">
                <a16:creationId xmlns:a16="http://schemas.microsoft.com/office/drawing/2014/main" id="{4C185DF2-4B9A-4CB2-C77B-2CB37A170B61}"/>
              </a:ext>
            </a:extLst>
          </p:cNvPr>
          <p:cNvGraphicFramePr>
            <a:graphicFrameLocks noGrp="1"/>
          </p:cNvGraphicFramePr>
          <p:nvPr>
            <p:extLst>
              <p:ext uri="{D42A27DB-BD31-4B8C-83A1-F6EECF244321}">
                <p14:modId xmlns:p14="http://schemas.microsoft.com/office/powerpoint/2010/main" val="3502226844"/>
              </p:ext>
            </p:extLst>
          </p:nvPr>
        </p:nvGraphicFramePr>
        <p:xfrm>
          <a:off x="5349057" y="4021860"/>
          <a:ext cx="5035750" cy="2523700"/>
        </p:xfrm>
        <a:graphic>
          <a:graphicData uri="http://schemas.openxmlformats.org/drawingml/2006/table">
            <a:tbl>
              <a:tblPr firstRow="1" bandRow="1">
                <a:tableStyleId>{5C22544A-7EE6-4342-B048-85BDC9FD1C3A}</a:tableStyleId>
              </a:tblPr>
              <a:tblGrid>
                <a:gridCol w="2517875">
                  <a:extLst>
                    <a:ext uri="{9D8B030D-6E8A-4147-A177-3AD203B41FA5}">
                      <a16:colId xmlns:a16="http://schemas.microsoft.com/office/drawing/2014/main" val="2893242745"/>
                    </a:ext>
                  </a:extLst>
                </a:gridCol>
                <a:gridCol w="2517875">
                  <a:extLst>
                    <a:ext uri="{9D8B030D-6E8A-4147-A177-3AD203B41FA5}">
                      <a16:colId xmlns:a16="http://schemas.microsoft.com/office/drawing/2014/main" val="3699516413"/>
                    </a:ext>
                  </a:extLst>
                </a:gridCol>
              </a:tblGrid>
              <a:tr h="521891">
                <a:tc>
                  <a:txBody>
                    <a:bodyPr/>
                    <a:lstStyle/>
                    <a:p>
                      <a:r>
                        <a:rPr lang="zh-TW" altLang="en-US" sz="1600"/>
                        <a:t>既有解決方案限制</a:t>
                      </a:r>
                    </a:p>
                  </a:txBody>
                  <a:tcPr anchor="ctr"/>
                </a:tc>
                <a:tc>
                  <a:txBody>
                    <a:bodyPr/>
                    <a:lstStyle/>
                    <a:p>
                      <a:r>
                        <a:rPr lang="en-US" altLang="zh-TW" sz="1600" err="1"/>
                        <a:t>InterLux</a:t>
                      </a:r>
                      <a:r>
                        <a:rPr lang="zh-TW" altLang="en-US" sz="1600"/>
                        <a:t>改善</a:t>
                      </a:r>
                    </a:p>
                  </a:txBody>
                  <a:tcPr anchor="ctr"/>
                </a:tc>
                <a:extLst>
                  <a:ext uri="{0D108BD9-81ED-4DB2-BD59-A6C34878D82A}">
                    <a16:rowId xmlns:a16="http://schemas.microsoft.com/office/drawing/2014/main" val="423756613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行人號誌燈建置</a:t>
                      </a:r>
                      <a:r>
                        <a:rPr lang="zh-TW" altLang="en-US" sz="1600">
                          <a:solidFill>
                            <a:srgbClr val="FF0000"/>
                          </a:solidFill>
                        </a:rPr>
                        <a:t>成本高</a:t>
                      </a:r>
                      <a:endParaRPr lang="en-US" altLang="zh-TW" sz="1600">
                        <a:solidFill>
                          <a:srgbClr val="FF0000"/>
                        </a:solidFill>
                      </a:endParaRPr>
                    </a:p>
                  </a:txBody>
                  <a:tcPr/>
                </a:tc>
                <a:tc>
                  <a:txBody>
                    <a:bodyPr/>
                    <a:lstStyle/>
                    <a:p>
                      <a:r>
                        <a:rPr lang="zh-TW" altLang="en-US" sz="1600"/>
                        <a:t>成本較低</a:t>
                      </a:r>
                    </a:p>
                  </a:txBody>
                  <a:tcPr/>
                </a:tc>
                <a:extLst>
                  <a:ext uri="{0D108BD9-81ED-4DB2-BD59-A6C34878D82A}">
                    <a16:rowId xmlns:a16="http://schemas.microsoft.com/office/drawing/2014/main" val="119681548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行人觸動燈依據預設時間閃爍，</a:t>
                      </a:r>
                      <a:r>
                        <a:rPr lang="zh-TW" altLang="en-US" sz="1600">
                          <a:solidFill>
                            <a:srgbClr val="FF0000"/>
                          </a:solidFill>
                        </a:rPr>
                        <a:t>無法應對特殊狀況</a:t>
                      </a:r>
                      <a:endParaRPr lang="en-US" altLang="zh-TW" sz="160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內建感測器可隨時偵測行人過街狀況，維持觸動</a:t>
                      </a:r>
                    </a:p>
                  </a:txBody>
                  <a:tcPr/>
                </a:tc>
                <a:extLst>
                  <a:ext uri="{0D108BD9-81ED-4DB2-BD59-A6C34878D82A}">
                    <a16:rowId xmlns:a16="http://schemas.microsoft.com/office/drawing/2014/main" val="3061923649"/>
                  </a:ext>
                </a:extLst>
              </a:tr>
              <a:tr h="90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solidFill>
                            <a:schemeClr val="tx1"/>
                          </a:solidFill>
                        </a:rPr>
                        <a:t>警告標誌容易被駕駛</a:t>
                      </a:r>
                      <a:r>
                        <a:rPr lang="zh-TW" altLang="en-US" sz="1600">
                          <a:solidFill>
                            <a:srgbClr val="FF0000"/>
                          </a:solidFill>
                        </a:rPr>
                        <a:t>忽略</a:t>
                      </a:r>
                    </a:p>
                  </a:txBody>
                  <a:tcPr/>
                </a:tc>
                <a:tc>
                  <a:txBody>
                    <a:bodyPr/>
                    <a:lstStyle/>
                    <a:p>
                      <a:r>
                        <a:rPr lang="zh-TW" altLang="en-US" sz="1600"/>
                        <a:t>可針對即時狀況給予資訊，提升道路使用者遵循意願</a:t>
                      </a:r>
                    </a:p>
                  </a:txBody>
                  <a:tcPr/>
                </a:tc>
                <a:extLst>
                  <a:ext uri="{0D108BD9-81ED-4DB2-BD59-A6C34878D82A}">
                    <a16:rowId xmlns:a16="http://schemas.microsoft.com/office/drawing/2014/main" val="961079547"/>
                  </a:ext>
                </a:extLst>
              </a:tr>
            </a:tbl>
          </a:graphicData>
        </a:graphic>
      </p:graphicFrame>
    </p:spTree>
    <p:extLst>
      <p:ext uri="{BB962C8B-B14F-4D97-AF65-F5344CB8AC3E}">
        <p14:creationId xmlns:p14="http://schemas.microsoft.com/office/powerpoint/2010/main" val="1855062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10FEF-D7F0-286D-B6A9-30542BD4DE9A}"/>
              </a:ext>
            </a:extLst>
          </p:cNvPr>
          <p:cNvSpPr>
            <a:spLocks noGrp="1"/>
          </p:cNvSpPr>
          <p:nvPr>
            <p:ph type="title"/>
          </p:nvPr>
        </p:nvSpPr>
        <p:spPr/>
        <p:txBody>
          <a:bodyPr>
            <a:normAutofit/>
          </a:bodyPr>
          <a:lstStyle/>
          <a:p>
            <a:r>
              <a:rPr lang="zh-TW" altLang="en-US"/>
              <a:t>無號誌路口問題特性：</a:t>
            </a:r>
            <a:r>
              <a:rPr lang="zh-TW" altLang="en-US" sz="3200" b="1"/>
              <a:t>對通過區間判斷錯誤</a:t>
            </a:r>
            <a:endParaRPr lang="zh-TW" altLang="en-US"/>
          </a:p>
        </p:txBody>
      </p:sp>
      <p:sp>
        <p:nvSpPr>
          <p:cNvPr id="3" name="投影片編號版面配置區 2">
            <a:extLst>
              <a:ext uri="{FF2B5EF4-FFF2-40B4-BE49-F238E27FC236}">
                <a16:creationId xmlns:a16="http://schemas.microsoft.com/office/drawing/2014/main" id="{3A499A03-65A6-FBF4-9AFC-5E9219DF7913}"/>
              </a:ext>
            </a:extLst>
          </p:cNvPr>
          <p:cNvSpPr>
            <a:spLocks noGrp="1"/>
          </p:cNvSpPr>
          <p:nvPr>
            <p:ph type="sldNum" sz="quarter" idx="12"/>
          </p:nvPr>
        </p:nvSpPr>
        <p:spPr/>
        <p:txBody>
          <a:bodyPr/>
          <a:lstStyle/>
          <a:p>
            <a:pPr algn="ctr"/>
            <a:fld id="{6E290225-7458-4E5F-AFE5-E142CAAEBF37}" type="slidenum">
              <a:rPr lang="en-US" smtClean="0"/>
              <a:pPr algn="ctr"/>
              <a:t>62</a:t>
            </a:fld>
            <a:endParaRPr lang="en-US"/>
          </a:p>
        </p:txBody>
      </p:sp>
      <p:sp>
        <p:nvSpPr>
          <p:cNvPr id="5" name="矩形 4">
            <a:extLst>
              <a:ext uri="{FF2B5EF4-FFF2-40B4-BE49-F238E27FC236}">
                <a16:creationId xmlns:a16="http://schemas.microsoft.com/office/drawing/2014/main" id="{3F65B607-2963-80E9-6DB7-FCA0A6633073}"/>
              </a:ext>
            </a:extLst>
          </p:cNvPr>
          <p:cNvSpPr/>
          <p:nvPr/>
        </p:nvSpPr>
        <p:spPr>
          <a:xfrm>
            <a:off x="838200" y="1877874"/>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a:solidFill>
                  <a:prstClr val="black"/>
                </a:solidFill>
                <a:latin typeface="Calibri"/>
                <a:ea typeface="微軟正黑體"/>
              </a:rPr>
              <a:t>T</a:t>
            </a: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字路口：左右來車穿行區間判斷</a:t>
            </a:r>
          </a:p>
        </p:txBody>
      </p:sp>
      <p:pic>
        <p:nvPicPr>
          <p:cNvPr id="10" name="圖片 9">
            <a:extLst>
              <a:ext uri="{FF2B5EF4-FFF2-40B4-BE49-F238E27FC236}">
                <a16:creationId xmlns:a16="http://schemas.microsoft.com/office/drawing/2014/main" id="{4F4A3322-154B-6249-CB32-AE8A14E1F9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1" y="2308181"/>
            <a:ext cx="3768523" cy="1470778"/>
          </a:xfrm>
          <a:prstGeom prst="rect">
            <a:avLst/>
          </a:prstGeom>
        </p:spPr>
      </p:pic>
      <p:pic>
        <p:nvPicPr>
          <p:cNvPr id="11" name="圖片 10">
            <a:extLst>
              <a:ext uri="{FF2B5EF4-FFF2-40B4-BE49-F238E27FC236}">
                <a16:creationId xmlns:a16="http://schemas.microsoft.com/office/drawing/2014/main" id="{CD0B75EC-781F-7F48-EA8F-312D20FD7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4275625"/>
            <a:ext cx="3768524" cy="2358887"/>
          </a:xfrm>
          <a:prstGeom prst="rect">
            <a:avLst/>
          </a:prstGeom>
        </p:spPr>
      </p:pic>
      <p:sp>
        <p:nvSpPr>
          <p:cNvPr id="12" name="矩形 11">
            <a:extLst>
              <a:ext uri="{FF2B5EF4-FFF2-40B4-BE49-F238E27FC236}">
                <a16:creationId xmlns:a16="http://schemas.microsoft.com/office/drawing/2014/main" id="{C5266947-D5E1-DA7C-6140-C953C6EE3374}"/>
              </a:ext>
            </a:extLst>
          </p:cNvPr>
          <p:cNvSpPr/>
          <p:nvPr/>
        </p:nvSpPr>
        <p:spPr>
          <a:xfrm>
            <a:off x="838200" y="3845319"/>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十字路口：對其他</a:t>
            </a:r>
            <a:r>
              <a:rPr kumimoji="0" lang="en-US" altLang="zh-TW" sz="1600" b="1" i="0" u="none" strike="noStrike" kern="1200" cap="none" spc="0" normalizeH="0" baseline="0" noProof="0">
                <a:ln>
                  <a:noFill/>
                </a:ln>
                <a:solidFill>
                  <a:prstClr val="black"/>
                </a:solidFill>
                <a:effectLst/>
                <a:uLnTx/>
                <a:uFillTx/>
                <a:latin typeface="Calibri"/>
                <a:ea typeface="微軟正黑體"/>
                <a:cs typeface="+mn-cs"/>
              </a:rPr>
              <a:t>3</a:t>
            </a: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個方向來車區間判斷</a:t>
            </a:r>
          </a:p>
        </p:txBody>
      </p:sp>
      <p:sp>
        <p:nvSpPr>
          <p:cNvPr id="27" name="文字方塊 26">
            <a:extLst>
              <a:ext uri="{FF2B5EF4-FFF2-40B4-BE49-F238E27FC236}">
                <a16:creationId xmlns:a16="http://schemas.microsoft.com/office/drawing/2014/main" id="{14D13F93-9A30-DA87-68E9-AC05D0FBF235}"/>
              </a:ext>
            </a:extLst>
          </p:cNvPr>
          <p:cNvSpPr txBox="1"/>
          <p:nvPr/>
        </p:nvSpPr>
        <p:spPr>
          <a:xfrm>
            <a:off x="5342983" y="1910178"/>
            <a:ext cx="4761716"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透過路口預警提升幹道駕駛感知並降低車輛接近路口的速度</a:t>
            </a:r>
          </a:p>
        </p:txBody>
      </p:sp>
      <p:graphicFrame>
        <p:nvGraphicFramePr>
          <p:cNvPr id="8" name="表格 7">
            <a:extLst>
              <a:ext uri="{FF2B5EF4-FFF2-40B4-BE49-F238E27FC236}">
                <a16:creationId xmlns:a16="http://schemas.microsoft.com/office/drawing/2014/main" id="{F4C01C75-CB6A-7DF7-7A0D-4D6B878A67DC}"/>
              </a:ext>
            </a:extLst>
          </p:cNvPr>
          <p:cNvGraphicFramePr>
            <a:graphicFrameLocks noGrp="1"/>
          </p:cNvGraphicFramePr>
          <p:nvPr>
            <p:extLst>
              <p:ext uri="{D42A27DB-BD31-4B8C-83A1-F6EECF244321}">
                <p14:modId xmlns:p14="http://schemas.microsoft.com/office/powerpoint/2010/main" val="528432725"/>
              </p:ext>
            </p:extLst>
          </p:nvPr>
        </p:nvGraphicFramePr>
        <p:xfrm>
          <a:off x="5349057" y="3269763"/>
          <a:ext cx="5035750" cy="1680131"/>
        </p:xfrm>
        <a:graphic>
          <a:graphicData uri="http://schemas.openxmlformats.org/drawingml/2006/table">
            <a:tbl>
              <a:tblPr firstRow="1" bandRow="1">
                <a:tableStyleId>{5C22544A-7EE6-4342-B048-85BDC9FD1C3A}</a:tableStyleId>
              </a:tblPr>
              <a:tblGrid>
                <a:gridCol w="2517875">
                  <a:extLst>
                    <a:ext uri="{9D8B030D-6E8A-4147-A177-3AD203B41FA5}">
                      <a16:colId xmlns:a16="http://schemas.microsoft.com/office/drawing/2014/main" val="2893242745"/>
                    </a:ext>
                  </a:extLst>
                </a:gridCol>
                <a:gridCol w="2517875">
                  <a:extLst>
                    <a:ext uri="{9D8B030D-6E8A-4147-A177-3AD203B41FA5}">
                      <a16:colId xmlns:a16="http://schemas.microsoft.com/office/drawing/2014/main" val="3699516413"/>
                    </a:ext>
                  </a:extLst>
                </a:gridCol>
              </a:tblGrid>
              <a:tr h="521891">
                <a:tc>
                  <a:txBody>
                    <a:bodyPr/>
                    <a:lstStyle/>
                    <a:p>
                      <a:r>
                        <a:rPr lang="zh-TW" altLang="en-US" sz="1600"/>
                        <a:t>既有解決方案限制</a:t>
                      </a:r>
                    </a:p>
                  </a:txBody>
                  <a:tcPr anchor="ctr"/>
                </a:tc>
                <a:tc>
                  <a:txBody>
                    <a:bodyPr/>
                    <a:lstStyle/>
                    <a:p>
                      <a:r>
                        <a:rPr lang="en-US" altLang="zh-TW" sz="1600" err="1"/>
                        <a:t>InterLux</a:t>
                      </a:r>
                      <a:r>
                        <a:rPr lang="zh-TW" altLang="en-US" sz="1600"/>
                        <a:t>改善</a:t>
                      </a:r>
                    </a:p>
                  </a:txBody>
                  <a:tcPr anchor="ctr"/>
                </a:tc>
                <a:extLst>
                  <a:ext uri="{0D108BD9-81ED-4DB2-BD59-A6C34878D82A}">
                    <a16:rowId xmlns:a16="http://schemas.microsoft.com/office/drawing/2014/main" val="4237566131"/>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solidFill>
                            <a:schemeClr val="tx1"/>
                          </a:solidFill>
                        </a:rPr>
                        <a:t>傳統標誌容易被</a:t>
                      </a:r>
                      <a:r>
                        <a:rPr lang="zh-TW" altLang="en-US" sz="1600">
                          <a:solidFill>
                            <a:srgbClr val="FF0000"/>
                          </a:solidFill>
                        </a:rPr>
                        <a:t>忽略</a:t>
                      </a:r>
                      <a:r>
                        <a:rPr lang="zh-TW" altLang="en-US" sz="1600">
                          <a:solidFill>
                            <a:schemeClr val="tx1"/>
                          </a:solidFill>
                        </a:rPr>
                        <a:t>，難以使幹道車輛減速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可利用燈號加強警報支道車輛通行狀況</a:t>
                      </a:r>
                    </a:p>
                  </a:txBody>
                  <a:tcPr/>
                </a:tc>
                <a:extLst>
                  <a:ext uri="{0D108BD9-81ED-4DB2-BD59-A6C34878D82A}">
                    <a16:rowId xmlns:a16="http://schemas.microsoft.com/office/drawing/2014/main" val="152286417"/>
                  </a:ext>
                </a:extLst>
              </a:tr>
              <a:tr h="521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solidFill>
                            <a:srgbClr val="FF0000"/>
                          </a:solidFill>
                        </a:rPr>
                        <a:t>目前無協助車輛判斷是否可安全通行之系統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a:t>可偵測幹道車速協助駕駛判斷通過區間是否足夠</a:t>
                      </a:r>
                    </a:p>
                  </a:txBody>
                  <a:tcPr/>
                </a:tc>
                <a:extLst>
                  <a:ext uri="{0D108BD9-81ED-4DB2-BD59-A6C34878D82A}">
                    <a16:rowId xmlns:a16="http://schemas.microsoft.com/office/drawing/2014/main" val="3061923649"/>
                  </a:ext>
                </a:extLst>
              </a:tr>
            </a:tbl>
          </a:graphicData>
        </a:graphic>
      </p:graphicFrame>
      <p:sp>
        <p:nvSpPr>
          <p:cNvPr id="9" name="矩形: 圓角 8">
            <a:extLst>
              <a:ext uri="{FF2B5EF4-FFF2-40B4-BE49-F238E27FC236}">
                <a16:creationId xmlns:a16="http://schemas.microsoft.com/office/drawing/2014/main" id="{F079301C-6EC6-53F2-95A6-043C74C47B8A}"/>
              </a:ext>
            </a:extLst>
          </p:cNvPr>
          <p:cNvSpPr/>
          <p:nvPr/>
        </p:nvSpPr>
        <p:spPr>
          <a:xfrm>
            <a:off x="838200" y="1304533"/>
            <a:ext cx="1566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問題說明</a:t>
            </a:r>
          </a:p>
        </p:txBody>
      </p:sp>
      <p:sp>
        <p:nvSpPr>
          <p:cNvPr id="15" name="矩形: 圓角 14">
            <a:extLst>
              <a:ext uri="{FF2B5EF4-FFF2-40B4-BE49-F238E27FC236}">
                <a16:creationId xmlns:a16="http://schemas.microsoft.com/office/drawing/2014/main" id="{B20E49C7-0773-02E2-77FD-D970587E1135}"/>
              </a:ext>
            </a:extLst>
          </p:cNvPr>
          <p:cNvSpPr/>
          <p:nvPr/>
        </p:nvSpPr>
        <p:spPr>
          <a:xfrm>
            <a:off x="5342983" y="1304533"/>
            <a:ext cx="2501606"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現有解決方案 </a:t>
            </a:r>
            <a:r>
              <a:rPr lang="en-US" altLang="zh-TW" b="1">
                <a:solidFill>
                  <a:prstClr val="black"/>
                </a:solidFill>
                <a:latin typeface="Calibri"/>
                <a:ea typeface="微軟正黑體"/>
              </a:rPr>
              <a:t>- </a:t>
            </a:r>
            <a:r>
              <a:rPr lang="zh-TW" altLang="en-US" b="1">
                <a:solidFill>
                  <a:prstClr val="black"/>
                </a:solidFill>
                <a:latin typeface="Calibri"/>
                <a:ea typeface="微軟正黑體"/>
              </a:rPr>
              <a:t>工程</a:t>
            </a:r>
          </a:p>
        </p:txBody>
      </p:sp>
    </p:spTree>
    <p:extLst>
      <p:ext uri="{BB962C8B-B14F-4D97-AF65-F5344CB8AC3E}">
        <p14:creationId xmlns:p14="http://schemas.microsoft.com/office/powerpoint/2010/main" val="2921088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F45EC318-0680-64D8-3065-E13303B6B8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786" y="4588374"/>
            <a:ext cx="3070005" cy="2196198"/>
          </a:xfrm>
          <a:prstGeom prst="rect">
            <a:avLst/>
          </a:prstGeom>
        </p:spPr>
      </p:pic>
      <p:pic>
        <p:nvPicPr>
          <p:cNvPr id="9" name="圖片 8">
            <a:extLst>
              <a:ext uri="{FF2B5EF4-FFF2-40B4-BE49-F238E27FC236}">
                <a16:creationId xmlns:a16="http://schemas.microsoft.com/office/drawing/2014/main" id="{12424ACC-4CBD-D2D3-9923-7446DA42121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4588353"/>
            <a:ext cx="1692000" cy="1065537"/>
          </a:xfrm>
          <a:prstGeom prst="rect">
            <a:avLst/>
          </a:prstGeom>
        </p:spPr>
      </p:pic>
      <p:sp>
        <p:nvSpPr>
          <p:cNvPr id="2" name="標題 1">
            <a:extLst>
              <a:ext uri="{FF2B5EF4-FFF2-40B4-BE49-F238E27FC236}">
                <a16:creationId xmlns:a16="http://schemas.microsoft.com/office/drawing/2014/main" id="{41C0F62C-1DA2-9F42-3EF7-0E144176A258}"/>
              </a:ext>
            </a:extLst>
          </p:cNvPr>
          <p:cNvSpPr>
            <a:spLocks noGrp="1"/>
          </p:cNvSpPr>
          <p:nvPr>
            <p:ph type="title"/>
          </p:nvPr>
        </p:nvSpPr>
        <p:spPr/>
        <p:txBody>
          <a:bodyPr/>
          <a:lstStyle/>
          <a:p>
            <a:r>
              <a:rPr lang="zh-TW" altLang="en-US"/>
              <a:t>我國無號誌路口實際改善做法及限制</a:t>
            </a:r>
          </a:p>
        </p:txBody>
      </p:sp>
      <p:sp>
        <p:nvSpPr>
          <p:cNvPr id="3" name="投影片編號版面配置區 2">
            <a:extLst>
              <a:ext uri="{FF2B5EF4-FFF2-40B4-BE49-F238E27FC236}">
                <a16:creationId xmlns:a16="http://schemas.microsoft.com/office/drawing/2014/main" id="{19C9013F-6187-80A9-0DC1-D4068D8EB3BA}"/>
              </a:ext>
            </a:extLst>
          </p:cNvPr>
          <p:cNvSpPr>
            <a:spLocks noGrp="1"/>
          </p:cNvSpPr>
          <p:nvPr>
            <p:ph type="sldNum" sz="quarter" idx="12"/>
          </p:nvPr>
        </p:nvSpPr>
        <p:spPr/>
        <p:txBody>
          <a:bodyPr/>
          <a:lstStyle/>
          <a:p>
            <a:pPr algn="ctr"/>
            <a:fld id="{6E290225-7458-4E5F-AFE5-E142CAAEBF37}" type="slidenum">
              <a:rPr lang="en-US" smtClean="0"/>
              <a:pPr algn="ctr"/>
              <a:t>63</a:t>
            </a:fld>
            <a:endParaRPr lang="en-US"/>
          </a:p>
        </p:txBody>
      </p:sp>
      <p:pic>
        <p:nvPicPr>
          <p:cNvPr id="5" name="圖片 4">
            <a:extLst>
              <a:ext uri="{FF2B5EF4-FFF2-40B4-BE49-F238E27FC236}">
                <a16:creationId xmlns:a16="http://schemas.microsoft.com/office/drawing/2014/main" id="{1F7BF95E-1706-9882-CAEF-6981074D73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8200" y="1890485"/>
            <a:ext cx="3727769" cy="2473434"/>
          </a:xfrm>
          <a:prstGeom prst="rect">
            <a:avLst/>
          </a:prstGeom>
        </p:spPr>
      </p:pic>
      <p:sp>
        <p:nvSpPr>
          <p:cNvPr id="6" name="矩形 5">
            <a:extLst>
              <a:ext uri="{FF2B5EF4-FFF2-40B4-BE49-F238E27FC236}">
                <a16:creationId xmlns:a16="http://schemas.microsoft.com/office/drawing/2014/main" id="{F4F688F9-5C23-7F1C-EF09-176582FD061A}"/>
              </a:ext>
            </a:extLst>
          </p:cNvPr>
          <p:cNvSpPr/>
          <p:nvPr/>
        </p:nvSpPr>
        <p:spPr>
          <a:xfrm>
            <a:off x="838200" y="1754816"/>
            <a:ext cx="3727769" cy="4282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無控制的路口新增停、讓標誌標線</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10" name="矩形 9">
            <a:extLst>
              <a:ext uri="{FF2B5EF4-FFF2-40B4-BE49-F238E27FC236}">
                <a16:creationId xmlns:a16="http://schemas.microsoft.com/office/drawing/2014/main" id="{716A2110-A826-4544-C7D3-311A349A293A}"/>
              </a:ext>
            </a:extLst>
          </p:cNvPr>
          <p:cNvSpPr/>
          <p:nvPr/>
        </p:nvSpPr>
        <p:spPr>
          <a:xfrm>
            <a:off x="838200" y="4160111"/>
            <a:ext cx="3727769" cy="4282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路口增加醒目標線</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11" name="矩形: 圓角 10">
            <a:extLst>
              <a:ext uri="{FF2B5EF4-FFF2-40B4-BE49-F238E27FC236}">
                <a16:creationId xmlns:a16="http://schemas.microsoft.com/office/drawing/2014/main" id="{DAEA3FD8-B7D6-67B1-FACB-F04E2F8AA3F7}"/>
              </a:ext>
            </a:extLst>
          </p:cNvPr>
          <p:cNvSpPr/>
          <p:nvPr/>
        </p:nvSpPr>
        <p:spPr>
          <a:xfrm>
            <a:off x="838200" y="1098411"/>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標線調整</a:t>
            </a:r>
          </a:p>
        </p:txBody>
      </p:sp>
      <p:pic>
        <p:nvPicPr>
          <p:cNvPr id="12" name="圖片 11">
            <a:extLst>
              <a:ext uri="{FF2B5EF4-FFF2-40B4-BE49-F238E27FC236}">
                <a16:creationId xmlns:a16="http://schemas.microsoft.com/office/drawing/2014/main" id="{28655E98-3142-67CB-FC67-B9EED7BC04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70371" y="1754816"/>
            <a:ext cx="5339316" cy="4101974"/>
          </a:xfrm>
          <a:prstGeom prst="rect">
            <a:avLst/>
          </a:prstGeom>
        </p:spPr>
      </p:pic>
      <p:sp>
        <p:nvSpPr>
          <p:cNvPr id="13" name="矩形: 圓角 12">
            <a:extLst>
              <a:ext uri="{FF2B5EF4-FFF2-40B4-BE49-F238E27FC236}">
                <a16:creationId xmlns:a16="http://schemas.microsoft.com/office/drawing/2014/main" id="{E582FB11-96D1-618D-3FD9-CCAD93D35A8E}"/>
              </a:ext>
            </a:extLst>
          </p:cNvPr>
          <p:cNvSpPr/>
          <p:nvPr/>
        </p:nvSpPr>
        <p:spPr>
          <a:xfrm>
            <a:off x="4770371" y="1098411"/>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路型調整</a:t>
            </a:r>
          </a:p>
        </p:txBody>
      </p:sp>
      <p:sp>
        <p:nvSpPr>
          <p:cNvPr id="14" name="文字方塊 13">
            <a:extLst>
              <a:ext uri="{FF2B5EF4-FFF2-40B4-BE49-F238E27FC236}">
                <a16:creationId xmlns:a16="http://schemas.microsoft.com/office/drawing/2014/main" id="{59344451-5CDA-87EB-4421-D1FBD4F6FF5E}"/>
              </a:ext>
            </a:extLst>
          </p:cNvPr>
          <p:cNvSpPr txBox="1"/>
          <p:nvPr/>
        </p:nvSpPr>
        <p:spPr>
          <a:xfrm>
            <a:off x="5368575" y="5926852"/>
            <a:ext cx="4741112"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標線調整快速、便宜，然而增加安全幅度有限</a:t>
            </a:r>
            <a:endParaRPr lang="en-US" altLang="zh-TW" sz="1600"/>
          </a:p>
          <a:p>
            <a:pPr marL="285750" indent="-285750">
              <a:buFont typeface="Arial" panose="020B0604020202020204" pitchFamily="34" charset="0"/>
              <a:buChar char="•"/>
            </a:pPr>
            <a:r>
              <a:rPr lang="zh-TW" altLang="en-US" sz="1600"/>
              <a:t>路型調整可完整改善路口安全，然規劃、施工期長且成本高昂</a:t>
            </a:r>
          </a:p>
        </p:txBody>
      </p:sp>
      <p:sp>
        <p:nvSpPr>
          <p:cNvPr id="15" name="箭號: 向右 14">
            <a:extLst>
              <a:ext uri="{FF2B5EF4-FFF2-40B4-BE49-F238E27FC236}">
                <a16:creationId xmlns:a16="http://schemas.microsoft.com/office/drawing/2014/main" id="{9542EBBD-44D9-F897-A016-79128ED7ABAB}"/>
              </a:ext>
            </a:extLst>
          </p:cNvPr>
          <p:cNvSpPr/>
          <p:nvPr/>
        </p:nvSpPr>
        <p:spPr>
          <a:xfrm>
            <a:off x="4902649" y="6110856"/>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032A163F-79B0-57A7-4C3B-E9A305642B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80918" y="1111853"/>
            <a:ext cx="3251028" cy="598757"/>
          </a:xfrm>
          <a:prstGeom prst="rect">
            <a:avLst/>
          </a:prstGeom>
        </p:spPr>
      </p:pic>
      <p:sp>
        <p:nvSpPr>
          <p:cNvPr id="19" name="文字方塊 18">
            <a:extLst>
              <a:ext uri="{FF2B5EF4-FFF2-40B4-BE49-F238E27FC236}">
                <a16:creationId xmlns:a16="http://schemas.microsoft.com/office/drawing/2014/main" id="{3F674F4E-0A6B-365A-708B-D626F847D260}"/>
              </a:ext>
            </a:extLst>
          </p:cNvPr>
          <p:cNvSpPr txBox="1"/>
          <p:nvPr/>
        </p:nvSpPr>
        <p:spPr>
          <a:xfrm>
            <a:off x="12310479" y="2518251"/>
            <a:ext cx="4096010" cy="646331"/>
          </a:xfrm>
          <a:prstGeom prst="rect">
            <a:avLst/>
          </a:prstGeom>
          <a:noFill/>
        </p:spPr>
        <p:txBody>
          <a:bodyPr wrap="square">
            <a:spAutoFit/>
          </a:bodyPr>
          <a:lstStyle/>
          <a:p>
            <a:r>
              <a:rPr lang="zh-TW" altLang="en-US"/>
              <a:t>無號誌路口肇因：「未依規定讓車」、「未依規定減速」及「未注意車前狀況」</a:t>
            </a:r>
          </a:p>
        </p:txBody>
      </p:sp>
      <p:pic>
        <p:nvPicPr>
          <p:cNvPr id="21" name="圖片 20">
            <a:extLst>
              <a:ext uri="{FF2B5EF4-FFF2-40B4-BE49-F238E27FC236}">
                <a16:creationId xmlns:a16="http://schemas.microsoft.com/office/drawing/2014/main" id="{8EE95354-7FC9-ECCA-A5B7-F4A05CB149B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8200" y="5666933"/>
            <a:ext cx="1692000" cy="1126590"/>
          </a:xfrm>
          <a:prstGeom prst="rect">
            <a:avLst/>
          </a:prstGeom>
        </p:spPr>
      </p:pic>
    </p:spTree>
    <p:extLst>
      <p:ext uri="{BB962C8B-B14F-4D97-AF65-F5344CB8AC3E}">
        <p14:creationId xmlns:p14="http://schemas.microsoft.com/office/powerpoint/2010/main" val="2811553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6340451D-DF4E-32AD-C837-0DF5FE90C0F9}"/>
              </a:ext>
            </a:extLst>
          </p:cNvPr>
          <p:cNvSpPr/>
          <p:nvPr/>
        </p:nvSpPr>
        <p:spPr>
          <a:xfrm>
            <a:off x="1427025" y="2172875"/>
            <a:ext cx="2880000" cy="4320000"/>
          </a:xfrm>
          <a:prstGeom prst="roundRect">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43EF16D6-1B01-100E-BF15-976A5A94BDA6}"/>
              </a:ext>
            </a:extLst>
          </p:cNvPr>
          <p:cNvSpPr/>
          <p:nvPr/>
        </p:nvSpPr>
        <p:spPr>
          <a:xfrm>
            <a:off x="4753421" y="2172875"/>
            <a:ext cx="2880000" cy="4320000"/>
          </a:xfrm>
          <a:prstGeom prst="roundRect">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FB437AA-8735-CF9B-1FFE-C64DB068C9CB}"/>
              </a:ext>
            </a:extLst>
          </p:cNvPr>
          <p:cNvSpPr/>
          <p:nvPr/>
        </p:nvSpPr>
        <p:spPr>
          <a:xfrm>
            <a:off x="8203040" y="2172875"/>
            <a:ext cx="2880000" cy="4320000"/>
          </a:xfrm>
          <a:prstGeom prst="roundRect">
            <a:avLst/>
          </a:prstGeom>
          <a:noFill/>
          <a:ln w="38100">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9DD5D29-1D26-6426-F9C5-27BEF62BFFEA}"/>
              </a:ext>
            </a:extLst>
          </p:cNvPr>
          <p:cNvSpPr>
            <a:spLocks noGrp="1"/>
          </p:cNvSpPr>
          <p:nvPr>
            <p:ph type="title"/>
          </p:nvPr>
        </p:nvSpPr>
        <p:spPr/>
        <p:txBody>
          <a:bodyPr/>
          <a:lstStyle/>
          <a:p>
            <a:r>
              <a:rPr lang="zh-TW" altLang="en-US"/>
              <a:t>無號誌路口使用者類型及特性</a:t>
            </a:r>
          </a:p>
        </p:txBody>
      </p:sp>
      <p:sp>
        <p:nvSpPr>
          <p:cNvPr id="3" name="投影片編號版面配置區 2">
            <a:extLst>
              <a:ext uri="{FF2B5EF4-FFF2-40B4-BE49-F238E27FC236}">
                <a16:creationId xmlns:a16="http://schemas.microsoft.com/office/drawing/2014/main" id="{6258FDB2-9339-E540-F340-22809FAE166A}"/>
              </a:ext>
            </a:extLst>
          </p:cNvPr>
          <p:cNvSpPr>
            <a:spLocks noGrp="1"/>
          </p:cNvSpPr>
          <p:nvPr>
            <p:ph type="sldNum" sz="quarter" idx="12"/>
          </p:nvPr>
        </p:nvSpPr>
        <p:spPr/>
        <p:txBody>
          <a:bodyPr/>
          <a:lstStyle/>
          <a:p>
            <a:pPr algn="ctr"/>
            <a:fld id="{6E290225-7458-4E5F-AFE5-E142CAAEBF37}" type="slidenum">
              <a:rPr lang="en-US" smtClean="0"/>
              <a:pPr algn="ctr"/>
              <a:t>64</a:t>
            </a:fld>
            <a:endParaRPr lang="en-US"/>
          </a:p>
        </p:txBody>
      </p:sp>
      <p:pic>
        <p:nvPicPr>
          <p:cNvPr id="5" name="圖片 4">
            <a:extLst>
              <a:ext uri="{FF2B5EF4-FFF2-40B4-BE49-F238E27FC236}">
                <a16:creationId xmlns:a16="http://schemas.microsoft.com/office/drawing/2014/main" id="{2BE7F444-A3C5-ACF4-DEB9-404D810556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05000" y="1210850"/>
            <a:ext cx="1924050" cy="1924050"/>
          </a:xfrm>
          <a:prstGeom prst="ellipse">
            <a:avLst/>
          </a:prstGeom>
          <a:ln w="28575">
            <a:solidFill>
              <a:schemeClr val="accent4">
                <a:lumMod val="50000"/>
              </a:schemeClr>
            </a:solidFill>
            <a:prstDash val="solid"/>
          </a:ln>
        </p:spPr>
      </p:pic>
      <p:sp>
        <p:nvSpPr>
          <p:cNvPr id="9" name="文字方塊 8">
            <a:extLst>
              <a:ext uri="{FF2B5EF4-FFF2-40B4-BE49-F238E27FC236}">
                <a16:creationId xmlns:a16="http://schemas.microsoft.com/office/drawing/2014/main" id="{B6BE79CB-A03E-985A-0EC6-25D6AC30F9BC}"/>
              </a:ext>
            </a:extLst>
          </p:cNvPr>
          <p:cNvSpPr txBox="1"/>
          <p:nvPr/>
        </p:nvSpPr>
        <p:spPr>
          <a:xfrm>
            <a:off x="2005250" y="3244334"/>
            <a:ext cx="1723550" cy="400110"/>
          </a:xfrm>
          <a:prstGeom prst="rect">
            <a:avLst/>
          </a:prstGeom>
          <a:noFill/>
        </p:spPr>
        <p:txBody>
          <a:bodyPr wrap="none" rtlCol="0">
            <a:spAutoFit/>
          </a:bodyPr>
          <a:lstStyle/>
          <a:p>
            <a:pPr algn="ctr"/>
            <a:r>
              <a:rPr lang="zh-TW" altLang="en-US" sz="2000" b="1"/>
              <a:t>機動車使用者</a:t>
            </a:r>
          </a:p>
        </p:txBody>
      </p:sp>
      <p:sp>
        <p:nvSpPr>
          <p:cNvPr id="10" name="文字方塊 9">
            <a:extLst>
              <a:ext uri="{FF2B5EF4-FFF2-40B4-BE49-F238E27FC236}">
                <a16:creationId xmlns:a16="http://schemas.microsoft.com/office/drawing/2014/main" id="{1C579680-C2F1-B358-B397-7392C32B942B}"/>
              </a:ext>
            </a:extLst>
          </p:cNvPr>
          <p:cNvSpPr txBox="1"/>
          <p:nvPr/>
        </p:nvSpPr>
        <p:spPr>
          <a:xfrm>
            <a:off x="1427024" y="3644443"/>
            <a:ext cx="2879999" cy="230832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小客車、機車、重機、卡車、公車、休閒車輛</a:t>
            </a:r>
            <a:r>
              <a:rPr lang="en-US" altLang="zh-TW" sz="1600"/>
              <a:t>…</a:t>
            </a:r>
          </a:p>
          <a:p>
            <a:pPr marL="285750" indent="-285750">
              <a:buFont typeface="Arial" panose="020B0604020202020204" pitchFamily="34" charset="0"/>
              <a:buChar char="•"/>
            </a:pPr>
            <a:r>
              <a:rPr lang="zh-TW" altLang="en-US" sz="1600"/>
              <a:t>各式車輛之幾何特徵不同，道路設計須滿足大型車輛車寬、轉彎半徑之最低要求</a:t>
            </a:r>
            <a:endParaRPr lang="en-US" altLang="zh-TW" sz="1600"/>
          </a:p>
          <a:p>
            <a:pPr marL="285750" indent="-285750">
              <a:buFont typeface="Arial" panose="020B0604020202020204" pitchFamily="34" charset="0"/>
              <a:buChar char="•"/>
            </a:pPr>
            <a:r>
              <a:rPr lang="zh-TW" altLang="en-US" sz="1600"/>
              <a:t>滿足不同車輛加減速距離不同而衍生之</a:t>
            </a:r>
            <a:r>
              <a:rPr lang="zh-TW" altLang="en-US" sz="1600">
                <a:solidFill>
                  <a:srgbClr val="FF0000"/>
                </a:solidFill>
              </a:rPr>
              <a:t>反應時間不同</a:t>
            </a:r>
            <a:r>
              <a:rPr lang="zh-TW" altLang="en-US" sz="1600"/>
              <a:t>之要求</a:t>
            </a:r>
            <a:endParaRPr lang="en-US" altLang="zh-TW" sz="1600"/>
          </a:p>
        </p:txBody>
      </p:sp>
      <p:sp>
        <p:nvSpPr>
          <p:cNvPr id="11" name="文字方塊 10">
            <a:extLst>
              <a:ext uri="{FF2B5EF4-FFF2-40B4-BE49-F238E27FC236}">
                <a16:creationId xmlns:a16="http://schemas.microsoft.com/office/drawing/2014/main" id="{ED266129-1E9F-A604-262D-8E2D972CA37D}"/>
              </a:ext>
            </a:extLst>
          </p:cNvPr>
          <p:cNvSpPr txBox="1"/>
          <p:nvPr/>
        </p:nvSpPr>
        <p:spPr>
          <a:xfrm>
            <a:off x="5716370" y="3244334"/>
            <a:ext cx="954107" cy="400110"/>
          </a:xfrm>
          <a:prstGeom prst="rect">
            <a:avLst/>
          </a:prstGeom>
          <a:noFill/>
        </p:spPr>
        <p:txBody>
          <a:bodyPr wrap="none" rtlCol="0">
            <a:spAutoFit/>
          </a:bodyPr>
          <a:lstStyle/>
          <a:p>
            <a:pPr algn="ctr"/>
            <a:r>
              <a:rPr lang="zh-TW" altLang="en-US" sz="2000" b="1"/>
              <a:t>自行車</a:t>
            </a:r>
          </a:p>
        </p:txBody>
      </p:sp>
      <p:sp>
        <p:nvSpPr>
          <p:cNvPr id="12" name="文字方塊 11">
            <a:extLst>
              <a:ext uri="{FF2B5EF4-FFF2-40B4-BE49-F238E27FC236}">
                <a16:creationId xmlns:a16="http://schemas.microsoft.com/office/drawing/2014/main" id="{FF3D91A9-EC77-EB1E-8EDE-5A213EA7EED1}"/>
              </a:ext>
            </a:extLst>
          </p:cNvPr>
          <p:cNvSpPr txBox="1"/>
          <p:nvPr/>
        </p:nvSpPr>
        <p:spPr>
          <a:xfrm>
            <a:off x="4753422" y="3644443"/>
            <a:ext cx="2879999" cy="1815882"/>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自行車依據道路劃設騎行於專用道或與車輛共行</a:t>
            </a:r>
            <a:endParaRPr lang="en-US" altLang="zh-TW" sz="1600"/>
          </a:p>
          <a:p>
            <a:pPr marL="285750" indent="-285750">
              <a:buFont typeface="Arial" panose="020B0604020202020204" pitchFamily="34" charset="0"/>
              <a:buChar char="•"/>
            </a:pPr>
            <a:r>
              <a:rPr lang="zh-TW" altLang="en-US" sz="1600"/>
              <a:t>自行車較小，車輛在通行路口容易因遮蔽而未發現，且自行車多騎行於道路邊緣，更增加</a:t>
            </a:r>
            <a:r>
              <a:rPr lang="zh-TW" altLang="en-US" sz="1600">
                <a:solidFill>
                  <a:srgbClr val="FF0000"/>
                </a:solidFill>
              </a:rPr>
              <a:t>機動車輛使用者察覺的困難</a:t>
            </a:r>
            <a:endParaRPr lang="en-US" altLang="zh-TW" sz="1600">
              <a:solidFill>
                <a:srgbClr val="FF0000"/>
              </a:solidFill>
            </a:endParaRPr>
          </a:p>
        </p:txBody>
      </p:sp>
      <p:pic>
        <p:nvPicPr>
          <p:cNvPr id="13" name="圖片 12">
            <a:extLst>
              <a:ext uri="{FF2B5EF4-FFF2-40B4-BE49-F238E27FC236}">
                <a16:creationId xmlns:a16="http://schemas.microsoft.com/office/drawing/2014/main" id="{85625D42-1A8A-0409-5617-92BEF5548A8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30421" y="1208678"/>
            <a:ext cx="1926000" cy="1926000"/>
          </a:xfrm>
          <a:prstGeom prst="ellipse">
            <a:avLst/>
          </a:prstGeom>
          <a:ln w="28575">
            <a:solidFill>
              <a:schemeClr val="accent4">
                <a:lumMod val="50000"/>
              </a:schemeClr>
            </a:solidFill>
            <a:prstDash val="solid"/>
          </a:ln>
        </p:spPr>
      </p:pic>
      <p:pic>
        <p:nvPicPr>
          <p:cNvPr id="14" name="圖片 13">
            <a:extLst>
              <a:ext uri="{FF2B5EF4-FFF2-40B4-BE49-F238E27FC236}">
                <a16:creationId xmlns:a16="http://schemas.microsoft.com/office/drawing/2014/main" id="{792EE780-A313-7C6D-F47B-276FC4A530B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3251" y="1208678"/>
            <a:ext cx="1926000" cy="1926000"/>
          </a:xfrm>
          <a:prstGeom prst="ellipse">
            <a:avLst/>
          </a:prstGeom>
          <a:ln w="28575">
            <a:solidFill>
              <a:schemeClr val="accent4">
                <a:lumMod val="50000"/>
              </a:schemeClr>
            </a:solidFill>
            <a:prstDash val="solid"/>
          </a:ln>
        </p:spPr>
      </p:pic>
      <p:sp>
        <p:nvSpPr>
          <p:cNvPr id="15" name="文字方塊 14">
            <a:extLst>
              <a:ext uri="{FF2B5EF4-FFF2-40B4-BE49-F238E27FC236}">
                <a16:creationId xmlns:a16="http://schemas.microsoft.com/office/drawing/2014/main" id="{47A20D06-F925-954D-4B0D-9B0F54876362}"/>
              </a:ext>
            </a:extLst>
          </p:cNvPr>
          <p:cNvSpPr txBox="1"/>
          <p:nvPr/>
        </p:nvSpPr>
        <p:spPr>
          <a:xfrm>
            <a:off x="9294226" y="3244334"/>
            <a:ext cx="697627" cy="400110"/>
          </a:xfrm>
          <a:prstGeom prst="rect">
            <a:avLst/>
          </a:prstGeom>
          <a:noFill/>
        </p:spPr>
        <p:txBody>
          <a:bodyPr wrap="none" rtlCol="0">
            <a:spAutoFit/>
          </a:bodyPr>
          <a:lstStyle/>
          <a:p>
            <a:pPr algn="ctr"/>
            <a:r>
              <a:rPr lang="zh-TW" altLang="en-US" sz="2000" b="1"/>
              <a:t>行人</a:t>
            </a:r>
          </a:p>
        </p:txBody>
      </p:sp>
      <p:sp>
        <p:nvSpPr>
          <p:cNvPr id="16" name="文字方塊 15">
            <a:extLst>
              <a:ext uri="{FF2B5EF4-FFF2-40B4-BE49-F238E27FC236}">
                <a16:creationId xmlns:a16="http://schemas.microsoft.com/office/drawing/2014/main" id="{471818D7-C29B-E5C6-9340-CAD2C38E1D43}"/>
              </a:ext>
            </a:extLst>
          </p:cNvPr>
          <p:cNvSpPr txBox="1"/>
          <p:nvPr/>
        </p:nvSpPr>
        <p:spPr>
          <a:xfrm>
            <a:off x="8203039" y="3644443"/>
            <a:ext cx="2879999" cy="1815882"/>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t>行人依據年齡、經驗、生理能力、行走速度等衍生出多元的穿行樣態</a:t>
            </a:r>
            <a:endParaRPr lang="en-US" altLang="zh-TW" sz="1600"/>
          </a:p>
          <a:p>
            <a:pPr marL="285750" indent="-285750">
              <a:buFont typeface="Arial" panose="020B0604020202020204" pitchFamily="34" charset="0"/>
              <a:buChar char="•"/>
            </a:pPr>
            <a:r>
              <a:rPr lang="zh-TW" altLang="en-US" sz="1600">
                <a:solidFill>
                  <a:srgbClr val="FF0000"/>
                </a:solidFill>
              </a:rPr>
              <a:t>小孩</a:t>
            </a:r>
            <a:r>
              <a:rPr lang="zh-TW" altLang="en-US" sz="1600"/>
              <a:t>、</a:t>
            </a:r>
            <a:r>
              <a:rPr lang="zh-TW" altLang="en-US" sz="1600">
                <a:solidFill>
                  <a:srgbClr val="FF0000"/>
                </a:solidFill>
              </a:rPr>
              <a:t>年長者</a:t>
            </a:r>
            <a:r>
              <a:rPr lang="zh-TW" altLang="en-US" sz="1600"/>
              <a:t>、</a:t>
            </a:r>
            <a:r>
              <a:rPr lang="zh-TW" altLang="en-US" sz="1600">
                <a:solidFill>
                  <a:srgbClr val="FF0000"/>
                </a:solidFill>
              </a:rPr>
              <a:t>身障者</a:t>
            </a:r>
            <a:r>
              <a:rPr lang="zh-TW" altLang="en-US" sz="1600"/>
              <a:t>為路口最危險的使用族群，除</a:t>
            </a:r>
            <a:r>
              <a:rPr lang="zh-TW" altLang="en-US" sz="1600">
                <a:solidFill>
                  <a:srgbClr val="FF0000"/>
                </a:solidFill>
              </a:rPr>
              <a:t>行走速度慢</a:t>
            </a:r>
            <a:r>
              <a:rPr lang="zh-TW" altLang="en-US" sz="1600"/>
              <a:t>外也較</a:t>
            </a:r>
            <a:r>
              <a:rPr lang="zh-TW" altLang="en-US" sz="1600">
                <a:solidFill>
                  <a:srgbClr val="FF0000"/>
                </a:solidFill>
              </a:rPr>
              <a:t>不易為其他用路人察覺</a:t>
            </a:r>
            <a:endParaRPr lang="en-US" altLang="zh-TW" sz="1600">
              <a:solidFill>
                <a:srgbClr val="FF0000"/>
              </a:solidFill>
            </a:endParaRPr>
          </a:p>
        </p:txBody>
      </p:sp>
    </p:spTree>
    <p:extLst>
      <p:ext uri="{BB962C8B-B14F-4D97-AF65-F5344CB8AC3E}">
        <p14:creationId xmlns:p14="http://schemas.microsoft.com/office/powerpoint/2010/main" val="1728224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50E674CE-7439-4B46-A0B1-519A039FAC34}"/>
              </a:ext>
            </a:extLst>
          </p:cNvPr>
          <p:cNvGraphicFramePr>
            <a:graphicFrameLocks noGrp="1"/>
          </p:cNvGraphicFramePr>
          <p:nvPr>
            <p:ph idx="1"/>
            <p:extLst>
              <p:ext uri="{D42A27DB-BD31-4B8C-83A1-F6EECF244321}">
                <p14:modId xmlns:p14="http://schemas.microsoft.com/office/powerpoint/2010/main" val="921482049"/>
              </p:ext>
            </p:extLst>
          </p:nvPr>
        </p:nvGraphicFramePr>
        <p:xfrm>
          <a:off x="389105" y="1144588"/>
          <a:ext cx="11417359" cy="527304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2226190419"/>
                    </a:ext>
                  </a:extLst>
                </a:gridCol>
                <a:gridCol w="1008000">
                  <a:extLst>
                    <a:ext uri="{9D8B030D-6E8A-4147-A177-3AD203B41FA5}">
                      <a16:colId xmlns:a16="http://schemas.microsoft.com/office/drawing/2014/main" val="68104953"/>
                    </a:ext>
                  </a:extLst>
                </a:gridCol>
                <a:gridCol w="1368000">
                  <a:extLst>
                    <a:ext uri="{9D8B030D-6E8A-4147-A177-3AD203B41FA5}">
                      <a16:colId xmlns:a16="http://schemas.microsoft.com/office/drawing/2014/main" val="2087826374"/>
                    </a:ext>
                  </a:extLst>
                </a:gridCol>
                <a:gridCol w="1584000">
                  <a:extLst>
                    <a:ext uri="{9D8B030D-6E8A-4147-A177-3AD203B41FA5}">
                      <a16:colId xmlns:a16="http://schemas.microsoft.com/office/drawing/2014/main" val="1615375397"/>
                    </a:ext>
                  </a:extLst>
                </a:gridCol>
                <a:gridCol w="2736000">
                  <a:extLst>
                    <a:ext uri="{9D8B030D-6E8A-4147-A177-3AD203B41FA5}">
                      <a16:colId xmlns:a16="http://schemas.microsoft.com/office/drawing/2014/main" val="4015638432"/>
                    </a:ext>
                  </a:extLst>
                </a:gridCol>
                <a:gridCol w="4109359">
                  <a:extLst>
                    <a:ext uri="{9D8B030D-6E8A-4147-A177-3AD203B41FA5}">
                      <a16:colId xmlns:a16="http://schemas.microsoft.com/office/drawing/2014/main" val="2035999174"/>
                    </a:ext>
                  </a:extLst>
                </a:gridCol>
              </a:tblGrid>
              <a:tr h="370840">
                <a:tc gridSpan="2">
                  <a:txBody>
                    <a:bodyPr/>
                    <a:lstStyle/>
                    <a:p>
                      <a:pPr algn="ctr"/>
                      <a:r>
                        <a:rPr lang="zh-TW" altLang="en-US" sz="1600"/>
                        <a:t>                  特性</a:t>
                      </a:r>
                      <a:endParaRPr lang="en-US" altLang="zh-TW" sz="1600"/>
                    </a:p>
                    <a:p>
                      <a:pPr algn="l"/>
                      <a:r>
                        <a:rPr lang="zh-TW" altLang="en-US" sz="1600"/>
                        <a:t>使用者 </a:t>
                      </a:r>
                    </a:p>
                  </a:txBody>
                  <a:tcPr anchor="ctr">
                    <a:lnTlToBr w="12700" cap="flat" cmpd="sng" algn="ctr">
                      <a:solidFill>
                        <a:schemeClr val="bg1"/>
                      </a:solidFill>
                      <a:prstDash val="solid"/>
                      <a:round/>
                      <a:headEnd type="none" w="med" len="med"/>
                      <a:tailEnd type="none" w="med" len="med"/>
                    </a:lnTlToBr>
                  </a:tcPr>
                </a:tc>
                <a:tc hMerge="1">
                  <a:txBody>
                    <a:bodyPr/>
                    <a:lstStyle/>
                    <a:p>
                      <a:endParaRPr lang="zh-TW" altLang="en-US"/>
                    </a:p>
                  </a:txBody>
                  <a:tcPr/>
                </a:tc>
                <a:tc>
                  <a:txBody>
                    <a:bodyPr/>
                    <a:lstStyle/>
                    <a:p>
                      <a:pPr algn="ctr"/>
                      <a:r>
                        <a:rPr lang="zh-TW" altLang="en-US" sz="1600"/>
                        <a:t>物理特性</a:t>
                      </a:r>
                    </a:p>
                  </a:txBody>
                  <a:tcPr anchor="ctr"/>
                </a:tc>
                <a:tc>
                  <a:txBody>
                    <a:bodyPr/>
                    <a:lstStyle/>
                    <a:p>
                      <a:pPr algn="ctr"/>
                      <a:r>
                        <a:rPr lang="zh-TW" altLang="en-US" sz="1600"/>
                        <a:t>機動特性</a:t>
                      </a:r>
                      <a:r>
                        <a:rPr lang="en-US" altLang="zh-TW" sz="1600"/>
                        <a:t>&amp;</a:t>
                      </a:r>
                    </a:p>
                    <a:p>
                      <a:pPr algn="ctr"/>
                      <a:r>
                        <a:rPr lang="zh-TW" altLang="en-US" sz="1600"/>
                        <a:t>特殊需求</a:t>
                      </a:r>
                    </a:p>
                  </a:txBody>
                  <a:tcPr anchor="ctr"/>
                </a:tc>
                <a:tc>
                  <a:txBody>
                    <a:bodyPr/>
                    <a:lstStyle/>
                    <a:p>
                      <a:pPr algn="ctr"/>
                      <a:r>
                        <a:rPr lang="zh-TW" altLang="en-US" sz="1600" b="1"/>
                        <a:t>影響使用者之路口問題特性</a:t>
                      </a:r>
                    </a:p>
                  </a:txBody>
                  <a:tcPr anchor="ctr"/>
                </a:tc>
                <a:tc>
                  <a:txBody>
                    <a:bodyPr/>
                    <a:lstStyle/>
                    <a:p>
                      <a:pPr algn="ctr"/>
                      <a:r>
                        <a:rPr lang="en-US" altLang="zh-TW" sz="1600"/>
                        <a:t>LEOTEK</a:t>
                      </a:r>
                      <a:r>
                        <a:rPr lang="zh-TW" altLang="en-US" sz="1600"/>
                        <a:t>解決方案</a:t>
                      </a:r>
                    </a:p>
                  </a:txBody>
                  <a:tcPr anchor="ctr"/>
                </a:tc>
                <a:extLst>
                  <a:ext uri="{0D108BD9-81ED-4DB2-BD59-A6C34878D82A}">
                    <a16:rowId xmlns:a16="http://schemas.microsoft.com/office/drawing/2014/main" val="378975160"/>
                  </a:ext>
                </a:extLst>
              </a:tr>
              <a:tr h="0">
                <a:tc rowSpan="4" gridSpan="2">
                  <a:txBody>
                    <a:bodyPr/>
                    <a:lstStyle/>
                    <a:p>
                      <a:r>
                        <a:rPr lang="zh-TW" altLang="en-US" sz="1600"/>
                        <a:t>機動車輛：</a:t>
                      </a:r>
                      <a:endParaRPr lang="en-US" altLang="zh-TW" sz="1600"/>
                    </a:p>
                    <a:p>
                      <a:pPr marL="285750" indent="-285750">
                        <a:buFont typeface="Arial" panose="020B0604020202020204" pitchFamily="34" charset="0"/>
                        <a:buChar char="•"/>
                      </a:pPr>
                      <a:r>
                        <a:rPr lang="zh-TW" altLang="en-US" sz="1600"/>
                        <a:t>大客</a:t>
                      </a:r>
                      <a:r>
                        <a:rPr lang="en-US" altLang="zh-TW" sz="1600"/>
                        <a:t>/</a:t>
                      </a:r>
                      <a:r>
                        <a:rPr lang="zh-TW" altLang="en-US" sz="1600"/>
                        <a:t>貨車</a:t>
                      </a:r>
                      <a:endParaRPr lang="en-US" altLang="zh-TW" sz="1600"/>
                    </a:p>
                    <a:p>
                      <a:pPr marL="285750" indent="-285750">
                        <a:buFont typeface="Arial" panose="020B0604020202020204" pitchFamily="34" charset="0"/>
                        <a:buChar char="•"/>
                      </a:pPr>
                      <a:r>
                        <a:rPr lang="zh-TW" altLang="en-US" sz="1600"/>
                        <a:t>小客車</a:t>
                      </a:r>
                      <a:endParaRPr lang="en-US" altLang="zh-TW" sz="1600"/>
                    </a:p>
                    <a:p>
                      <a:pPr marL="285750" indent="-285750">
                        <a:buFont typeface="Arial" panose="020B0604020202020204" pitchFamily="34" charset="0"/>
                        <a:buChar char="•"/>
                      </a:pPr>
                      <a:r>
                        <a:rPr lang="zh-TW" altLang="en-US" sz="1600"/>
                        <a:t>機車</a:t>
                      </a:r>
                      <a:endParaRPr lang="en-US" altLang="zh-TW" sz="1600"/>
                    </a:p>
                  </a:txBody>
                  <a:tcPr anchor="ctr"/>
                </a:tc>
                <a:tc rowSpan="4" hMerge="1">
                  <a:txBody>
                    <a:bodyPr/>
                    <a:lstStyle/>
                    <a:p>
                      <a:endParaRPr lang="zh-TW" altLang="en-US"/>
                    </a:p>
                  </a:txBody>
                  <a:tcPr/>
                </a:tc>
                <a:tc rowSpan="4">
                  <a:txBody>
                    <a:bodyPr/>
                    <a:lstStyle/>
                    <a:p>
                      <a:pPr marL="285750" indent="-285750">
                        <a:buFont typeface="Arial" panose="020B0604020202020204" pitchFamily="34" charset="0"/>
                        <a:buChar char="•"/>
                      </a:pPr>
                      <a:r>
                        <a:rPr lang="zh-TW" altLang="en-US" sz="1600"/>
                        <a:t>體積較大</a:t>
                      </a:r>
                      <a:endParaRPr lang="en-US" altLang="zh-TW" sz="1600"/>
                    </a:p>
                    <a:p>
                      <a:pPr marL="285750" indent="-285750">
                        <a:buFont typeface="Arial" panose="020B0604020202020204" pitchFamily="34" charset="0"/>
                        <a:buChar char="•"/>
                      </a:pPr>
                      <a:r>
                        <a:rPr lang="zh-TW" altLang="en-US" sz="1600"/>
                        <a:t>視線遮擋較多</a:t>
                      </a:r>
                    </a:p>
                  </a:txBody>
                  <a:tcPr anchor="ctr"/>
                </a:tc>
                <a:tc rowSpan="4">
                  <a:txBody>
                    <a:bodyPr/>
                    <a:lstStyle/>
                    <a:p>
                      <a:pPr marL="285750" indent="-285750">
                        <a:buFont typeface="Arial" panose="020B0604020202020204" pitchFamily="34" charset="0"/>
                        <a:buChar char="•"/>
                      </a:pPr>
                      <a:r>
                        <a:rPr lang="zh-TW" altLang="en-US" sz="1600"/>
                        <a:t>速度較快</a:t>
                      </a:r>
                      <a:endParaRPr lang="en-US" altLang="zh-TW" sz="1600"/>
                    </a:p>
                    <a:p>
                      <a:pPr marL="285750" indent="-285750">
                        <a:buFont typeface="Arial" panose="020B0604020202020204" pitchFamily="34" charset="0"/>
                        <a:buChar char="•"/>
                      </a:pPr>
                      <a:r>
                        <a:rPr lang="zh-TW" altLang="en-US" sz="1600"/>
                        <a:t>加減速快</a:t>
                      </a:r>
                    </a:p>
                  </a:txBody>
                  <a:tcPr anchor="ctr"/>
                </a:tc>
                <a:tc>
                  <a:txBody>
                    <a:bodyPr/>
                    <a:lstStyle/>
                    <a:p>
                      <a:pPr marL="285750" indent="-285750">
                        <a:buFont typeface="Arial" panose="020B0604020202020204" pitchFamily="34" charset="0"/>
                        <a:buChar char="•"/>
                      </a:pPr>
                      <a:r>
                        <a:rPr lang="zh-TW" altLang="en-US" sz="1600" b="0"/>
                        <a:t>路口存在感不足</a:t>
                      </a:r>
                      <a:endParaRPr lang="en-US" altLang="zh-TW" sz="1600" b="0"/>
                    </a:p>
                  </a:txBody>
                  <a:tcPr/>
                </a:tc>
                <a:tc>
                  <a:txBody>
                    <a:bodyPr/>
                    <a:lstStyle/>
                    <a:p>
                      <a:pPr marL="285750" indent="-285750">
                        <a:buFont typeface="Arial" panose="020B0604020202020204" pitchFamily="34" charset="0"/>
                        <a:buChar char="•"/>
                      </a:pPr>
                      <a:r>
                        <a:rPr lang="zh-TW" altLang="en-US" sz="1600"/>
                        <a:t>增加路口警示</a:t>
                      </a:r>
                      <a:endParaRPr lang="en-US" altLang="zh-TW" sz="1600"/>
                    </a:p>
                  </a:txBody>
                  <a:tcPr/>
                </a:tc>
                <a:extLst>
                  <a:ext uri="{0D108BD9-81ED-4DB2-BD59-A6C34878D82A}">
                    <a16:rowId xmlns:a16="http://schemas.microsoft.com/office/drawing/2014/main" val="4289634097"/>
                  </a:ext>
                </a:extLst>
              </a:tr>
              <a:tr h="0">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b="0"/>
                        <a:t>路口視距不足</a:t>
                      </a:r>
                    </a:p>
                  </a:txBody>
                  <a:tcPr/>
                </a:tc>
                <a:tc>
                  <a:txBody>
                    <a:bodyPr/>
                    <a:lstStyle/>
                    <a:p>
                      <a:pPr marL="285750" indent="-285750">
                        <a:buFont typeface="Arial" panose="020B0604020202020204" pitchFamily="34" charset="0"/>
                        <a:buChar char="•"/>
                      </a:pPr>
                      <a:r>
                        <a:rPr lang="zh-TW" altLang="en-US" sz="1600"/>
                        <a:t>及早提醒來車</a:t>
                      </a:r>
                      <a:endParaRPr lang="en-US" altLang="zh-TW" sz="1600"/>
                    </a:p>
                  </a:txBody>
                  <a:tcPr/>
                </a:tc>
                <a:extLst>
                  <a:ext uri="{0D108BD9-81ED-4DB2-BD59-A6C34878D82A}">
                    <a16:rowId xmlns:a16="http://schemas.microsoft.com/office/drawing/2014/main" val="2563823743"/>
                  </a:ext>
                </a:extLst>
              </a:tr>
              <a:tr h="0">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 typeface="Arial" panose="020B0604020202020204" pitchFamily="34" charset="0"/>
                        <a:buChar char="•"/>
                      </a:pPr>
                      <a:r>
                        <a:rPr lang="zh-TW" altLang="en-US" sz="1600" b="0"/>
                        <a:t>車輛與非機動車輛的衝突</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及早提醒停讓非機動車輛</a:t>
                      </a:r>
                      <a:endParaRPr lang="en-US" altLang="zh-TW" sz="1600"/>
                    </a:p>
                  </a:txBody>
                  <a:tcPr/>
                </a:tc>
                <a:extLst>
                  <a:ext uri="{0D108BD9-81ED-4DB2-BD59-A6C34878D82A}">
                    <a16:rowId xmlns:a16="http://schemas.microsoft.com/office/drawing/2014/main" val="2492774846"/>
                  </a:ext>
                </a:extLst>
              </a:tr>
              <a:tr h="0">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對通過區間判斷錯誤</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告知是否可安全通行</a:t>
                      </a:r>
                      <a:endParaRPr lang="en-US" altLang="zh-TW" sz="1600"/>
                    </a:p>
                  </a:txBody>
                  <a:tcPr/>
                </a:tc>
                <a:extLst>
                  <a:ext uri="{0D108BD9-81ED-4DB2-BD59-A6C34878D82A}">
                    <a16:rowId xmlns:a16="http://schemas.microsoft.com/office/drawing/2014/main" val="3725089552"/>
                  </a:ext>
                </a:extLst>
              </a:tr>
              <a:tr h="0">
                <a:tc rowSpan="2" gridSpan="2">
                  <a:txBody>
                    <a:bodyPr/>
                    <a:lstStyle/>
                    <a:p>
                      <a:r>
                        <a:rPr lang="zh-TW" altLang="en-US" sz="1600"/>
                        <a:t>自行車</a:t>
                      </a:r>
                    </a:p>
                  </a:txBody>
                  <a:tcPr anchor="ctr"/>
                </a:tc>
                <a:tc rowSpan="2" hMerge="1">
                  <a:txBody>
                    <a:bodyPr/>
                    <a:lstStyle/>
                    <a:p>
                      <a:endParaRPr lang="zh-TW" altLang="en-US"/>
                    </a:p>
                  </a:txBody>
                  <a:tcPr/>
                </a:tc>
                <a:tc rowSpan="2">
                  <a:txBody>
                    <a:bodyPr/>
                    <a:lstStyle/>
                    <a:p>
                      <a:pPr marL="285750" indent="-285750">
                        <a:buFont typeface="Arial" panose="020B0604020202020204" pitchFamily="34" charset="0"/>
                        <a:buChar char="•"/>
                      </a:pPr>
                      <a:r>
                        <a:rPr lang="zh-TW" altLang="en-US" sz="1600"/>
                        <a:t>體積較小</a:t>
                      </a:r>
                    </a:p>
                  </a:txBody>
                  <a:tcPr anchor="ctr"/>
                </a:tc>
                <a:tc rowSpan="2">
                  <a:txBody>
                    <a:bodyPr/>
                    <a:lstStyle/>
                    <a:p>
                      <a:pPr marL="285750" indent="-285750">
                        <a:buFont typeface="Arial" panose="020B0604020202020204" pitchFamily="34" charset="0"/>
                        <a:buChar char="•"/>
                      </a:pPr>
                      <a:r>
                        <a:rPr lang="zh-TW" altLang="en-US" sz="1600"/>
                        <a:t>加減速慢</a:t>
                      </a:r>
                      <a:endParaRPr lang="en-US" altLang="zh-TW" sz="1600"/>
                    </a:p>
                    <a:p>
                      <a:pPr marL="285750" indent="-285750">
                        <a:buFont typeface="Arial" panose="020B0604020202020204" pitchFamily="34" charset="0"/>
                        <a:buChar char="•"/>
                      </a:pPr>
                      <a:r>
                        <a:rPr lang="zh-TW" altLang="en-US" sz="1600"/>
                        <a:t>行駛速度慢</a:t>
                      </a:r>
                    </a:p>
                  </a:txBody>
                  <a:tcPr anchor="ctr"/>
                </a:tc>
                <a:tc>
                  <a:txBody>
                    <a:bodyPr/>
                    <a:lstStyle/>
                    <a:p>
                      <a:pPr marL="285750" indent="-285750">
                        <a:buFont typeface="Arial" panose="020B0604020202020204" pitchFamily="34" charset="0"/>
                        <a:buChar char="•"/>
                      </a:pPr>
                      <a:r>
                        <a:rPr lang="zh-TW" altLang="en-US" sz="1600" b="0"/>
                        <a:t>路口視距不足</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及早提醒來車</a:t>
                      </a:r>
                      <a:r>
                        <a:rPr lang="en-US" altLang="zh-TW" sz="1600"/>
                        <a:t>+</a:t>
                      </a:r>
                      <a:r>
                        <a:rPr lang="zh-TW" altLang="en-US" sz="1600"/>
                        <a:t>示警車輛停讓</a:t>
                      </a:r>
                      <a:endParaRPr lang="en-US" altLang="zh-TW" sz="1600"/>
                    </a:p>
                  </a:txBody>
                  <a:tcPr/>
                </a:tc>
                <a:extLst>
                  <a:ext uri="{0D108BD9-81ED-4DB2-BD59-A6C34878D82A}">
                    <a16:rowId xmlns:a16="http://schemas.microsoft.com/office/drawing/2014/main" val="2964102641"/>
                  </a:ext>
                </a:extLst>
              </a:tr>
              <a:tr h="0">
                <a:tc gridSpan="2" vMerge="1">
                  <a:txBody>
                    <a:bodyPr/>
                    <a:lstStyle/>
                    <a:p>
                      <a:endParaRPr lang="zh-TW" altLang="en-US"/>
                    </a:p>
                  </a:txBody>
                  <a:tcPr/>
                </a:tc>
                <a:tc hMerge="1"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告知是否可安全通行</a:t>
                      </a:r>
                      <a:r>
                        <a:rPr lang="en-US" altLang="zh-TW" sz="1600"/>
                        <a:t>+</a:t>
                      </a:r>
                      <a:r>
                        <a:rPr lang="zh-TW" altLang="en-US" sz="1600"/>
                        <a:t>示警車輛停讓</a:t>
                      </a:r>
                      <a:endParaRPr lang="en-US" altLang="zh-TW" sz="1600"/>
                    </a:p>
                  </a:txBody>
                  <a:tcPr/>
                </a:tc>
                <a:extLst>
                  <a:ext uri="{0D108BD9-81ED-4DB2-BD59-A6C34878D82A}">
                    <a16:rowId xmlns:a16="http://schemas.microsoft.com/office/drawing/2014/main" val="939122655"/>
                  </a:ext>
                </a:extLst>
              </a:tr>
              <a:tr h="0">
                <a:tc rowSpan="8">
                  <a:txBody>
                    <a:bodyPr/>
                    <a:lstStyle/>
                    <a:p>
                      <a:r>
                        <a:rPr lang="zh-TW" altLang="en-US" sz="1600"/>
                        <a:t>行人</a:t>
                      </a:r>
                    </a:p>
                  </a:txBody>
                  <a:tcPr anchor="ctr"/>
                </a:tc>
                <a:tc rowSpan="2">
                  <a:txBody>
                    <a:bodyPr/>
                    <a:lstStyle/>
                    <a:p>
                      <a:r>
                        <a:rPr lang="zh-TW" altLang="en-US" sz="1600"/>
                        <a:t>一般行人</a:t>
                      </a:r>
                    </a:p>
                  </a:txBody>
                  <a:tcPr anchor="ctr"/>
                </a:tc>
                <a:tc rowSpan="2">
                  <a:txBody>
                    <a:bodyPr/>
                    <a:lstStyle/>
                    <a:p>
                      <a:pPr marL="285750" indent="-285750">
                        <a:buFont typeface="Arial" panose="020B0604020202020204" pitchFamily="34" charset="0"/>
                        <a:buChar char="•"/>
                      </a:pPr>
                      <a:r>
                        <a:rPr lang="zh-TW" altLang="en-US" sz="1600"/>
                        <a:t>體積小</a:t>
                      </a:r>
                    </a:p>
                  </a:txBody>
                  <a:tcPr anchor="ctr"/>
                </a:tc>
                <a:tc rowSpan="2">
                  <a:txBody>
                    <a:bodyPr/>
                    <a:lstStyle/>
                    <a:p>
                      <a:pPr marL="285750" indent="-285750">
                        <a:buFont typeface="Arial" panose="020B0604020202020204" pitchFamily="34" charset="0"/>
                        <a:buChar char="•"/>
                      </a:pPr>
                      <a:r>
                        <a:rPr lang="zh-TW" altLang="en-US" sz="1600"/>
                        <a:t>速度慢</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路口視距不足</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及早提醒來車</a:t>
                      </a:r>
                      <a:r>
                        <a:rPr lang="en-US" altLang="zh-TW" sz="1600"/>
                        <a:t>+</a:t>
                      </a:r>
                      <a:r>
                        <a:rPr lang="zh-TW" altLang="en-US" sz="1600"/>
                        <a:t>示警車輛停讓</a:t>
                      </a:r>
                      <a:endParaRPr lang="en-US" altLang="zh-TW" sz="1600"/>
                    </a:p>
                  </a:txBody>
                  <a:tcPr/>
                </a:tc>
                <a:extLst>
                  <a:ext uri="{0D108BD9-81ED-4DB2-BD59-A6C34878D82A}">
                    <a16:rowId xmlns:a16="http://schemas.microsoft.com/office/drawing/2014/main" val="1655410715"/>
                  </a:ext>
                </a:extLst>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告知是否可安全通行</a:t>
                      </a:r>
                      <a:r>
                        <a:rPr lang="en-US" altLang="zh-TW" sz="1600"/>
                        <a:t>+</a:t>
                      </a:r>
                      <a:r>
                        <a:rPr lang="zh-TW" altLang="en-US" sz="1600"/>
                        <a:t>示警車輛停讓</a:t>
                      </a:r>
                    </a:p>
                  </a:txBody>
                  <a:tcPr/>
                </a:tc>
                <a:extLst>
                  <a:ext uri="{0D108BD9-81ED-4DB2-BD59-A6C34878D82A}">
                    <a16:rowId xmlns:a16="http://schemas.microsoft.com/office/drawing/2014/main" val="169779093"/>
                  </a:ext>
                </a:extLst>
              </a:tr>
              <a:tr h="0">
                <a:tc vMerge="1">
                  <a:txBody>
                    <a:bodyPr/>
                    <a:lstStyle/>
                    <a:p>
                      <a:endParaRPr/>
                    </a:p>
                  </a:txBody>
                  <a:tcPr anchor="ctr"/>
                </a:tc>
                <a:tc rowSpan="3">
                  <a:txBody>
                    <a:bodyPr/>
                    <a:lstStyle/>
                    <a:p>
                      <a:r>
                        <a:rPr lang="zh-TW" altLang="en-US" sz="1600"/>
                        <a:t>視障</a:t>
                      </a:r>
                    </a:p>
                  </a:txBody>
                  <a:tcPr anchor="ct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體積小</a:t>
                      </a:r>
                    </a:p>
                  </a:txBody>
                  <a:tcPr anchor="ct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速度慢</a:t>
                      </a:r>
                      <a:endParaRPr lang="en-US" altLang="zh-TW" sz="1600"/>
                    </a:p>
                    <a:p>
                      <a:pPr marL="285750" indent="-285750">
                        <a:buFont typeface="Arial" panose="020B0604020202020204" pitchFamily="34" charset="0"/>
                        <a:buChar char="•"/>
                      </a:pPr>
                      <a:r>
                        <a:rPr lang="zh-TW" altLang="en-US" sz="1600"/>
                        <a:t>需聲音</a:t>
                      </a:r>
                      <a:r>
                        <a:rPr lang="en-US" altLang="zh-TW" sz="1600"/>
                        <a:t>/</a:t>
                      </a:r>
                      <a:r>
                        <a:rPr lang="zh-TW" altLang="en-US" sz="1600"/>
                        <a:t>導引物體導引</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路口存在感不足</a:t>
                      </a:r>
                      <a:endParaRPr lang="en-US" altLang="zh-TW" sz="1600" b="0"/>
                    </a:p>
                  </a:txBody>
                  <a:tcPr/>
                </a:tc>
                <a:tc>
                  <a:txBody>
                    <a:bodyPr/>
                    <a:lstStyle/>
                    <a:p>
                      <a:pPr marL="285750" indent="-285750">
                        <a:buFont typeface="Arial" panose="020B0604020202020204" pitchFamily="34" charset="0"/>
                        <a:buChar char="•"/>
                      </a:pPr>
                      <a:r>
                        <a:rPr lang="zh-TW" altLang="en-US" sz="1600"/>
                        <a:t>提供聽覺路口告知</a:t>
                      </a:r>
                      <a:endParaRPr lang="en-US" altLang="zh-TW" sz="1600"/>
                    </a:p>
                  </a:txBody>
                  <a:tcPr/>
                </a:tc>
                <a:extLst>
                  <a:ext uri="{0D108BD9-81ED-4DB2-BD59-A6C34878D82A}">
                    <a16:rowId xmlns:a16="http://schemas.microsoft.com/office/drawing/2014/main" val="4180312818"/>
                  </a:ext>
                </a:extLst>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路口視距不足</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及早提醒來車</a:t>
                      </a:r>
                      <a:r>
                        <a:rPr lang="en-US" altLang="zh-TW" sz="1600"/>
                        <a:t>+</a:t>
                      </a:r>
                      <a:r>
                        <a:rPr lang="zh-TW" altLang="en-US" sz="1600"/>
                        <a:t>示警車輛停讓</a:t>
                      </a:r>
                      <a:endParaRPr lang="en-US" altLang="zh-TW" sz="1600"/>
                    </a:p>
                  </a:txBody>
                  <a:tcPr/>
                </a:tc>
                <a:extLst>
                  <a:ext uri="{0D108BD9-81ED-4DB2-BD59-A6C34878D82A}">
                    <a16:rowId xmlns:a16="http://schemas.microsoft.com/office/drawing/2014/main" val="1201592121"/>
                  </a:ext>
                </a:extLst>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告知是否可安全通行</a:t>
                      </a:r>
                      <a:r>
                        <a:rPr lang="en-US" altLang="zh-TW" sz="1600"/>
                        <a:t>+</a:t>
                      </a:r>
                      <a:r>
                        <a:rPr lang="zh-TW" altLang="en-US" sz="1600"/>
                        <a:t>示警車輛停讓</a:t>
                      </a:r>
                    </a:p>
                  </a:txBody>
                  <a:tcPr/>
                </a:tc>
                <a:extLst>
                  <a:ext uri="{0D108BD9-81ED-4DB2-BD59-A6C34878D82A}">
                    <a16:rowId xmlns:a16="http://schemas.microsoft.com/office/drawing/2014/main" val="3598175230"/>
                  </a:ext>
                </a:extLst>
              </a:tr>
              <a:tr h="0">
                <a:tc vMerge="1">
                  <a:txBody>
                    <a:bodyPr/>
                    <a:lstStyle/>
                    <a:p>
                      <a:endParaRPr/>
                    </a:p>
                  </a:txBody>
                  <a:tcPr anchor="ctr"/>
                </a:tc>
                <a:tc rowSpan="3">
                  <a:txBody>
                    <a:bodyPr/>
                    <a:lstStyle/>
                    <a:p>
                      <a:r>
                        <a:rPr lang="zh-TW" altLang="en-US" sz="1600"/>
                        <a:t>聽障</a:t>
                      </a:r>
                    </a:p>
                  </a:txBody>
                  <a:tcPr anchor="ct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體積小</a:t>
                      </a:r>
                    </a:p>
                  </a:txBody>
                  <a:tcPr anchor="ctr"/>
                </a:tc>
                <a:tc rowSpan="3">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速度慢</a:t>
                      </a:r>
                    </a:p>
                    <a:p>
                      <a:pPr marL="285750" indent="-285750">
                        <a:buFont typeface="Arial" panose="020B0604020202020204" pitchFamily="34" charset="0"/>
                        <a:buChar char="•"/>
                      </a:pPr>
                      <a:r>
                        <a:rPr lang="zh-TW" altLang="en-US" sz="1600"/>
                        <a:t>需視覺導引</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路口存在感不足</a:t>
                      </a:r>
                      <a:endParaRPr lang="en-US" altLang="zh-TW" sz="1600" b="0"/>
                    </a:p>
                  </a:txBody>
                  <a:tcPr/>
                </a:tc>
                <a:tc>
                  <a:txBody>
                    <a:bodyPr/>
                    <a:lstStyle/>
                    <a:p>
                      <a:pPr marL="285750" indent="-285750">
                        <a:buFont typeface="Arial" panose="020B0604020202020204" pitchFamily="34" charset="0"/>
                        <a:buChar char="•"/>
                      </a:pPr>
                      <a:r>
                        <a:rPr lang="zh-TW" altLang="en-US" sz="1600"/>
                        <a:t>加強視覺路口告知</a:t>
                      </a:r>
                      <a:endParaRPr lang="en-US" altLang="zh-TW" sz="1600"/>
                    </a:p>
                  </a:txBody>
                  <a:tcPr/>
                </a:tc>
                <a:extLst>
                  <a:ext uri="{0D108BD9-81ED-4DB2-BD59-A6C34878D82A}">
                    <a16:rowId xmlns:a16="http://schemas.microsoft.com/office/drawing/2014/main" val="2038903336"/>
                  </a:ext>
                </a:extLst>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路口視距不足</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及早提醒來車</a:t>
                      </a:r>
                      <a:r>
                        <a:rPr lang="en-US" altLang="zh-TW" sz="1600"/>
                        <a:t>+</a:t>
                      </a:r>
                      <a:r>
                        <a:rPr lang="zh-TW" altLang="en-US" sz="1600"/>
                        <a:t>示警車輛停讓</a:t>
                      </a:r>
                      <a:endParaRPr lang="en-US" altLang="zh-TW" sz="1600"/>
                    </a:p>
                  </a:txBody>
                  <a:tcPr/>
                </a:tc>
                <a:extLst>
                  <a:ext uri="{0D108BD9-81ED-4DB2-BD59-A6C34878D82A}">
                    <a16:rowId xmlns:a16="http://schemas.microsoft.com/office/drawing/2014/main" val="517348955"/>
                  </a:ext>
                </a:extLst>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t>告知是否可安全通行</a:t>
                      </a:r>
                      <a:r>
                        <a:rPr lang="en-US" altLang="zh-TW" sz="1600"/>
                        <a:t>+</a:t>
                      </a:r>
                      <a:r>
                        <a:rPr lang="zh-TW" altLang="en-US" sz="1600"/>
                        <a:t>示警車輛停讓</a:t>
                      </a:r>
                    </a:p>
                  </a:txBody>
                  <a:tcPr/>
                </a:tc>
                <a:extLst>
                  <a:ext uri="{0D108BD9-81ED-4DB2-BD59-A6C34878D82A}">
                    <a16:rowId xmlns:a16="http://schemas.microsoft.com/office/drawing/2014/main" val="216452702"/>
                  </a:ext>
                </a:extLst>
              </a:tr>
            </a:tbl>
          </a:graphicData>
        </a:graphic>
      </p:graphicFrame>
      <p:sp>
        <p:nvSpPr>
          <p:cNvPr id="2" name="標題 1">
            <a:extLst>
              <a:ext uri="{FF2B5EF4-FFF2-40B4-BE49-F238E27FC236}">
                <a16:creationId xmlns:a16="http://schemas.microsoft.com/office/drawing/2014/main" id="{76FEBA2D-6240-30AE-1065-145CD2F6E213}"/>
              </a:ext>
            </a:extLst>
          </p:cNvPr>
          <p:cNvSpPr>
            <a:spLocks noGrp="1"/>
          </p:cNvSpPr>
          <p:nvPr>
            <p:ph type="title"/>
          </p:nvPr>
        </p:nvSpPr>
        <p:spPr/>
        <p:txBody>
          <a:bodyPr/>
          <a:lstStyle/>
          <a:p>
            <a:r>
              <a:rPr lang="zh-TW" altLang="en-US"/>
              <a:t>道路使用者之問題特性及對應解決方案</a:t>
            </a:r>
          </a:p>
        </p:txBody>
      </p:sp>
      <p:sp>
        <p:nvSpPr>
          <p:cNvPr id="3" name="投影片編號版面配置區 2">
            <a:extLst>
              <a:ext uri="{FF2B5EF4-FFF2-40B4-BE49-F238E27FC236}">
                <a16:creationId xmlns:a16="http://schemas.microsoft.com/office/drawing/2014/main" id="{C794B4AD-5E47-9100-685D-3BC39BE081C4}"/>
              </a:ext>
            </a:extLst>
          </p:cNvPr>
          <p:cNvSpPr>
            <a:spLocks noGrp="1"/>
          </p:cNvSpPr>
          <p:nvPr>
            <p:ph type="sldNum" sz="quarter" idx="12"/>
          </p:nvPr>
        </p:nvSpPr>
        <p:spPr/>
        <p:txBody>
          <a:bodyPr/>
          <a:lstStyle/>
          <a:p>
            <a:pPr algn="ctr"/>
            <a:fld id="{6E290225-7458-4E5F-AFE5-E142CAAEBF37}" type="slidenum">
              <a:rPr lang="en-US" smtClean="0"/>
              <a:pPr algn="ctr"/>
              <a:t>65</a:t>
            </a:fld>
            <a:endParaRPr lang="en-US"/>
          </a:p>
        </p:txBody>
      </p:sp>
    </p:spTree>
    <p:extLst>
      <p:ext uri="{BB962C8B-B14F-4D97-AF65-F5344CB8AC3E}">
        <p14:creationId xmlns:p14="http://schemas.microsoft.com/office/powerpoint/2010/main" val="252969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a:extLst>
              <a:ext uri="{FF2B5EF4-FFF2-40B4-BE49-F238E27FC236}">
                <a16:creationId xmlns:a16="http://schemas.microsoft.com/office/drawing/2014/main" id="{69A77EA3-298E-0D90-0D2F-4402FDCC869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687" y="1329902"/>
            <a:ext cx="2736000" cy="2052000"/>
          </a:xfrm>
          <a:prstGeom prst="rect">
            <a:avLst/>
          </a:prstGeom>
        </p:spPr>
      </p:pic>
      <p:sp>
        <p:nvSpPr>
          <p:cNvPr id="17" name="矩形 16">
            <a:extLst>
              <a:ext uri="{FF2B5EF4-FFF2-40B4-BE49-F238E27FC236}">
                <a16:creationId xmlns:a16="http://schemas.microsoft.com/office/drawing/2014/main" id="{50D609D7-6977-2F15-17BD-68952315F62D}"/>
              </a:ext>
            </a:extLst>
          </p:cNvPr>
          <p:cNvSpPr/>
          <p:nvPr/>
        </p:nvSpPr>
        <p:spPr>
          <a:xfrm>
            <a:off x="7747000" y="1890447"/>
            <a:ext cx="66675" cy="157993"/>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96A98103-8355-200A-FD19-C182060256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33538" y="1330567"/>
            <a:ext cx="2736000" cy="2052000"/>
          </a:xfrm>
          <a:prstGeom prst="rect">
            <a:avLst/>
          </a:prstGeom>
        </p:spPr>
      </p:pic>
      <p:graphicFrame>
        <p:nvGraphicFramePr>
          <p:cNvPr id="18" name="表格 17">
            <a:extLst>
              <a:ext uri="{FF2B5EF4-FFF2-40B4-BE49-F238E27FC236}">
                <a16:creationId xmlns:a16="http://schemas.microsoft.com/office/drawing/2014/main" id="{2FE2E951-AB76-5847-EACF-CA540EF6CE6B}"/>
              </a:ext>
            </a:extLst>
          </p:cNvPr>
          <p:cNvGraphicFramePr>
            <a:graphicFrameLocks noGrp="1"/>
          </p:cNvGraphicFramePr>
          <p:nvPr>
            <p:extLst>
              <p:ext uri="{D42A27DB-BD31-4B8C-83A1-F6EECF244321}">
                <p14:modId xmlns:p14="http://schemas.microsoft.com/office/powerpoint/2010/main" val="1091328074"/>
              </p:ext>
            </p:extLst>
          </p:nvPr>
        </p:nvGraphicFramePr>
        <p:xfrm>
          <a:off x="336000" y="3564986"/>
          <a:ext cx="11520001" cy="2920320"/>
        </p:xfrm>
        <a:graphic>
          <a:graphicData uri="http://schemas.openxmlformats.org/drawingml/2006/table">
            <a:tbl>
              <a:tblPr firstRow="1" bandRow="1">
                <a:tableStyleId>{5C22544A-7EE6-4342-B048-85BDC9FD1C3A}</a:tableStyleId>
              </a:tblPr>
              <a:tblGrid>
                <a:gridCol w="1725340">
                  <a:extLst>
                    <a:ext uri="{9D8B030D-6E8A-4147-A177-3AD203B41FA5}">
                      <a16:colId xmlns:a16="http://schemas.microsoft.com/office/drawing/2014/main" val="1563715163"/>
                    </a:ext>
                  </a:extLst>
                </a:gridCol>
                <a:gridCol w="1725340">
                  <a:extLst>
                    <a:ext uri="{9D8B030D-6E8A-4147-A177-3AD203B41FA5}">
                      <a16:colId xmlns:a16="http://schemas.microsoft.com/office/drawing/2014/main" val="4234204812"/>
                    </a:ext>
                  </a:extLst>
                </a:gridCol>
                <a:gridCol w="2323867">
                  <a:extLst>
                    <a:ext uri="{9D8B030D-6E8A-4147-A177-3AD203B41FA5}">
                      <a16:colId xmlns:a16="http://schemas.microsoft.com/office/drawing/2014/main" val="2014249723"/>
                    </a:ext>
                  </a:extLst>
                </a:gridCol>
                <a:gridCol w="3376871">
                  <a:extLst>
                    <a:ext uri="{9D8B030D-6E8A-4147-A177-3AD203B41FA5}">
                      <a16:colId xmlns:a16="http://schemas.microsoft.com/office/drawing/2014/main" val="1430909195"/>
                    </a:ext>
                  </a:extLst>
                </a:gridCol>
                <a:gridCol w="2368583">
                  <a:extLst>
                    <a:ext uri="{9D8B030D-6E8A-4147-A177-3AD203B41FA5}">
                      <a16:colId xmlns:a16="http://schemas.microsoft.com/office/drawing/2014/main" val="673713052"/>
                    </a:ext>
                  </a:extLst>
                </a:gridCol>
              </a:tblGrid>
              <a:tr h="360000">
                <a:tc>
                  <a:txBody>
                    <a:bodyPr/>
                    <a:lstStyle/>
                    <a:p>
                      <a:pPr algn="ctr"/>
                      <a:r>
                        <a:rPr lang="zh-TW" altLang="en-US" sz="1600" b="1">
                          <a:latin typeface="+mj-ea"/>
                          <a:ea typeface="+mj-ea"/>
                        </a:rPr>
                        <a:t>問題特性</a:t>
                      </a:r>
                    </a:p>
                  </a:txBody>
                  <a:tcPr anchor="ctr"/>
                </a:tc>
                <a:tc>
                  <a:txBody>
                    <a:bodyPr/>
                    <a:lstStyle/>
                    <a:p>
                      <a:pPr algn="ctr"/>
                      <a:r>
                        <a:rPr lang="zh-TW" altLang="en-US" sz="1600" b="1">
                          <a:latin typeface="+mj-ea"/>
                          <a:ea typeface="+mj-ea"/>
                        </a:rPr>
                        <a:t>解決方案</a:t>
                      </a:r>
                    </a:p>
                  </a:txBody>
                  <a:tcPr anchor="ctr"/>
                </a:tc>
                <a:tc>
                  <a:txBody>
                    <a:bodyPr/>
                    <a:lstStyle/>
                    <a:p>
                      <a:pPr algn="ctr"/>
                      <a:r>
                        <a:rPr lang="zh-TW" altLang="en-US" sz="1600" b="1">
                          <a:latin typeface="+mj-ea"/>
                          <a:ea typeface="+mj-ea"/>
                        </a:rPr>
                        <a:t>偵測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latin typeface="+mj-ea"/>
                          <a:ea typeface="+mj-ea"/>
                        </a:rPr>
                        <a:t>分析</a:t>
                      </a:r>
                    </a:p>
                  </a:txBody>
                  <a:tcPr anchor="ctr"/>
                </a:tc>
                <a:tc>
                  <a:txBody>
                    <a:bodyPr/>
                    <a:lstStyle/>
                    <a:p>
                      <a:pPr algn="ctr"/>
                      <a:r>
                        <a:rPr lang="zh-TW" altLang="en-US" sz="1600" b="1">
                          <a:latin typeface="+mj-ea"/>
                          <a:ea typeface="+mj-ea"/>
                        </a:rPr>
                        <a:t>決策</a:t>
                      </a:r>
                    </a:p>
                  </a:txBody>
                  <a:tcPr anchor="ctr"/>
                </a:tc>
                <a:extLst>
                  <a:ext uri="{0D108BD9-81ED-4DB2-BD59-A6C34878D82A}">
                    <a16:rowId xmlns:a16="http://schemas.microsoft.com/office/drawing/2014/main" val="468472609"/>
                  </a:ext>
                </a:extLst>
              </a:tr>
              <a:tr h="370840">
                <a:tc>
                  <a:txBody>
                    <a:bodyPr/>
                    <a:lstStyle/>
                    <a:p>
                      <a:pPr marL="0" indent="0">
                        <a:buFont typeface="Arial" panose="020B0604020202020204" pitchFamily="34" charset="0"/>
                        <a:buNone/>
                      </a:pPr>
                      <a:r>
                        <a:rPr lang="zh-TW" altLang="en-US" sz="1600" b="0">
                          <a:latin typeface="+mj-ea"/>
                          <a:ea typeface="+mj-ea"/>
                        </a:rPr>
                        <a:t>路口存在感不足</a:t>
                      </a:r>
                      <a:endParaRPr lang="en-US" altLang="zh-TW" sz="1600" b="0">
                        <a:latin typeface="+mj-ea"/>
                        <a:ea typeface="+mj-ea"/>
                      </a:endParaRPr>
                    </a:p>
                  </a:txBody>
                  <a:tcPr/>
                </a:tc>
                <a:tc>
                  <a:txBody>
                    <a:bodyPr/>
                    <a:lstStyle/>
                    <a:p>
                      <a:pPr marL="0" indent="0">
                        <a:buFont typeface="Arial" panose="020B0604020202020204" pitchFamily="34" charset="0"/>
                        <a:buNone/>
                      </a:pPr>
                      <a:r>
                        <a:rPr lang="zh-TW" altLang="en-US" sz="1600">
                          <a:latin typeface="+mj-ea"/>
                          <a:ea typeface="+mj-ea"/>
                        </a:rPr>
                        <a:t>增加路口警示</a:t>
                      </a:r>
                      <a:endParaRPr lang="en-US" altLang="zh-TW" sz="1600">
                        <a:latin typeface="+mj-ea"/>
                        <a:ea typeface="+mj-ea"/>
                      </a:endParaRPr>
                    </a:p>
                  </a:txBody>
                  <a:tcPr/>
                </a:tc>
                <a:tc>
                  <a:txBody>
                    <a:bodyPr/>
                    <a:lstStyle/>
                    <a:p>
                      <a:pPr marL="285750" indent="-285750">
                        <a:buFont typeface="Arial" panose="020B0604020202020204" pitchFamily="34" charset="0"/>
                        <a:buChar char="•"/>
                      </a:pPr>
                      <a:r>
                        <a:rPr lang="zh-TW" altLang="en-US" sz="1600" b="0">
                          <a:latin typeface="+mj-ea"/>
                          <a:ea typeface="+mj-ea"/>
                        </a:rPr>
                        <a:t>偵測側向車輛</a:t>
                      </a:r>
                      <a:endParaRPr lang="en-US" altLang="zh-TW" sz="1600" b="0">
                        <a:latin typeface="+mj-ea"/>
                        <a:ea typeface="+mj-ea"/>
                      </a:endParaRPr>
                    </a:p>
                    <a:p>
                      <a:pPr marL="285750" indent="-285750">
                        <a:buFont typeface="Arial" panose="020B0604020202020204" pitchFamily="34" charset="0"/>
                        <a:buChar char="•"/>
                      </a:pPr>
                      <a:r>
                        <a:rPr lang="zh-TW" altLang="en-US" sz="1600" b="0">
                          <a:latin typeface="+mj-ea"/>
                          <a:ea typeface="+mj-ea"/>
                        </a:rPr>
                        <a:t>偵測車速</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分析車輛是否可能產生碰撞</a:t>
                      </a:r>
                      <a:endParaRPr lang="en-US" altLang="zh-TW" sz="1600">
                        <a:latin typeface="+mj-ea"/>
                        <a:ea typeface="+mj-ea"/>
                      </a:endParaRPr>
                    </a:p>
                  </a:txBody>
                  <a:tcPr/>
                </a:tc>
                <a:tc>
                  <a:txBody>
                    <a:bodyPr/>
                    <a:lstStyle/>
                    <a:p>
                      <a:pPr marL="0" indent="0">
                        <a:buFont typeface="Arial" panose="020B0604020202020204" pitchFamily="34" charset="0"/>
                        <a:buNone/>
                      </a:pPr>
                      <a:r>
                        <a:rPr lang="zh-TW" altLang="en-US" sz="1600">
                          <a:latin typeface="+mj-ea"/>
                          <a:ea typeface="+mj-ea"/>
                        </a:rPr>
                        <a:t>透過明顯燈號告知前方有路口且有車輛停等或有碰撞危險</a:t>
                      </a:r>
                      <a:endParaRPr lang="en-US" altLang="zh-TW" sz="1600">
                        <a:latin typeface="+mj-ea"/>
                        <a:ea typeface="+mj-ea"/>
                      </a:endParaRPr>
                    </a:p>
                  </a:txBody>
                  <a:tcPr/>
                </a:tc>
                <a:extLst>
                  <a:ext uri="{0D108BD9-81ED-4DB2-BD59-A6C34878D82A}">
                    <a16:rowId xmlns:a16="http://schemas.microsoft.com/office/drawing/2014/main" val="500265615"/>
                  </a:ext>
                </a:extLst>
              </a:tr>
              <a:tr h="370840">
                <a:tc>
                  <a:txBody>
                    <a:bodyPr/>
                    <a:lstStyle/>
                    <a:p>
                      <a:pPr marL="0" indent="0">
                        <a:buFont typeface="Arial" panose="020B0604020202020204" pitchFamily="34" charset="0"/>
                        <a:buNone/>
                      </a:pPr>
                      <a:r>
                        <a:rPr lang="zh-TW" altLang="en-US" sz="1600" b="0">
                          <a:latin typeface="+mj-ea"/>
                          <a:ea typeface="+mj-ea"/>
                        </a:rPr>
                        <a:t>路口視距不足</a:t>
                      </a:r>
                      <a:endParaRPr lang="en-US" altLang="zh-TW" sz="1600" b="0">
                        <a:latin typeface="+mj-ea"/>
                        <a:ea typeface="+mj-ea"/>
                      </a:endParaRPr>
                    </a:p>
                  </a:txBody>
                  <a:tcPr/>
                </a:tc>
                <a:tc>
                  <a:txBody>
                    <a:bodyPr/>
                    <a:lstStyle/>
                    <a:p>
                      <a:pPr marL="0" indent="0">
                        <a:buFont typeface="Arial" panose="020B0604020202020204" pitchFamily="34" charset="0"/>
                        <a:buNone/>
                      </a:pPr>
                      <a:r>
                        <a:rPr lang="zh-TW" altLang="en-US" sz="1600">
                          <a:latin typeface="+mj-ea"/>
                          <a:ea typeface="+mj-ea"/>
                        </a:rPr>
                        <a:t>及早提醒來車</a:t>
                      </a:r>
                      <a:endParaRPr lang="en-US" altLang="zh-TW" sz="1600">
                        <a:latin typeface="+mj-ea"/>
                        <a:ea typeface="+mj-ea"/>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kern="1200">
                          <a:solidFill>
                            <a:schemeClr val="dk1"/>
                          </a:solidFill>
                          <a:latin typeface="+mj-ea"/>
                          <a:ea typeface="+mn-ea"/>
                          <a:cs typeface="+mn-cs"/>
                        </a:rPr>
                        <a:t>偵測車輛靠近路口</a:t>
                      </a:r>
                      <a:endParaRPr lang="en-US" altLang="zh-TW" sz="1600" b="0" kern="1200">
                        <a:solidFill>
                          <a:schemeClr val="dk1"/>
                        </a:solidFill>
                        <a:latin typeface="+mj-ea"/>
                        <a:ea typeface="+mn-ea"/>
                        <a:cs typeface="+mn-cs"/>
                      </a:endParaRPr>
                    </a:p>
                    <a:p>
                      <a:pPr marL="285750" indent="-285750">
                        <a:buFont typeface="Arial" panose="020B0604020202020204" pitchFamily="34" charset="0"/>
                        <a:buChar char="•"/>
                      </a:pPr>
                      <a:r>
                        <a:rPr lang="zh-TW" altLang="en-US" sz="1600">
                          <a:latin typeface="+mj-ea"/>
                          <a:ea typeface="+mj-ea"/>
                        </a:rPr>
                        <a:t>偵測側向來車</a:t>
                      </a:r>
                    </a:p>
                  </a:txBody>
                  <a:tcPr/>
                </a:tc>
                <a:tc>
                  <a:txBody>
                    <a:bodyPr/>
                    <a:lstStyle/>
                    <a:p>
                      <a:pPr marL="285750" indent="-285750">
                        <a:buFont typeface="Arial" panose="020B0604020202020204" pitchFamily="34" charset="0"/>
                        <a:buChar char="•"/>
                      </a:pPr>
                      <a:r>
                        <a:rPr lang="zh-TW" altLang="en-US" sz="1600">
                          <a:latin typeface="+mj-ea"/>
                          <a:ea typeface="+mj-ea"/>
                        </a:rPr>
                        <a:t>分析是否可能碰撞</a:t>
                      </a:r>
                    </a:p>
                  </a:txBody>
                  <a:tcPr/>
                </a:tc>
                <a:tc>
                  <a:txBody>
                    <a:bodyPr/>
                    <a:lstStyle/>
                    <a:p>
                      <a:pPr marL="0" indent="0">
                        <a:buFont typeface="Arial" panose="020B0604020202020204" pitchFamily="34" charset="0"/>
                        <a:buNone/>
                      </a:pPr>
                      <a:r>
                        <a:rPr lang="zh-TW" altLang="en-US" sz="1600">
                          <a:latin typeface="+mj-ea"/>
                          <a:ea typeface="+mj-ea"/>
                        </a:rPr>
                        <a:t>明顯燈號告知是否有側</a:t>
                      </a:r>
                      <a:endParaRPr lang="en-US" altLang="zh-TW" sz="1600">
                        <a:latin typeface="+mj-ea"/>
                        <a:ea typeface="+mj-ea"/>
                      </a:endParaRPr>
                    </a:p>
                    <a:p>
                      <a:pPr marL="0" indent="0">
                        <a:buFont typeface="Arial" panose="020B0604020202020204" pitchFamily="34" charset="0"/>
                        <a:buNone/>
                      </a:pPr>
                      <a:r>
                        <a:rPr lang="zh-TW" altLang="en-US" sz="1600">
                          <a:latin typeface="+mj-ea"/>
                          <a:ea typeface="+mj-ea"/>
                        </a:rPr>
                        <a:t>向來車</a:t>
                      </a:r>
                      <a:endParaRPr lang="en-US" altLang="zh-TW" sz="1600">
                        <a:latin typeface="+mj-ea"/>
                        <a:ea typeface="+mj-ea"/>
                      </a:endParaRPr>
                    </a:p>
                  </a:txBody>
                  <a:tcPr/>
                </a:tc>
                <a:extLst>
                  <a:ext uri="{0D108BD9-81ED-4DB2-BD59-A6C34878D82A}">
                    <a16:rowId xmlns:a16="http://schemas.microsoft.com/office/drawing/2014/main" val="1990962883"/>
                  </a:ext>
                </a:extLst>
              </a:tr>
              <a:tr h="0">
                <a:tc>
                  <a:txBody>
                    <a:bodyPr/>
                    <a:lstStyle/>
                    <a:p>
                      <a:pPr marL="0" indent="0">
                        <a:buFont typeface="Arial" panose="020B0604020202020204" pitchFamily="34" charset="0"/>
                        <a:buNone/>
                      </a:pPr>
                      <a:r>
                        <a:rPr lang="zh-TW" altLang="en-US" sz="1600" b="0">
                          <a:latin typeface="+mj-ea"/>
                          <a:ea typeface="+mj-ea"/>
                        </a:rPr>
                        <a:t>車輛與非機動車輛的衝突</a:t>
                      </a:r>
                      <a:endParaRPr lang="en-US" altLang="zh-TW" sz="1600" b="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latin typeface="+mj-ea"/>
                          <a:ea typeface="+mj-ea"/>
                        </a:rPr>
                        <a:t>及早提醒停讓非機動車輛</a:t>
                      </a:r>
                      <a:endParaRPr lang="en-US" altLang="zh-TW" sz="160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偵測車輛轉向</a:t>
                      </a:r>
                      <a:endParaRPr lang="en-US" altLang="zh-TW" sz="1600">
                        <a:latin typeface="+mj-ea"/>
                        <a:ea typeface="+mj-ea"/>
                      </a:endParaRPr>
                    </a:p>
                    <a:p>
                      <a:pPr marL="285750" indent="-285750">
                        <a:buFont typeface="Arial" panose="020B0604020202020204" pitchFamily="34" charset="0"/>
                        <a:buChar char="•"/>
                      </a:pPr>
                      <a:r>
                        <a:rPr lang="zh-TW" altLang="en-US" sz="1600">
                          <a:latin typeface="+mj-ea"/>
                          <a:ea typeface="+mj-ea"/>
                        </a:rPr>
                        <a:t>偵測非機動車輛活動</a:t>
                      </a:r>
                    </a:p>
                  </a:txBody>
                  <a:tcPr/>
                </a:tc>
                <a:tc>
                  <a:txBody>
                    <a:bodyPr/>
                    <a:lstStyle/>
                    <a:p>
                      <a:pPr marL="285750" indent="-285750">
                        <a:buFont typeface="Arial" panose="020B0604020202020204" pitchFamily="34" charset="0"/>
                        <a:buChar char="•"/>
                      </a:pPr>
                      <a:r>
                        <a:rPr lang="zh-TW" altLang="en-US" sz="1600">
                          <a:latin typeface="+mj-ea"/>
                          <a:ea typeface="+mj-ea"/>
                        </a:rPr>
                        <a:t>分析是否有潛在衝突點</a:t>
                      </a:r>
                    </a:p>
                  </a:txBody>
                  <a:tcPr/>
                </a:tc>
                <a:tc>
                  <a:txBody>
                    <a:bodyPr/>
                    <a:lstStyle/>
                    <a:p>
                      <a:pPr marL="0" indent="0">
                        <a:buFont typeface="Arial" panose="020B0604020202020204" pitchFamily="34" charset="0"/>
                        <a:buNone/>
                      </a:pPr>
                      <a:r>
                        <a:rPr lang="zh-TW" altLang="en-US" sz="1600">
                          <a:latin typeface="+mj-ea"/>
                          <a:ea typeface="+mj-ea"/>
                        </a:rPr>
                        <a:t>明顯燈號告知非機動車輛通行並要求停讓</a:t>
                      </a:r>
                      <a:endParaRPr lang="en-US" altLang="zh-TW" sz="1600">
                        <a:latin typeface="+mj-ea"/>
                        <a:ea typeface="+mj-ea"/>
                      </a:endParaRPr>
                    </a:p>
                  </a:txBody>
                  <a:tcPr/>
                </a:tc>
                <a:extLst>
                  <a:ext uri="{0D108BD9-81ED-4DB2-BD59-A6C34878D82A}">
                    <a16:rowId xmlns:a16="http://schemas.microsoft.com/office/drawing/2014/main" val="2283595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latin typeface="+mj-ea"/>
                          <a:ea typeface="+mj-ea"/>
                        </a:rPr>
                        <a:t>對通過區間判斷錯誤</a:t>
                      </a:r>
                      <a:endParaRPr lang="en-US" altLang="zh-TW" sz="160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latin typeface="+mj-ea"/>
                          <a:ea typeface="+mj-ea"/>
                        </a:rPr>
                        <a:t>告知是否可安全通行</a:t>
                      </a:r>
                      <a:endParaRPr lang="en-US" altLang="zh-TW" sz="1600">
                        <a:latin typeface="+mj-ea"/>
                        <a:ea typeface="+mj-ea"/>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偵測測向來車車速</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偵測車輛轉向</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預估側向來車抵達路口時間</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預估車輛可安全通過路口的時間</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latin typeface="+mj-ea"/>
                          <a:ea typeface="+mj-ea"/>
                        </a:rPr>
                        <a:t>明顯燈號建議車輛是否可通行</a:t>
                      </a:r>
                    </a:p>
                  </a:txBody>
                  <a:tcPr/>
                </a:tc>
                <a:extLst>
                  <a:ext uri="{0D108BD9-81ED-4DB2-BD59-A6C34878D82A}">
                    <a16:rowId xmlns:a16="http://schemas.microsoft.com/office/drawing/2014/main" val="373624599"/>
                  </a:ext>
                </a:extLst>
              </a:tr>
            </a:tbl>
          </a:graphicData>
        </a:graphic>
      </p:graphicFrame>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無號誌路口：機動車輛應用方案</a:t>
            </a:r>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66</a:t>
            </a:fld>
            <a:endParaRPr lang="en-US"/>
          </a:p>
        </p:txBody>
      </p:sp>
      <p:pic>
        <p:nvPicPr>
          <p:cNvPr id="25" name="圖片 24">
            <a:extLst>
              <a:ext uri="{FF2B5EF4-FFF2-40B4-BE49-F238E27FC236}">
                <a16:creationId xmlns:a16="http://schemas.microsoft.com/office/drawing/2014/main" id="{3741F220-7C6D-23F3-F8F8-BB6512459CA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3401" y="1329902"/>
            <a:ext cx="2736000" cy="2052000"/>
          </a:xfrm>
          <a:prstGeom prst="rect">
            <a:avLst/>
          </a:prstGeom>
        </p:spPr>
      </p:pic>
      <p:sp>
        <p:nvSpPr>
          <p:cNvPr id="26" name="矩形 25">
            <a:extLst>
              <a:ext uri="{FF2B5EF4-FFF2-40B4-BE49-F238E27FC236}">
                <a16:creationId xmlns:a16="http://schemas.microsoft.com/office/drawing/2014/main" id="{6F4F5C84-39EE-9FA2-7C84-224B754B0D26}"/>
              </a:ext>
            </a:extLst>
          </p:cNvPr>
          <p:cNvSpPr/>
          <p:nvPr/>
        </p:nvSpPr>
        <p:spPr>
          <a:xfrm>
            <a:off x="543401" y="3175200"/>
            <a:ext cx="2736000"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路口存在感不足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增加警示</a:t>
            </a:r>
            <a:endParaRPr lang="zh-TW" altLang="en-US" sz="1600">
              <a:solidFill>
                <a:schemeClr val="tx1"/>
              </a:solidFill>
            </a:endParaRPr>
          </a:p>
        </p:txBody>
      </p:sp>
      <p:sp>
        <p:nvSpPr>
          <p:cNvPr id="4" name="矩形 3">
            <a:extLst>
              <a:ext uri="{FF2B5EF4-FFF2-40B4-BE49-F238E27FC236}">
                <a16:creationId xmlns:a16="http://schemas.microsoft.com/office/drawing/2014/main" id="{883C779C-2D18-9501-7663-AC404AC656D4}"/>
              </a:ext>
            </a:extLst>
          </p:cNvPr>
          <p:cNvSpPr/>
          <p:nvPr/>
        </p:nvSpPr>
        <p:spPr>
          <a:xfrm>
            <a:off x="3433538" y="3175200"/>
            <a:ext cx="2736000"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視距不足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提供駕駛告警</a:t>
            </a:r>
            <a:endParaRPr lang="zh-TW" altLang="en-US" sz="1600">
              <a:solidFill>
                <a:schemeClr val="tx1"/>
              </a:solidFill>
            </a:endParaRPr>
          </a:p>
        </p:txBody>
      </p:sp>
      <p:sp>
        <p:nvSpPr>
          <p:cNvPr id="5" name="矩形 4">
            <a:extLst>
              <a:ext uri="{FF2B5EF4-FFF2-40B4-BE49-F238E27FC236}">
                <a16:creationId xmlns:a16="http://schemas.microsoft.com/office/drawing/2014/main" id="{22466A1C-BAC5-A971-EEC5-11A395787340}"/>
              </a:ext>
            </a:extLst>
          </p:cNvPr>
          <p:cNvSpPr/>
          <p:nvPr/>
        </p:nvSpPr>
        <p:spPr>
          <a:xfrm>
            <a:off x="6323684" y="3175200"/>
            <a:ext cx="2736000"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衝突介面</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警示車輛及行人</a:t>
            </a:r>
            <a:endParaRPr lang="zh-TW" altLang="en-US" sz="1600">
              <a:solidFill>
                <a:schemeClr val="tx1"/>
              </a:solidFill>
            </a:endParaRPr>
          </a:p>
        </p:txBody>
      </p:sp>
      <p:sp>
        <p:nvSpPr>
          <p:cNvPr id="6" name="矩形 5">
            <a:extLst>
              <a:ext uri="{FF2B5EF4-FFF2-40B4-BE49-F238E27FC236}">
                <a16:creationId xmlns:a16="http://schemas.microsoft.com/office/drawing/2014/main" id="{CA745DCC-7782-FABB-3BC3-C4BF831E121E}"/>
              </a:ext>
            </a:extLst>
          </p:cNvPr>
          <p:cNvSpPr/>
          <p:nvPr/>
        </p:nvSpPr>
        <p:spPr>
          <a:xfrm>
            <a:off x="9213824" y="3175200"/>
            <a:ext cx="2736000"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通行判斷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輔助駕駛判斷</a:t>
            </a:r>
            <a:endParaRPr lang="zh-TW" altLang="en-US" sz="1600">
              <a:solidFill>
                <a:schemeClr val="tx1"/>
              </a:solidFill>
            </a:endParaRPr>
          </a:p>
        </p:txBody>
      </p:sp>
      <p:pic>
        <p:nvPicPr>
          <p:cNvPr id="8" name="圖片 7">
            <a:extLst>
              <a:ext uri="{FF2B5EF4-FFF2-40B4-BE49-F238E27FC236}">
                <a16:creationId xmlns:a16="http://schemas.microsoft.com/office/drawing/2014/main" id="{E629AEC7-B42A-65E0-D7F2-C00BC49E4BAD}"/>
              </a:ext>
            </a:extLst>
          </p:cNvPr>
          <p:cNvPicPr>
            <a:picLocks noChangeAspect="1"/>
          </p:cNvPicPr>
          <p:nvPr/>
        </p:nvPicPr>
        <p:blipFill rotWithShape="1">
          <a:blip r:embed="rId5"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7586134" y="1714050"/>
            <a:ext cx="395988" cy="212290"/>
          </a:xfrm>
          <a:prstGeom prst="rect">
            <a:avLst/>
          </a:prstGeom>
        </p:spPr>
      </p:pic>
      <p:sp>
        <p:nvSpPr>
          <p:cNvPr id="12" name="矩形 11">
            <a:extLst>
              <a:ext uri="{FF2B5EF4-FFF2-40B4-BE49-F238E27FC236}">
                <a16:creationId xmlns:a16="http://schemas.microsoft.com/office/drawing/2014/main" id="{460171C7-55EC-1CE2-2DB8-E910E73E8CDF}"/>
              </a:ext>
            </a:extLst>
          </p:cNvPr>
          <p:cNvSpPr/>
          <p:nvPr/>
        </p:nvSpPr>
        <p:spPr>
          <a:xfrm>
            <a:off x="2853831" y="1890448"/>
            <a:ext cx="124592" cy="66878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BA884E75-A431-74E1-206A-25EC21C75961}"/>
              </a:ext>
            </a:extLst>
          </p:cNvPr>
          <p:cNvPicPr>
            <a:picLocks noChangeAspect="1"/>
          </p:cNvPicPr>
          <p:nvPr/>
        </p:nvPicPr>
        <p:blipFill rotWithShape="1">
          <a:blip r:embed="rId6"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646018" y="1760693"/>
            <a:ext cx="540219" cy="289612"/>
          </a:xfrm>
          <a:prstGeom prst="rect">
            <a:avLst/>
          </a:prstGeom>
        </p:spPr>
      </p:pic>
      <p:pic>
        <p:nvPicPr>
          <p:cNvPr id="7" name="圖片 6">
            <a:extLst>
              <a:ext uri="{FF2B5EF4-FFF2-40B4-BE49-F238E27FC236}">
                <a16:creationId xmlns:a16="http://schemas.microsoft.com/office/drawing/2014/main" id="{35B55557-AFF7-8DA6-C36B-BB4F74A25BDF}"/>
              </a:ext>
            </a:extLst>
          </p:cNvPr>
          <p:cNvPicPr>
            <a:picLocks noChangeAspect="1"/>
          </p:cNvPicPr>
          <p:nvPr/>
        </p:nvPicPr>
        <p:blipFill rotWithShape="1">
          <a:blip r:embed="rId7"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4043463" y="1586698"/>
            <a:ext cx="278772" cy="149450"/>
          </a:xfrm>
          <a:prstGeom prst="rect">
            <a:avLst/>
          </a:prstGeom>
        </p:spPr>
      </p:pic>
      <p:sp>
        <p:nvSpPr>
          <p:cNvPr id="11" name="矩形 10">
            <a:extLst>
              <a:ext uri="{FF2B5EF4-FFF2-40B4-BE49-F238E27FC236}">
                <a16:creationId xmlns:a16="http://schemas.microsoft.com/office/drawing/2014/main" id="{787F7C1F-D290-3703-1250-3EA6BC8DF981}"/>
              </a:ext>
            </a:extLst>
          </p:cNvPr>
          <p:cNvSpPr/>
          <p:nvPr/>
        </p:nvSpPr>
        <p:spPr>
          <a:xfrm>
            <a:off x="2756573" y="6521865"/>
            <a:ext cx="9000000" cy="324000"/>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TW" altLang="en-US" sz="1600" b="1">
                <a:solidFill>
                  <a:schemeClr val="tx1"/>
                </a:solidFill>
              </a:rPr>
              <a:t>機動車輛車速快、遮蔽多，透過</a:t>
            </a:r>
            <a:r>
              <a:rPr lang="zh-TW" altLang="en-US" sz="1600" b="1">
                <a:solidFill>
                  <a:srgbClr val="FF0000"/>
                </a:solidFill>
              </a:rPr>
              <a:t>即時資料輔助</a:t>
            </a:r>
            <a:r>
              <a:rPr lang="zh-TW" altLang="en-US" sz="1600" b="1">
                <a:solidFill>
                  <a:schemeClr val="tx1"/>
                </a:solidFill>
              </a:rPr>
              <a:t>駕駛判斷周邊環境，可增加安全及效率</a:t>
            </a:r>
          </a:p>
        </p:txBody>
      </p:sp>
      <p:sp>
        <p:nvSpPr>
          <p:cNvPr id="15" name="矩形 14">
            <a:extLst>
              <a:ext uri="{FF2B5EF4-FFF2-40B4-BE49-F238E27FC236}">
                <a16:creationId xmlns:a16="http://schemas.microsoft.com/office/drawing/2014/main" id="{A5AA269B-8708-4308-1F53-EA0A5D06249A}"/>
              </a:ext>
            </a:extLst>
          </p:cNvPr>
          <p:cNvSpPr/>
          <p:nvPr/>
        </p:nvSpPr>
        <p:spPr>
          <a:xfrm>
            <a:off x="8135753" y="2989886"/>
            <a:ext cx="124592" cy="18531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B7468EF6-5CF4-9C9B-BFDA-59C7CD017299}"/>
              </a:ext>
            </a:extLst>
          </p:cNvPr>
          <p:cNvPicPr>
            <a:picLocks noChangeAspect="1"/>
          </p:cNvPicPr>
          <p:nvPr/>
        </p:nvPicPr>
        <p:blipFill rotWithShape="1">
          <a:blip r:embed="rId8"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a:off x="7899796" y="2782672"/>
            <a:ext cx="592211" cy="305991"/>
          </a:xfrm>
          <a:prstGeom prst="rect">
            <a:avLst/>
          </a:prstGeom>
          <a:ln>
            <a:noFill/>
          </a:ln>
        </p:spPr>
      </p:pic>
      <p:grpSp>
        <p:nvGrpSpPr>
          <p:cNvPr id="38" name="群組 37">
            <a:extLst>
              <a:ext uri="{FF2B5EF4-FFF2-40B4-BE49-F238E27FC236}">
                <a16:creationId xmlns:a16="http://schemas.microsoft.com/office/drawing/2014/main" id="{815A6CD6-F60F-103C-976C-F402E5F518D9}"/>
              </a:ext>
            </a:extLst>
          </p:cNvPr>
          <p:cNvGrpSpPr/>
          <p:nvPr/>
        </p:nvGrpSpPr>
        <p:grpSpPr>
          <a:xfrm>
            <a:off x="9213824" y="1648903"/>
            <a:ext cx="2736000" cy="1233150"/>
            <a:chOff x="6668874" y="1625963"/>
            <a:chExt cx="2914178" cy="1313458"/>
          </a:xfrm>
        </p:grpSpPr>
        <p:pic>
          <p:nvPicPr>
            <p:cNvPr id="39" name="圖片 38">
              <a:extLst>
                <a:ext uri="{FF2B5EF4-FFF2-40B4-BE49-F238E27FC236}">
                  <a16:creationId xmlns:a16="http://schemas.microsoft.com/office/drawing/2014/main" id="{9BE65E6B-6487-0341-9647-07F211EC52DC}"/>
                </a:ext>
              </a:extLst>
            </p:cNvPr>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flipH="1">
              <a:off x="7699195" y="2439889"/>
              <a:ext cx="446938" cy="242591"/>
            </a:xfrm>
            <a:prstGeom prst="rect">
              <a:avLst/>
            </a:prstGeom>
          </p:spPr>
        </p:pic>
        <p:grpSp>
          <p:nvGrpSpPr>
            <p:cNvPr id="40" name="群組 39">
              <a:extLst>
                <a:ext uri="{FF2B5EF4-FFF2-40B4-BE49-F238E27FC236}">
                  <a16:creationId xmlns:a16="http://schemas.microsoft.com/office/drawing/2014/main" id="{C62E4883-DAEF-7F3C-B56B-9231417D06EF}"/>
                </a:ext>
              </a:extLst>
            </p:cNvPr>
            <p:cNvGrpSpPr/>
            <p:nvPr/>
          </p:nvGrpSpPr>
          <p:grpSpPr>
            <a:xfrm>
              <a:off x="6668874" y="1802077"/>
              <a:ext cx="2914178" cy="1137344"/>
              <a:chOff x="6668874" y="1802077"/>
              <a:chExt cx="2914178" cy="1137344"/>
            </a:xfrm>
          </p:grpSpPr>
          <p:pic>
            <p:nvPicPr>
              <p:cNvPr id="45" name="圖片 44">
                <a:extLst>
                  <a:ext uri="{FF2B5EF4-FFF2-40B4-BE49-F238E27FC236}">
                    <a16:creationId xmlns:a16="http://schemas.microsoft.com/office/drawing/2014/main" id="{852B0BE9-0A3C-1FE4-5716-90147617D1C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668874" y="1802077"/>
                <a:ext cx="2914178" cy="1137344"/>
              </a:xfrm>
              <a:prstGeom prst="rect">
                <a:avLst/>
              </a:prstGeom>
            </p:spPr>
          </p:pic>
          <p:sp>
            <p:nvSpPr>
              <p:cNvPr id="46" name="矩形 45">
                <a:extLst>
                  <a:ext uri="{FF2B5EF4-FFF2-40B4-BE49-F238E27FC236}">
                    <a16:creationId xmlns:a16="http://schemas.microsoft.com/office/drawing/2014/main" id="{02C8654C-9173-34E0-EB6A-FC4C772FDE55}"/>
                  </a:ext>
                </a:extLst>
              </p:cNvPr>
              <p:cNvSpPr/>
              <p:nvPr/>
            </p:nvSpPr>
            <p:spPr>
              <a:xfrm>
                <a:off x="7478830" y="2329314"/>
                <a:ext cx="216000" cy="360000"/>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F236BC1A-3DC4-0EF1-6F74-E5F0F835D98F}"/>
                  </a:ext>
                </a:extLst>
              </p:cNvPr>
              <p:cNvSpPr/>
              <p:nvPr/>
            </p:nvSpPr>
            <p:spPr>
              <a:xfrm rot="16200000">
                <a:off x="7999963" y="752650"/>
                <a:ext cx="252000" cy="2914178"/>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1" name="圖片 40">
              <a:extLst>
                <a:ext uri="{FF2B5EF4-FFF2-40B4-BE49-F238E27FC236}">
                  <a16:creationId xmlns:a16="http://schemas.microsoft.com/office/drawing/2014/main" id="{CE12313F-0F33-BE15-607C-2F6961DC9031}"/>
                </a:ext>
              </a:extLst>
            </p:cNvPr>
            <p:cNvPicPr>
              <a:picLocks noChangeAspect="1"/>
            </p:cNvPicPr>
            <p:nvPr/>
          </p:nvPicPr>
          <p:blipFill rotWithShape="1">
            <a:blip r:embed="rId11"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8043960" y="2239655"/>
              <a:ext cx="320553" cy="171849"/>
            </a:xfrm>
            <a:prstGeom prst="rect">
              <a:avLst/>
            </a:prstGeom>
            <a:ln>
              <a:noFill/>
            </a:ln>
          </p:spPr>
        </p:pic>
        <p:pic>
          <p:nvPicPr>
            <p:cNvPr id="42" name="圖片 41">
              <a:extLst>
                <a:ext uri="{FF2B5EF4-FFF2-40B4-BE49-F238E27FC236}">
                  <a16:creationId xmlns:a16="http://schemas.microsoft.com/office/drawing/2014/main" id="{BFD3F59C-5A87-002C-FEF3-8BD5568A5606}"/>
                </a:ext>
              </a:extLst>
            </p:cNvPr>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4531" y="1800341"/>
              <a:ext cx="520255" cy="277921"/>
            </a:xfrm>
            <a:prstGeom prst="rect">
              <a:avLst/>
            </a:prstGeom>
          </p:spPr>
        </p:pic>
        <p:pic>
          <p:nvPicPr>
            <p:cNvPr id="43" name="圖片 42">
              <a:extLst>
                <a:ext uri="{FF2B5EF4-FFF2-40B4-BE49-F238E27FC236}">
                  <a16:creationId xmlns:a16="http://schemas.microsoft.com/office/drawing/2014/main" id="{FACEACD2-1B5E-7A23-66F5-67F8426BFC74}"/>
                </a:ext>
              </a:extLst>
            </p:cNvPr>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a:off x="7577032" y="2406143"/>
              <a:ext cx="520256" cy="277921"/>
            </a:xfrm>
            <a:prstGeom prst="rect">
              <a:avLst/>
            </a:prstGeom>
          </p:spPr>
        </p:pic>
        <p:pic>
          <p:nvPicPr>
            <p:cNvPr id="44" name="圖片 43">
              <a:extLst>
                <a:ext uri="{FF2B5EF4-FFF2-40B4-BE49-F238E27FC236}">
                  <a16:creationId xmlns:a16="http://schemas.microsoft.com/office/drawing/2014/main" id="{40E41F02-F020-9180-72A5-582C1DFABC1E}"/>
                </a:ext>
              </a:extLst>
            </p:cNvPr>
            <p:cNvPicPr>
              <a:picLocks noChangeAspect="1"/>
            </p:cNvPicPr>
            <p:nvPr/>
          </p:nvPicPr>
          <p:blipFill rotWithShape="1">
            <a:blip r:embed="rId13"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rot="5400000">
              <a:off x="7838751" y="1690206"/>
              <a:ext cx="265848" cy="137362"/>
            </a:xfrm>
            <a:prstGeom prst="rect">
              <a:avLst/>
            </a:prstGeom>
            <a:ln>
              <a:noFill/>
            </a:ln>
          </p:spPr>
        </p:pic>
      </p:grpSp>
    </p:spTree>
    <p:extLst>
      <p:ext uri="{BB962C8B-B14F-4D97-AF65-F5344CB8AC3E}">
        <p14:creationId xmlns:p14="http://schemas.microsoft.com/office/powerpoint/2010/main" val="912111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46BA43B5-1073-9983-FE93-15DBB454846B}"/>
              </a:ext>
            </a:extLst>
          </p:cNvPr>
          <p:cNvGrpSpPr/>
          <p:nvPr/>
        </p:nvGrpSpPr>
        <p:grpSpPr>
          <a:xfrm>
            <a:off x="5987502" y="1391853"/>
            <a:ext cx="5662958" cy="2213510"/>
            <a:chOff x="6668874" y="1800341"/>
            <a:chExt cx="2914178" cy="1139080"/>
          </a:xfrm>
        </p:grpSpPr>
        <p:pic>
          <p:nvPicPr>
            <p:cNvPr id="15" name="圖片 14">
              <a:extLst>
                <a:ext uri="{FF2B5EF4-FFF2-40B4-BE49-F238E27FC236}">
                  <a16:creationId xmlns:a16="http://schemas.microsoft.com/office/drawing/2014/main" id="{058EB149-EF86-6A3A-EFFE-4B55C71A6348}"/>
                </a:ext>
              </a:extLst>
            </p:cNvPr>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flipH="1">
              <a:off x="7699195" y="2439889"/>
              <a:ext cx="446938" cy="242591"/>
            </a:xfrm>
            <a:prstGeom prst="rect">
              <a:avLst/>
            </a:prstGeom>
          </p:spPr>
        </p:pic>
        <p:grpSp>
          <p:nvGrpSpPr>
            <p:cNvPr id="28" name="群組 27">
              <a:extLst>
                <a:ext uri="{FF2B5EF4-FFF2-40B4-BE49-F238E27FC236}">
                  <a16:creationId xmlns:a16="http://schemas.microsoft.com/office/drawing/2014/main" id="{81A3EC01-1CF5-9116-71B8-3D7CBC1A17FC}"/>
                </a:ext>
              </a:extLst>
            </p:cNvPr>
            <p:cNvGrpSpPr/>
            <p:nvPr/>
          </p:nvGrpSpPr>
          <p:grpSpPr>
            <a:xfrm>
              <a:off x="6668874" y="1802077"/>
              <a:ext cx="2914178" cy="1137344"/>
              <a:chOff x="6668874" y="1802077"/>
              <a:chExt cx="2914178" cy="1137344"/>
            </a:xfrm>
          </p:grpSpPr>
          <p:pic>
            <p:nvPicPr>
              <p:cNvPr id="21" name="圖片 20">
                <a:extLst>
                  <a:ext uri="{FF2B5EF4-FFF2-40B4-BE49-F238E27FC236}">
                    <a16:creationId xmlns:a16="http://schemas.microsoft.com/office/drawing/2014/main" id="{9604AE0B-7E7F-F430-A7BA-2272C6BF22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8874" y="1802077"/>
                <a:ext cx="2914178" cy="1137344"/>
              </a:xfrm>
              <a:prstGeom prst="rect">
                <a:avLst/>
              </a:prstGeom>
            </p:spPr>
          </p:pic>
          <p:sp>
            <p:nvSpPr>
              <p:cNvPr id="23" name="矩形 22">
                <a:extLst>
                  <a:ext uri="{FF2B5EF4-FFF2-40B4-BE49-F238E27FC236}">
                    <a16:creationId xmlns:a16="http://schemas.microsoft.com/office/drawing/2014/main" id="{51E01262-8091-FE7A-A17C-1DBA3DEE4539}"/>
                  </a:ext>
                </a:extLst>
              </p:cNvPr>
              <p:cNvSpPr/>
              <p:nvPr/>
            </p:nvSpPr>
            <p:spPr>
              <a:xfrm>
                <a:off x="7478830" y="2329314"/>
                <a:ext cx="216000" cy="360000"/>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62ABFF42-17AA-6927-22D1-2A84C09D321D}"/>
                  </a:ext>
                </a:extLst>
              </p:cNvPr>
              <p:cNvSpPr/>
              <p:nvPr/>
            </p:nvSpPr>
            <p:spPr>
              <a:xfrm rot="16200000">
                <a:off x="7999963" y="761669"/>
                <a:ext cx="252000" cy="2914178"/>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2" name="圖片 21">
              <a:extLst>
                <a:ext uri="{FF2B5EF4-FFF2-40B4-BE49-F238E27FC236}">
                  <a16:creationId xmlns:a16="http://schemas.microsoft.com/office/drawing/2014/main" id="{8097CF71-B4E6-3C84-83BB-F4B93228A550}"/>
                </a:ext>
              </a:extLst>
            </p:cNvPr>
            <p:cNvPicPr>
              <a:picLocks noChangeAspect="1"/>
            </p:cNvPicPr>
            <p:nvPr/>
          </p:nvPicPr>
          <p:blipFill rotWithShape="1">
            <a:blip r:embed="rId4"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8043960" y="2239655"/>
              <a:ext cx="320553" cy="171849"/>
            </a:xfrm>
            <a:prstGeom prst="rect">
              <a:avLst/>
            </a:prstGeom>
            <a:ln>
              <a:noFill/>
            </a:ln>
          </p:spPr>
        </p:pic>
        <p:pic>
          <p:nvPicPr>
            <p:cNvPr id="25" name="圖片 24">
              <a:extLst>
                <a:ext uri="{FF2B5EF4-FFF2-40B4-BE49-F238E27FC236}">
                  <a16:creationId xmlns:a16="http://schemas.microsoft.com/office/drawing/2014/main" id="{5AC363B0-2750-EF51-4983-E164FBB1452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4531" y="1800341"/>
              <a:ext cx="520255" cy="277921"/>
            </a:xfrm>
            <a:prstGeom prst="rect">
              <a:avLst/>
            </a:prstGeom>
          </p:spPr>
        </p:pic>
        <p:pic>
          <p:nvPicPr>
            <p:cNvPr id="26" name="圖片 25">
              <a:extLst>
                <a:ext uri="{FF2B5EF4-FFF2-40B4-BE49-F238E27FC236}">
                  <a16:creationId xmlns:a16="http://schemas.microsoft.com/office/drawing/2014/main" id="{30504989-5C54-1E4A-5245-132E38482D8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6902213" y="2080960"/>
              <a:ext cx="520255" cy="277921"/>
            </a:xfrm>
            <a:prstGeom prst="rect">
              <a:avLst/>
            </a:prstGeom>
          </p:spPr>
        </p:pic>
        <p:pic>
          <p:nvPicPr>
            <p:cNvPr id="27" name="圖片 26">
              <a:extLst>
                <a:ext uri="{FF2B5EF4-FFF2-40B4-BE49-F238E27FC236}">
                  <a16:creationId xmlns:a16="http://schemas.microsoft.com/office/drawing/2014/main" id="{4F5CDC3B-C785-EFD2-531A-15A099D6C942}"/>
                </a:ext>
              </a:extLst>
            </p:cNvPr>
            <p:cNvPicPr>
              <a:picLocks noChangeAspect="1"/>
            </p:cNvPicPr>
            <p:nvPr/>
          </p:nvPicPr>
          <p:blipFill rotWithShape="1">
            <a:blip r:embed="rId6"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rot="5400000">
              <a:off x="7327401" y="2317959"/>
              <a:ext cx="265848" cy="137362"/>
            </a:xfrm>
            <a:prstGeom prst="rect">
              <a:avLst/>
            </a:prstGeom>
            <a:ln>
              <a:noFill/>
            </a:ln>
          </p:spPr>
        </p:pic>
      </p:grpSp>
      <p:pic>
        <p:nvPicPr>
          <p:cNvPr id="30" name="圖片 29">
            <a:extLst>
              <a:ext uri="{FF2B5EF4-FFF2-40B4-BE49-F238E27FC236}">
                <a16:creationId xmlns:a16="http://schemas.microsoft.com/office/drawing/2014/main" id="{574BFEE1-9AFD-A3A8-5D20-E680B4DD92E2}"/>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64754" y="2390146"/>
            <a:ext cx="545278" cy="545278"/>
          </a:xfrm>
          <a:prstGeom prst="rect">
            <a:avLst/>
          </a:prstGeom>
        </p:spPr>
      </p:pic>
      <p:pic>
        <p:nvPicPr>
          <p:cNvPr id="16" name="圖片 15">
            <a:extLst>
              <a:ext uri="{FF2B5EF4-FFF2-40B4-BE49-F238E27FC236}">
                <a16:creationId xmlns:a16="http://schemas.microsoft.com/office/drawing/2014/main" id="{ACD6571F-4056-44FD-FE80-F8282EC0079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207846" y="1353819"/>
            <a:ext cx="2914180" cy="2185635"/>
          </a:xfrm>
          <a:prstGeom prst="rect">
            <a:avLst/>
          </a:prstGeom>
        </p:spPr>
      </p:pic>
      <p:graphicFrame>
        <p:nvGraphicFramePr>
          <p:cNvPr id="4" name="表格 3">
            <a:extLst>
              <a:ext uri="{FF2B5EF4-FFF2-40B4-BE49-F238E27FC236}">
                <a16:creationId xmlns:a16="http://schemas.microsoft.com/office/drawing/2014/main" id="{ACC92E92-CD7C-37CF-A530-A8C682EDD7DF}"/>
              </a:ext>
            </a:extLst>
          </p:cNvPr>
          <p:cNvGraphicFramePr>
            <a:graphicFrameLocks noGrp="1"/>
          </p:cNvGraphicFramePr>
          <p:nvPr>
            <p:extLst>
              <p:ext uri="{D42A27DB-BD31-4B8C-83A1-F6EECF244321}">
                <p14:modId xmlns:p14="http://schemas.microsoft.com/office/powerpoint/2010/main" val="993048798"/>
              </p:ext>
            </p:extLst>
          </p:nvPr>
        </p:nvGraphicFramePr>
        <p:xfrm>
          <a:off x="330517" y="3880022"/>
          <a:ext cx="11520000" cy="2504440"/>
        </p:xfrm>
        <a:graphic>
          <a:graphicData uri="http://schemas.openxmlformats.org/drawingml/2006/table">
            <a:tbl>
              <a:tblPr firstRow="1" bandRow="1">
                <a:tableStyleId>{5C22544A-7EE6-4342-B048-85BDC9FD1C3A}</a:tableStyleId>
              </a:tblPr>
              <a:tblGrid>
                <a:gridCol w="2051468">
                  <a:extLst>
                    <a:ext uri="{9D8B030D-6E8A-4147-A177-3AD203B41FA5}">
                      <a16:colId xmlns:a16="http://schemas.microsoft.com/office/drawing/2014/main" val="1563715163"/>
                    </a:ext>
                  </a:extLst>
                </a:gridCol>
                <a:gridCol w="1721767">
                  <a:extLst>
                    <a:ext uri="{9D8B030D-6E8A-4147-A177-3AD203B41FA5}">
                      <a16:colId xmlns:a16="http://schemas.microsoft.com/office/drawing/2014/main" val="4234204812"/>
                    </a:ext>
                  </a:extLst>
                </a:gridCol>
                <a:gridCol w="2938423">
                  <a:extLst>
                    <a:ext uri="{9D8B030D-6E8A-4147-A177-3AD203B41FA5}">
                      <a16:colId xmlns:a16="http://schemas.microsoft.com/office/drawing/2014/main" val="2014249723"/>
                    </a:ext>
                  </a:extLst>
                </a:gridCol>
                <a:gridCol w="2404171">
                  <a:extLst>
                    <a:ext uri="{9D8B030D-6E8A-4147-A177-3AD203B41FA5}">
                      <a16:colId xmlns:a16="http://schemas.microsoft.com/office/drawing/2014/main" val="1430909195"/>
                    </a:ext>
                  </a:extLst>
                </a:gridCol>
                <a:gridCol w="2404171">
                  <a:extLst>
                    <a:ext uri="{9D8B030D-6E8A-4147-A177-3AD203B41FA5}">
                      <a16:colId xmlns:a16="http://schemas.microsoft.com/office/drawing/2014/main" val="673713052"/>
                    </a:ext>
                  </a:extLst>
                </a:gridCol>
              </a:tblGrid>
              <a:tr h="370840">
                <a:tc>
                  <a:txBody>
                    <a:bodyPr/>
                    <a:lstStyle/>
                    <a:p>
                      <a:pPr algn="ctr"/>
                      <a:r>
                        <a:rPr lang="zh-TW" altLang="en-US" sz="1600" b="1">
                          <a:latin typeface="+mj-ea"/>
                          <a:ea typeface="+mj-ea"/>
                        </a:rPr>
                        <a:t>問題特性</a:t>
                      </a:r>
                    </a:p>
                  </a:txBody>
                  <a:tcPr anchor="ctr"/>
                </a:tc>
                <a:tc>
                  <a:txBody>
                    <a:bodyPr/>
                    <a:lstStyle/>
                    <a:p>
                      <a:pPr algn="ctr"/>
                      <a:r>
                        <a:rPr lang="zh-TW" altLang="en-US" sz="1600" b="1">
                          <a:latin typeface="+mj-ea"/>
                          <a:ea typeface="+mj-ea"/>
                        </a:rPr>
                        <a:t>解決方案</a:t>
                      </a:r>
                    </a:p>
                  </a:txBody>
                  <a:tcPr anchor="ctr"/>
                </a:tc>
                <a:tc>
                  <a:txBody>
                    <a:bodyPr/>
                    <a:lstStyle/>
                    <a:p>
                      <a:pPr algn="ctr"/>
                      <a:r>
                        <a:rPr lang="zh-TW" altLang="en-US" sz="1600" b="1">
                          <a:latin typeface="+mj-ea"/>
                          <a:ea typeface="+mj-ea"/>
                        </a:rPr>
                        <a:t>偵測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latin typeface="+mj-ea"/>
                          <a:ea typeface="+mj-ea"/>
                        </a:rPr>
                        <a:t>分析</a:t>
                      </a:r>
                    </a:p>
                  </a:txBody>
                  <a:tcPr anchor="ctr"/>
                </a:tc>
                <a:tc>
                  <a:txBody>
                    <a:bodyPr/>
                    <a:lstStyle/>
                    <a:p>
                      <a:pPr algn="ctr"/>
                      <a:r>
                        <a:rPr lang="zh-TW" altLang="en-US" sz="1600" b="1">
                          <a:latin typeface="+mj-ea"/>
                          <a:ea typeface="+mj-ea"/>
                        </a:rPr>
                        <a:t>決策</a:t>
                      </a:r>
                    </a:p>
                  </a:txBody>
                  <a:tcPr anchor="ctr"/>
                </a:tc>
                <a:extLst>
                  <a:ext uri="{0D108BD9-81ED-4DB2-BD59-A6C34878D82A}">
                    <a16:rowId xmlns:a16="http://schemas.microsoft.com/office/drawing/2014/main" val="468472609"/>
                  </a:ext>
                </a:extLst>
              </a:tr>
              <a:tr h="370840">
                <a:tc>
                  <a:txBody>
                    <a:bodyPr/>
                    <a:lstStyle/>
                    <a:p>
                      <a:pPr marL="0" indent="0">
                        <a:buFont typeface="Arial" panose="020B0604020202020204" pitchFamily="34" charset="0"/>
                        <a:buNone/>
                      </a:pPr>
                      <a:r>
                        <a:rPr lang="zh-TW" altLang="en-US" sz="1600" b="0"/>
                        <a:t>路口視距不足</a:t>
                      </a:r>
                      <a:endParaRPr lang="en-US" altLang="zh-TW" sz="1600" b="0"/>
                    </a:p>
                    <a:p>
                      <a:pPr marL="285750" indent="-285750">
                        <a:buFont typeface="Arial" panose="020B0604020202020204" pitchFamily="34" charset="0"/>
                        <a:buChar char="•"/>
                      </a:pPr>
                      <a:endParaRPr lang="en-US" altLang="zh-TW" sz="1600" b="0">
                        <a:latin typeface="+mj-ea"/>
                        <a:ea typeface="+mj-ea"/>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b="0">
                          <a:latin typeface="+mj-ea"/>
                          <a:ea typeface="+mj-ea"/>
                        </a:rPr>
                        <a:t>偵測自行車靠近路口</a:t>
                      </a:r>
                      <a:endParaRPr lang="en-US" altLang="zh-TW" sz="1600" b="0">
                        <a:latin typeface="+mj-ea"/>
                        <a:ea typeface="+mj-ea"/>
                      </a:endParaRPr>
                    </a:p>
                    <a:p>
                      <a:pPr marL="285750" indent="-285750">
                        <a:buFont typeface="Arial" panose="020B0604020202020204" pitchFamily="34" charset="0"/>
                        <a:buChar char="•"/>
                      </a:pPr>
                      <a:r>
                        <a:rPr lang="zh-TW" altLang="en-US" sz="1600" b="0">
                          <a:latin typeface="+mj-ea"/>
                          <a:ea typeface="+mj-ea"/>
                        </a:rPr>
                        <a:t>偵測測向來車</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分析是否可能碰撞</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自行車：明顯燈號告知側向來車</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機動車輛：明顯燈號告知車輛停讓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5002656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偵測側向來車車速</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偵測自行車轉向</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預估側向來車抵達路口時間</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預估自行車可安全通過路口的時間</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latin typeface="+mj-ea"/>
                          <a:ea typeface="+mj-ea"/>
                        </a:rPr>
                        <a:t>自行車：明顯燈號建議是否可通行</a:t>
                      </a:r>
                      <a:endParaRPr lang="en-US" altLang="zh-TW" sz="1600">
                        <a:latin typeface="+mj-ea"/>
                        <a:ea typeface="+mj-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a:solidFill>
                            <a:schemeClr val="dk1"/>
                          </a:solidFill>
                          <a:latin typeface="+mj-ea"/>
                          <a:ea typeface="+mn-ea"/>
                          <a:cs typeface="+mn-cs"/>
                        </a:rPr>
                        <a:t>機動車輛：明顯燈號告知車輛停讓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1990962883"/>
                  </a:ext>
                </a:extLst>
              </a:tr>
            </a:tbl>
          </a:graphicData>
        </a:graphic>
      </p:graphicFrame>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無號誌路口：自行車應用方案</a:t>
            </a:r>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67</a:t>
            </a:fld>
            <a:endParaRPr lang="en-US"/>
          </a:p>
        </p:txBody>
      </p:sp>
      <p:sp>
        <p:nvSpPr>
          <p:cNvPr id="6" name="矩形 5">
            <a:extLst>
              <a:ext uri="{FF2B5EF4-FFF2-40B4-BE49-F238E27FC236}">
                <a16:creationId xmlns:a16="http://schemas.microsoft.com/office/drawing/2014/main" id="{E66CE6D2-9F43-F9FD-AD21-81D969308FE5}"/>
              </a:ext>
            </a:extLst>
          </p:cNvPr>
          <p:cNvSpPr/>
          <p:nvPr/>
        </p:nvSpPr>
        <p:spPr>
          <a:xfrm>
            <a:off x="2209662" y="3211818"/>
            <a:ext cx="2916000"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視距不足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提供騎士告警</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en-US" altLang="zh-TW" sz="1600">
              <a:solidFill>
                <a:schemeClr val="tx1"/>
              </a:solidFill>
              <a:sym typeface="Wingdings" panose="05000000000000000000" pitchFamily="2" charset="2"/>
            </a:endParaRPr>
          </a:p>
        </p:txBody>
      </p:sp>
      <p:sp>
        <p:nvSpPr>
          <p:cNvPr id="8" name="矩形 7">
            <a:extLst>
              <a:ext uri="{FF2B5EF4-FFF2-40B4-BE49-F238E27FC236}">
                <a16:creationId xmlns:a16="http://schemas.microsoft.com/office/drawing/2014/main" id="{FA862B9C-A1CF-D7CB-0691-CB1EA6625556}"/>
              </a:ext>
            </a:extLst>
          </p:cNvPr>
          <p:cNvSpPr/>
          <p:nvPr/>
        </p:nvSpPr>
        <p:spPr>
          <a:xfrm>
            <a:off x="5983866" y="3211818"/>
            <a:ext cx="5662958"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通行判斷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輔助騎士判斷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zh-TW" altLang="en-US" sz="1600">
              <a:solidFill>
                <a:schemeClr val="tx1"/>
              </a:solidFill>
            </a:endParaRPr>
          </a:p>
        </p:txBody>
      </p:sp>
      <p:sp>
        <p:nvSpPr>
          <p:cNvPr id="13" name="矩形 12">
            <a:extLst>
              <a:ext uri="{FF2B5EF4-FFF2-40B4-BE49-F238E27FC236}">
                <a16:creationId xmlns:a16="http://schemas.microsoft.com/office/drawing/2014/main" id="{D6FB4AE0-347E-A1A0-F730-286446E50ECF}"/>
              </a:ext>
            </a:extLst>
          </p:cNvPr>
          <p:cNvSpPr/>
          <p:nvPr/>
        </p:nvSpPr>
        <p:spPr>
          <a:xfrm>
            <a:off x="3762334" y="1865903"/>
            <a:ext cx="124592" cy="66878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BF5A21A6-9321-6576-6F6F-C97BE4405AC6}"/>
              </a:ext>
            </a:extLst>
          </p:cNvPr>
          <p:cNvPicPr>
            <a:picLocks noChangeAspect="1"/>
          </p:cNvPicPr>
          <p:nvPr/>
        </p:nvPicPr>
        <p:blipFill rotWithShape="1">
          <a:blip r:embed="rId9"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806592" y="1554489"/>
            <a:ext cx="341535" cy="183097"/>
          </a:xfrm>
          <a:prstGeom prst="rect">
            <a:avLst/>
          </a:prstGeom>
        </p:spPr>
      </p:pic>
      <p:sp>
        <p:nvSpPr>
          <p:cNvPr id="12" name="矩形 11">
            <a:extLst>
              <a:ext uri="{FF2B5EF4-FFF2-40B4-BE49-F238E27FC236}">
                <a16:creationId xmlns:a16="http://schemas.microsoft.com/office/drawing/2014/main" id="{350E9E11-3264-5C79-194C-CB2C3954B3A5}"/>
              </a:ext>
            </a:extLst>
          </p:cNvPr>
          <p:cNvSpPr/>
          <p:nvPr/>
        </p:nvSpPr>
        <p:spPr>
          <a:xfrm>
            <a:off x="2756573" y="6521865"/>
            <a:ext cx="9000000" cy="324000"/>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TW" altLang="en-US" sz="1600" b="1">
                <a:solidFill>
                  <a:schemeClr val="tx1"/>
                </a:solidFill>
              </a:rPr>
              <a:t>自行車體積小、加減速慢且為弱勢用路人，輔助騎士判斷周邊環境並</a:t>
            </a:r>
            <a:r>
              <a:rPr lang="zh-TW" altLang="en-US" sz="1600" b="1">
                <a:solidFill>
                  <a:srgbClr val="FF0000"/>
                </a:solidFill>
              </a:rPr>
              <a:t>警示周邊機動車輛停讓</a:t>
            </a:r>
          </a:p>
        </p:txBody>
      </p:sp>
      <p:pic>
        <p:nvPicPr>
          <p:cNvPr id="20" name="圖片 19">
            <a:extLst>
              <a:ext uri="{FF2B5EF4-FFF2-40B4-BE49-F238E27FC236}">
                <a16:creationId xmlns:a16="http://schemas.microsoft.com/office/drawing/2014/main" id="{9D6FBC1C-FAF5-D342-6A7F-C5729D1A4992}"/>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82155" y="2124258"/>
            <a:ext cx="645577" cy="645577"/>
          </a:xfrm>
          <a:prstGeom prst="rect">
            <a:avLst/>
          </a:prstGeom>
        </p:spPr>
      </p:pic>
    </p:spTree>
    <p:extLst>
      <p:ext uri="{BB962C8B-B14F-4D97-AF65-F5344CB8AC3E}">
        <p14:creationId xmlns:p14="http://schemas.microsoft.com/office/powerpoint/2010/main" val="2688455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群組 33">
            <a:extLst>
              <a:ext uri="{FF2B5EF4-FFF2-40B4-BE49-F238E27FC236}">
                <a16:creationId xmlns:a16="http://schemas.microsoft.com/office/drawing/2014/main" id="{7064770F-E86F-B000-3706-C8BC48CA5D24}"/>
              </a:ext>
            </a:extLst>
          </p:cNvPr>
          <p:cNvGrpSpPr/>
          <p:nvPr/>
        </p:nvGrpSpPr>
        <p:grpSpPr>
          <a:xfrm>
            <a:off x="6058481" y="1353819"/>
            <a:ext cx="5501752" cy="2378598"/>
            <a:chOff x="6568912" y="1574496"/>
            <a:chExt cx="4480890" cy="1937244"/>
          </a:xfrm>
        </p:grpSpPr>
        <p:pic>
          <p:nvPicPr>
            <p:cNvPr id="23" name="圖片 22">
              <a:extLst>
                <a:ext uri="{FF2B5EF4-FFF2-40B4-BE49-F238E27FC236}">
                  <a16:creationId xmlns:a16="http://schemas.microsoft.com/office/drawing/2014/main" id="{A5B8E6C8-21A2-521D-6583-5DA3CC6CB858}"/>
                </a:ext>
              </a:extLst>
            </p:cNvPr>
            <p:cNvPicPr>
              <a:picLocks noChangeAspect="1"/>
            </p:cNvPicPr>
            <p:nvPr/>
          </p:nvPicPr>
          <p:blipFill rotWithShape="1">
            <a:blip r:embed="rId2"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a:off x="8642998" y="1574496"/>
              <a:ext cx="408772" cy="211210"/>
            </a:xfrm>
            <a:prstGeom prst="rect">
              <a:avLst/>
            </a:prstGeom>
            <a:ln>
              <a:noFill/>
            </a:ln>
          </p:spPr>
        </p:pic>
        <p:grpSp>
          <p:nvGrpSpPr>
            <p:cNvPr id="32" name="群組 31">
              <a:extLst>
                <a:ext uri="{FF2B5EF4-FFF2-40B4-BE49-F238E27FC236}">
                  <a16:creationId xmlns:a16="http://schemas.microsoft.com/office/drawing/2014/main" id="{5FA7CA2C-0BDD-AD81-0E38-977E4ABA8536}"/>
                </a:ext>
              </a:extLst>
            </p:cNvPr>
            <p:cNvGrpSpPr/>
            <p:nvPr/>
          </p:nvGrpSpPr>
          <p:grpSpPr>
            <a:xfrm>
              <a:off x="6568912" y="1762942"/>
              <a:ext cx="4480890" cy="1748798"/>
              <a:chOff x="6668874" y="1802077"/>
              <a:chExt cx="2914178" cy="1137344"/>
            </a:xfrm>
          </p:grpSpPr>
          <p:grpSp>
            <p:nvGrpSpPr>
              <p:cNvPr id="18" name="群組 17">
                <a:extLst>
                  <a:ext uri="{FF2B5EF4-FFF2-40B4-BE49-F238E27FC236}">
                    <a16:creationId xmlns:a16="http://schemas.microsoft.com/office/drawing/2014/main" id="{4563376B-C763-6167-7FCB-57465BF09712}"/>
                  </a:ext>
                </a:extLst>
              </p:cNvPr>
              <p:cNvGrpSpPr/>
              <p:nvPr/>
            </p:nvGrpSpPr>
            <p:grpSpPr>
              <a:xfrm>
                <a:off x="6668874" y="1802077"/>
                <a:ext cx="2914178" cy="1137344"/>
                <a:chOff x="6668874" y="1802077"/>
                <a:chExt cx="2914178" cy="1137344"/>
              </a:xfrm>
            </p:grpSpPr>
            <p:pic>
              <p:nvPicPr>
                <p:cNvPr id="19" name="圖片 18">
                  <a:extLst>
                    <a:ext uri="{FF2B5EF4-FFF2-40B4-BE49-F238E27FC236}">
                      <a16:creationId xmlns:a16="http://schemas.microsoft.com/office/drawing/2014/main" id="{AF9D6371-FD44-2F47-FA0E-C6EB476EF2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8874" y="1802077"/>
                  <a:ext cx="2914178" cy="1137344"/>
                </a:xfrm>
                <a:prstGeom prst="rect">
                  <a:avLst/>
                </a:prstGeom>
              </p:spPr>
            </p:pic>
            <p:sp>
              <p:nvSpPr>
                <p:cNvPr id="20" name="矩形 19">
                  <a:extLst>
                    <a:ext uri="{FF2B5EF4-FFF2-40B4-BE49-F238E27FC236}">
                      <a16:creationId xmlns:a16="http://schemas.microsoft.com/office/drawing/2014/main" id="{03EF1F0A-AF4C-133B-B25A-A10D178105A5}"/>
                    </a:ext>
                  </a:extLst>
                </p:cNvPr>
                <p:cNvSpPr/>
                <p:nvPr/>
              </p:nvSpPr>
              <p:spPr>
                <a:xfrm>
                  <a:off x="7478830" y="2329314"/>
                  <a:ext cx="216000" cy="360000"/>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E4A74E4-74C0-CAE9-AFB6-3AD8146C0108}"/>
                    </a:ext>
                  </a:extLst>
                </p:cNvPr>
                <p:cNvSpPr/>
                <p:nvPr/>
              </p:nvSpPr>
              <p:spPr>
                <a:xfrm rot="16200000">
                  <a:off x="7999963" y="761669"/>
                  <a:ext cx="252000" cy="2914178"/>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矩形 23">
                <a:extLst>
                  <a:ext uri="{FF2B5EF4-FFF2-40B4-BE49-F238E27FC236}">
                    <a16:creationId xmlns:a16="http://schemas.microsoft.com/office/drawing/2014/main" id="{6EA34238-D90E-996C-FB9F-646ABA103A4B}"/>
                  </a:ext>
                </a:extLst>
              </p:cNvPr>
              <p:cNvSpPr/>
              <p:nvPr/>
            </p:nvSpPr>
            <p:spPr>
              <a:xfrm>
                <a:off x="8017770" y="1856236"/>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4AACFE84-430F-7E03-6A56-6C03D4780936}"/>
                  </a:ext>
                </a:extLst>
              </p:cNvPr>
              <p:cNvSpPr/>
              <p:nvPr/>
            </p:nvSpPr>
            <p:spPr>
              <a:xfrm>
                <a:off x="8017770" y="1925005"/>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920D679D-4EC6-9F51-AEDC-7A3165E6F3BB}"/>
                  </a:ext>
                </a:extLst>
              </p:cNvPr>
              <p:cNvSpPr/>
              <p:nvPr/>
            </p:nvSpPr>
            <p:spPr>
              <a:xfrm>
                <a:off x="8017770" y="1993774"/>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2306A625-300A-21E4-0907-071BE1E27899}"/>
                  </a:ext>
                </a:extLst>
              </p:cNvPr>
              <p:cNvSpPr/>
              <p:nvPr/>
            </p:nvSpPr>
            <p:spPr>
              <a:xfrm>
                <a:off x="8017770" y="2062543"/>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07B0853C-3C49-1623-D194-1C4F0D3CBC0D}"/>
                  </a:ext>
                </a:extLst>
              </p:cNvPr>
              <p:cNvSpPr/>
              <p:nvPr/>
            </p:nvSpPr>
            <p:spPr>
              <a:xfrm>
                <a:off x="8017770" y="2131312"/>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88379AA-2869-5828-CD32-F48FAA0F70AA}"/>
                  </a:ext>
                </a:extLst>
              </p:cNvPr>
              <p:cNvSpPr/>
              <p:nvPr/>
            </p:nvSpPr>
            <p:spPr>
              <a:xfrm>
                <a:off x="8017770" y="2200081"/>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BEC77CCE-17A7-4069-A231-037125C7739A}"/>
                  </a:ext>
                </a:extLst>
              </p:cNvPr>
              <p:cNvSpPr/>
              <p:nvPr/>
            </p:nvSpPr>
            <p:spPr>
              <a:xfrm>
                <a:off x="8017770" y="2268849"/>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a:extLst>
                <a:ext uri="{FF2B5EF4-FFF2-40B4-BE49-F238E27FC236}">
                  <a16:creationId xmlns:a16="http://schemas.microsoft.com/office/drawing/2014/main" id="{894A0CD8-D6F3-32FA-25AD-2DF855CFE807}"/>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8699773" y="2243370"/>
              <a:ext cx="408772" cy="408772"/>
            </a:xfrm>
            <a:prstGeom prst="rect">
              <a:avLst/>
            </a:prstGeom>
          </p:spPr>
        </p:pic>
        <p:pic>
          <p:nvPicPr>
            <p:cNvPr id="31" name="圖片 30">
              <a:extLst>
                <a:ext uri="{FF2B5EF4-FFF2-40B4-BE49-F238E27FC236}">
                  <a16:creationId xmlns:a16="http://schemas.microsoft.com/office/drawing/2014/main" id="{A0BBDF0D-C8E2-E4F3-4838-A360FBD95A4E}"/>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6927698" y="2191757"/>
              <a:ext cx="799953" cy="427336"/>
            </a:xfrm>
            <a:prstGeom prst="rect">
              <a:avLst/>
            </a:prstGeom>
          </p:spPr>
        </p:pic>
        <p:pic>
          <p:nvPicPr>
            <p:cNvPr id="22" name="圖片 21">
              <a:extLst>
                <a:ext uri="{FF2B5EF4-FFF2-40B4-BE49-F238E27FC236}">
                  <a16:creationId xmlns:a16="http://schemas.microsoft.com/office/drawing/2014/main" id="{291B32C4-3907-9B36-D0C1-B2F4A03FB3C8}"/>
                </a:ext>
              </a:extLst>
            </p:cNvPr>
            <p:cNvPicPr>
              <a:picLocks noChangeAspect="1"/>
            </p:cNvPicPr>
            <p:nvPr/>
          </p:nvPicPr>
          <p:blipFill rotWithShape="1">
            <a:blip r:embed="rId6"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rot="5400000">
              <a:off x="7500842" y="2511495"/>
              <a:ext cx="492887" cy="264238"/>
            </a:xfrm>
            <a:prstGeom prst="rect">
              <a:avLst/>
            </a:prstGeom>
            <a:ln>
              <a:noFill/>
            </a:ln>
          </p:spPr>
        </p:pic>
      </p:grpSp>
      <p:pic>
        <p:nvPicPr>
          <p:cNvPr id="16" name="圖片 15">
            <a:extLst>
              <a:ext uri="{FF2B5EF4-FFF2-40B4-BE49-F238E27FC236}">
                <a16:creationId xmlns:a16="http://schemas.microsoft.com/office/drawing/2014/main" id="{F5F8AEC7-BE0D-76E8-CF76-050E3D63F55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205443" y="1353819"/>
            <a:ext cx="2914180" cy="2185635"/>
          </a:xfrm>
          <a:prstGeom prst="rect">
            <a:avLst/>
          </a:prstGeom>
        </p:spPr>
      </p:pic>
      <p:pic>
        <p:nvPicPr>
          <p:cNvPr id="17" name="圖片 16">
            <a:extLst>
              <a:ext uri="{FF2B5EF4-FFF2-40B4-BE49-F238E27FC236}">
                <a16:creationId xmlns:a16="http://schemas.microsoft.com/office/drawing/2014/main" id="{9755483D-576C-D8C5-697C-3B327816058D}"/>
              </a:ext>
            </a:extLst>
          </p:cNvPr>
          <p:cNvPicPr>
            <a:picLocks noChangeAspect="1"/>
          </p:cNvPicPr>
          <p:nvPr/>
        </p:nvPicPr>
        <p:blipFill rotWithShape="1">
          <a:blip r:embed="rId8"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858865" y="1554489"/>
            <a:ext cx="341535" cy="183097"/>
          </a:xfrm>
          <a:prstGeom prst="rect">
            <a:avLst/>
          </a:prstGeom>
        </p:spPr>
      </p:pic>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無號誌路口：行人應用方案</a:t>
            </a:r>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68</a:t>
            </a:fld>
            <a:endParaRPr lang="en-US"/>
          </a:p>
        </p:txBody>
      </p:sp>
      <p:graphicFrame>
        <p:nvGraphicFramePr>
          <p:cNvPr id="4" name="表格 3">
            <a:extLst>
              <a:ext uri="{FF2B5EF4-FFF2-40B4-BE49-F238E27FC236}">
                <a16:creationId xmlns:a16="http://schemas.microsoft.com/office/drawing/2014/main" id="{C96C5BCA-493A-7484-466B-656E991B5E8F}"/>
              </a:ext>
            </a:extLst>
          </p:cNvPr>
          <p:cNvGraphicFramePr>
            <a:graphicFrameLocks noGrp="1"/>
          </p:cNvGraphicFramePr>
          <p:nvPr>
            <p:extLst>
              <p:ext uri="{D42A27DB-BD31-4B8C-83A1-F6EECF244321}">
                <p14:modId xmlns:p14="http://schemas.microsoft.com/office/powerpoint/2010/main" val="3672555888"/>
              </p:ext>
            </p:extLst>
          </p:nvPr>
        </p:nvGraphicFramePr>
        <p:xfrm>
          <a:off x="330517" y="3885397"/>
          <a:ext cx="11520000" cy="2504440"/>
        </p:xfrm>
        <a:graphic>
          <a:graphicData uri="http://schemas.openxmlformats.org/drawingml/2006/table">
            <a:tbl>
              <a:tblPr firstRow="1" bandRow="1">
                <a:tableStyleId>{5C22544A-7EE6-4342-B048-85BDC9FD1C3A}</a:tableStyleId>
              </a:tblPr>
              <a:tblGrid>
                <a:gridCol w="1654390">
                  <a:extLst>
                    <a:ext uri="{9D8B030D-6E8A-4147-A177-3AD203B41FA5}">
                      <a16:colId xmlns:a16="http://schemas.microsoft.com/office/drawing/2014/main" val="1563715163"/>
                    </a:ext>
                  </a:extLst>
                </a:gridCol>
                <a:gridCol w="1793035">
                  <a:extLst>
                    <a:ext uri="{9D8B030D-6E8A-4147-A177-3AD203B41FA5}">
                      <a16:colId xmlns:a16="http://schemas.microsoft.com/office/drawing/2014/main" val="4234204812"/>
                    </a:ext>
                  </a:extLst>
                </a:gridCol>
                <a:gridCol w="2236472">
                  <a:extLst>
                    <a:ext uri="{9D8B030D-6E8A-4147-A177-3AD203B41FA5}">
                      <a16:colId xmlns:a16="http://schemas.microsoft.com/office/drawing/2014/main" val="2014249723"/>
                    </a:ext>
                  </a:extLst>
                </a:gridCol>
                <a:gridCol w="2783809">
                  <a:extLst>
                    <a:ext uri="{9D8B030D-6E8A-4147-A177-3AD203B41FA5}">
                      <a16:colId xmlns:a16="http://schemas.microsoft.com/office/drawing/2014/main" val="1430909195"/>
                    </a:ext>
                  </a:extLst>
                </a:gridCol>
                <a:gridCol w="3052294">
                  <a:extLst>
                    <a:ext uri="{9D8B030D-6E8A-4147-A177-3AD203B41FA5}">
                      <a16:colId xmlns:a16="http://schemas.microsoft.com/office/drawing/2014/main" val="673713052"/>
                    </a:ext>
                  </a:extLst>
                </a:gridCol>
              </a:tblGrid>
              <a:tr h="370840">
                <a:tc>
                  <a:txBody>
                    <a:bodyPr/>
                    <a:lstStyle/>
                    <a:p>
                      <a:pPr algn="ctr"/>
                      <a:r>
                        <a:rPr lang="zh-TW" altLang="en-US" sz="1600" b="1">
                          <a:latin typeface="+mj-ea"/>
                          <a:ea typeface="+mj-ea"/>
                        </a:rPr>
                        <a:t>問題特性</a:t>
                      </a:r>
                    </a:p>
                  </a:txBody>
                  <a:tcPr anchor="ctr"/>
                </a:tc>
                <a:tc>
                  <a:txBody>
                    <a:bodyPr/>
                    <a:lstStyle/>
                    <a:p>
                      <a:pPr algn="ctr"/>
                      <a:r>
                        <a:rPr lang="zh-TW" altLang="en-US" sz="1600" b="1">
                          <a:latin typeface="+mj-ea"/>
                          <a:ea typeface="+mj-ea"/>
                        </a:rPr>
                        <a:t>解決方案</a:t>
                      </a:r>
                    </a:p>
                  </a:txBody>
                  <a:tcPr anchor="ctr"/>
                </a:tc>
                <a:tc>
                  <a:txBody>
                    <a:bodyPr/>
                    <a:lstStyle/>
                    <a:p>
                      <a:pPr algn="ctr"/>
                      <a:r>
                        <a:rPr lang="zh-TW" altLang="en-US" sz="1600" b="1">
                          <a:latin typeface="+mj-ea"/>
                          <a:ea typeface="+mj-ea"/>
                        </a:rPr>
                        <a:t>偵測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latin typeface="+mj-ea"/>
                          <a:ea typeface="+mj-ea"/>
                        </a:rPr>
                        <a:t>分析</a:t>
                      </a:r>
                    </a:p>
                  </a:txBody>
                  <a:tcPr anchor="ctr"/>
                </a:tc>
                <a:tc>
                  <a:txBody>
                    <a:bodyPr/>
                    <a:lstStyle/>
                    <a:p>
                      <a:pPr algn="ctr"/>
                      <a:r>
                        <a:rPr lang="zh-TW" altLang="en-US" sz="1600" b="1">
                          <a:latin typeface="+mj-ea"/>
                          <a:ea typeface="+mj-ea"/>
                        </a:rPr>
                        <a:t>決策</a:t>
                      </a:r>
                    </a:p>
                  </a:txBody>
                  <a:tcPr anchor="ctr"/>
                </a:tc>
                <a:extLst>
                  <a:ext uri="{0D108BD9-81ED-4DB2-BD59-A6C34878D82A}">
                    <a16:rowId xmlns:a16="http://schemas.microsoft.com/office/drawing/2014/main" val="468472609"/>
                  </a:ext>
                </a:extLst>
              </a:tr>
              <a:tr h="370840">
                <a:tc>
                  <a:txBody>
                    <a:bodyPr/>
                    <a:lstStyle/>
                    <a:p>
                      <a:pPr marL="0" indent="0">
                        <a:buFont typeface="Arial" panose="020B0604020202020204" pitchFamily="34" charset="0"/>
                        <a:buNone/>
                      </a:pPr>
                      <a:r>
                        <a:rPr lang="zh-TW" altLang="en-US" sz="1600" b="0"/>
                        <a:t>路口視距不足</a:t>
                      </a:r>
                      <a:endParaRPr lang="en-US" altLang="zh-TW" sz="1600" b="0"/>
                    </a:p>
                    <a:p>
                      <a:pPr marL="285750" indent="-285750">
                        <a:buFont typeface="Arial" panose="020B0604020202020204" pitchFamily="34" charset="0"/>
                        <a:buChar char="•"/>
                      </a:pPr>
                      <a:endParaRPr lang="en-US" altLang="zh-TW" sz="1600" b="0">
                        <a:latin typeface="+mj-ea"/>
                        <a:ea typeface="+mj-ea"/>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b="0">
                          <a:latin typeface="+mj-ea"/>
                          <a:ea typeface="+mj-ea"/>
                        </a:rPr>
                        <a:t>偵測行人靠近路口</a:t>
                      </a:r>
                      <a:endParaRPr lang="en-US" altLang="zh-TW" sz="1600" b="0">
                        <a:latin typeface="+mj-ea"/>
                        <a:ea typeface="+mj-ea"/>
                      </a:endParaRPr>
                    </a:p>
                    <a:p>
                      <a:pPr marL="285750" indent="-285750">
                        <a:buFont typeface="Arial" panose="020B0604020202020204" pitchFamily="34" charset="0"/>
                        <a:buChar char="•"/>
                      </a:pPr>
                      <a:r>
                        <a:rPr lang="zh-TW" altLang="en-US" sz="1600" b="0">
                          <a:latin typeface="+mj-ea"/>
                          <a:ea typeface="+mj-ea"/>
                        </a:rPr>
                        <a:t>偵測測向來車</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分析是否可能碰撞</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行人：明顯燈號告知側向來車</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機動車輛：明顯燈號告知車輛停讓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5002656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偵測側向來車車速</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偵測行人走向</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預估側向來車抵達路口時間</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預估行人可安全通過路口的時間</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latin typeface="+mj-ea"/>
                          <a:ea typeface="+mj-ea"/>
                        </a:rPr>
                        <a:t>行人：明顯燈號建議是否可通行</a:t>
                      </a:r>
                      <a:endParaRPr lang="en-US" altLang="zh-TW" sz="1600">
                        <a:latin typeface="+mj-ea"/>
                        <a:ea typeface="+mj-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a:solidFill>
                            <a:schemeClr val="dk1"/>
                          </a:solidFill>
                          <a:latin typeface="+mj-ea"/>
                          <a:ea typeface="+mn-ea"/>
                          <a:cs typeface="+mn-cs"/>
                        </a:rPr>
                        <a:t>機動車輛：明顯燈號告知車輛停讓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1990962883"/>
                  </a:ext>
                </a:extLst>
              </a:tr>
            </a:tbl>
          </a:graphicData>
        </a:graphic>
      </p:graphicFrame>
      <p:sp>
        <p:nvSpPr>
          <p:cNvPr id="6" name="矩形 5">
            <a:extLst>
              <a:ext uri="{FF2B5EF4-FFF2-40B4-BE49-F238E27FC236}">
                <a16:creationId xmlns:a16="http://schemas.microsoft.com/office/drawing/2014/main" id="{43322D13-485D-F58D-9276-AA1F74010D46}"/>
              </a:ext>
            </a:extLst>
          </p:cNvPr>
          <p:cNvSpPr/>
          <p:nvPr/>
        </p:nvSpPr>
        <p:spPr>
          <a:xfrm>
            <a:off x="2207259" y="3207896"/>
            <a:ext cx="2916000"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視距不足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提供行人告警</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en-US" altLang="zh-TW" sz="1600">
              <a:solidFill>
                <a:schemeClr val="tx1"/>
              </a:solidFill>
              <a:sym typeface="Wingdings" panose="05000000000000000000" pitchFamily="2" charset="2"/>
            </a:endParaRPr>
          </a:p>
        </p:txBody>
      </p:sp>
      <p:sp>
        <p:nvSpPr>
          <p:cNvPr id="8" name="矩形 7">
            <a:extLst>
              <a:ext uri="{FF2B5EF4-FFF2-40B4-BE49-F238E27FC236}">
                <a16:creationId xmlns:a16="http://schemas.microsoft.com/office/drawing/2014/main" id="{E56169CB-E88B-5386-8BBD-F30AF986453D}"/>
              </a:ext>
            </a:extLst>
          </p:cNvPr>
          <p:cNvSpPr/>
          <p:nvPr/>
        </p:nvSpPr>
        <p:spPr>
          <a:xfrm>
            <a:off x="6054845" y="3207896"/>
            <a:ext cx="5501752"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通行判斷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輔助行人判斷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zh-TW" altLang="en-US" sz="1600">
              <a:solidFill>
                <a:schemeClr val="tx1"/>
              </a:solidFill>
            </a:endParaRPr>
          </a:p>
        </p:txBody>
      </p:sp>
      <p:sp>
        <p:nvSpPr>
          <p:cNvPr id="10" name="矩形 9">
            <a:extLst>
              <a:ext uri="{FF2B5EF4-FFF2-40B4-BE49-F238E27FC236}">
                <a16:creationId xmlns:a16="http://schemas.microsoft.com/office/drawing/2014/main" id="{4FB20871-5075-94AE-5F5D-66E4E2801905}"/>
              </a:ext>
            </a:extLst>
          </p:cNvPr>
          <p:cNvSpPr/>
          <p:nvPr/>
        </p:nvSpPr>
        <p:spPr>
          <a:xfrm>
            <a:off x="2756573" y="6521865"/>
            <a:ext cx="9000000" cy="324000"/>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TW" altLang="en-US" sz="1600" b="1">
                <a:solidFill>
                  <a:schemeClr val="tx1"/>
                </a:solidFill>
              </a:rPr>
              <a:t>行人體積小、速度慢且為弱勢用路人，輔助行人判斷周邊環境並</a:t>
            </a:r>
            <a:r>
              <a:rPr lang="zh-TW" altLang="en-US" sz="1600" b="1">
                <a:solidFill>
                  <a:srgbClr val="FF0000"/>
                </a:solidFill>
              </a:rPr>
              <a:t>警示周邊機動車輛停讓</a:t>
            </a:r>
          </a:p>
        </p:txBody>
      </p:sp>
      <p:pic>
        <p:nvPicPr>
          <p:cNvPr id="35" name="圖片 34">
            <a:extLst>
              <a:ext uri="{FF2B5EF4-FFF2-40B4-BE49-F238E27FC236}">
                <a16:creationId xmlns:a16="http://schemas.microsoft.com/office/drawing/2014/main" id="{E57986E8-F3B6-3787-3EFE-00BC673B6529}"/>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3520894" y="2156906"/>
            <a:ext cx="501901" cy="501901"/>
          </a:xfrm>
          <a:prstGeom prst="rect">
            <a:avLst/>
          </a:prstGeom>
        </p:spPr>
      </p:pic>
    </p:spTree>
    <p:extLst>
      <p:ext uri="{BB962C8B-B14F-4D97-AF65-F5344CB8AC3E}">
        <p14:creationId xmlns:p14="http://schemas.microsoft.com/office/powerpoint/2010/main" val="2170614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41BD550A-9ADE-81B6-755A-FBCB1363FD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1627" y="1285480"/>
            <a:ext cx="2914180" cy="2185635"/>
          </a:xfrm>
          <a:prstGeom prst="rect">
            <a:avLst/>
          </a:prstGeom>
        </p:spPr>
      </p:pic>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無號誌路口：行人 </a:t>
            </a:r>
            <a:r>
              <a:rPr lang="en-US" altLang="zh-TW"/>
              <a:t>(</a:t>
            </a:r>
            <a:r>
              <a:rPr lang="zh-TW" altLang="en-US"/>
              <a:t>視障者</a:t>
            </a:r>
            <a:r>
              <a:rPr lang="en-US" altLang="zh-TW"/>
              <a:t>) </a:t>
            </a:r>
            <a:r>
              <a:rPr lang="zh-TW" altLang="en-US"/>
              <a:t>應用方案</a:t>
            </a:r>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69</a:t>
            </a:fld>
            <a:endParaRPr lang="en-US"/>
          </a:p>
        </p:txBody>
      </p:sp>
      <p:graphicFrame>
        <p:nvGraphicFramePr>
          <p:cNvPr id="4" name="表格 3">
            <a:extLst>
              <a:ext uri="{FF2B5EF4-FFF2-40B4-BE49-F238E27FC236}">
                <a16:creationId xmlns:a16="http://schemas.microsoft.com/office/drawing/2014/main" id="{92CE1F75-33D1-F490-5724-9DA288ED5ABC}"/>
              </a:ext>
            </a:extLst>
          </p:cNvPr>
          <p:cNvGraphicFramePr>
            <a:graphicFrameLocks noGrp="1"/>
          </p:cNvGraphicFramePr>
          <p:nvPr>
            <p:extLst>
              <p:ext uri="{D42A27DB-BD31-4B8C-83A1-F6EECF244321}">
                <p14:modId xmlns:p14="http://schemas.microsoft.com/office/powerpoint/2010/main" val="4096122582"/>
              </p:ext>
            </p:extLst>
          </p:nvPr>
        </p:nvGraphicFramePr>
        <p:xfrm>
          <a:off x="315478" y="3940697"/>
          <a:ext cx="11561044" cy="2387600"/>
        </p:xfrm>
        <a:graphic>
          <a:graphicData uri="http://schemas.openxmlformats.org/drawingml/2006/table">
            <a:tbl>
              <a:tblPr firstRow="1" bandRow="1">
                <a:tableStyleId>{5C22544A-7EE6-4342-B048-85BDC9FD1C3A}</a:tableStyleId>
              </a:tblPr>
              <a:tblGrid>
                <a:gridCol w="2052000">
                  <a:extLst>
                    <a:ext uri="{9D8B030D-6E8A-4147-A177-3AD203B41FA5}">
                      <a16:colId xmlns:a16="http://schemas.microsoft.com/office/drawing/2014/main" val="1563715163"/>
                    </a:ext>
                  </a:extLst>
                </a:gridCol>
                <a:gridCol w="2075691">
                  <a:extLst>
                    <a:ext uri="{9D8B030D-6E8A-4147-A177-3AD203B41FA5}">
                      <a16:colId xmlns:a16="http://schemas.microsoft.com/office/drawing/2014/main" val="4234204812"/>
                    </a:ext>
                  </a:extLst>
                </a:gridCol>
                <a:gridCol w="2118685">
                  <a:extLst>
                    <a:ext uri="{9D8B030D-6E8A-4147-A177-3AD203B41FA5}">
                      <a16:colId xmlns:a16="http://schemas.microsoft.com/office/drawing/2014/main" val="2014249723"/>
                    </a:ext>
                  </a:extLst>
                </a:gridCol>
                <a:gridCol w="2190505">
                  <a:extLst>
                    <a:ext uri="{9D8B030D-6E8A-4147-A177-3AD203B41FA5}">
                      <a16:colId xmlns:a16="http://schemas.microsoft.com/office/drawing/2014/main" val="1430909195"/>
                    </a:ext>
                  </a:extLst>
                </a:gridCol>
                <a:gridCol w="3124163">
                  <a:extLst>
                    <a:ext uri="{9D8B030D-6E8A-4147-A177-3AD203B41FA5}">
                      <a16:colId xmlns:a16="http://schemas.microsoft.com/office/drawing/2014/main" val="673713052"/>
                    </a:ext>
                  </a:extLst>
                </a:gridCol>
              </a:tblGrid>
              <a:tr h="370840">
                <a:tc>
                  <a:txBody>
                    <a:bodyPr/>
                    <a:lstStyle/>
                    <a:p>
                      <a:pPr algn="ctr"/>
                      <a:r>
                        <a:rPr lang="zh-TW" altLang="en-US" sz="1600" b="1">
                          <a:latin typeface="+mj-ea"/>
                          <a:ea typeface="+mj-ea"/>
                        </a:rPr>
                        <a:t>問題特性</a:t>
                      </a:r>
                    </a:p>
                  </a:txBody>
                  <a:tcPr anchor="ctr"/>
                </a:tc>
                <a:tc>
                  <a:txBody>
                    <a:bodyPr/>
                    <a:lstStyle/>
                    <a:p>
                      <a:pPr algn="ctr"/>
                      <a:r>
                        <a:rPr lang="zh-TW" altLang="en-US" sz="1600" b="1">
                          <a:latin typeface="+mj-ea"/>
                          <a:ea typeface="+mj-ea"/>
                        </a:rPr>
                        <a:t>解決方案</a:t>
                      </a:r>
                    </a:p>
                  </a:txBody>
                  <a:tcPr anchor="ctr"/>
                </a:tc>
                <a:tc>
                  <a:txBody>
                    <a:bodyPr/>
                    <a:lstStyle/>
                    <a:p>
                      <a:pPr algn="ctr"/>
                      <a:r>
                        <a:rPr lang="zh-TW" altLang="en-US" sz="1600" b="1">
                          <a:latin typeface="+mj-ea"/>
                          <a:ea typeface="+mj-ea"/>
                        </a:rPr>
                        <a:t>偵測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latin typeface="+mj-ea"/>
                          <a:ea typeface="+mj-ea"/>
                        </a:rPr>
                        <a:t>分析</a:t>
                      </a:r>
                    </a:p>
                  </a:txBody>
                  <a:tcPr anchor="ctr"/>
                </a:tc>
                <a:tc>
                  <a:txBody>
                    <a:bodyPr/>
                    <a:lstStyle/>
                    <a:p>
                      <a:pPr algn="ctr"/>
                      <a:r>
                        <a:rPr lang="zh-TW" altLang="en-US" sz="1600" b="1">
                          <a:latin typeface="+mj-ea"/>
                          <a:ea typeface="+mj-ea"/>
                        </a:rPr>
                        <a:t>決策</a:t>
                      </a:r>
                    </a:p>
                  </a:txBody>
                  <a:tcPr anchor="ctr"/>
                </a:tc>
                <a:extLst>
                  <a:ext uri="{0D108BD9-81ED-4DB2-BD59-A6C34878D82A}">
                    <a16:rowId xmlns:a16="http://schemas.microsoft.com/office/drawing/2014/main" val="46847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路口存在感不足</a:t>
                      </a:r>
                      <a:endParaRPr lang="en-US" altLang="zh-TW" sz="1600" b="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t>提供聽覺路口告知</a:t>
                      </a:r>
                      <a:endParaRPr lang="en-US" altLang="zh-TW" sz="1600"/>
                    </a:p>
                  </a:txBody>
                  <a:tcPr/>
                </a:tc>
                <a:tc>
                  <a:txBody>
                    <a:bodyPr/>
                    <a:lstStyle/>
                    <a:p>
                      <a:pPr marL="285750" indent="-285750">
                        <a:buFont typeface="Arial" panose="020B0604020202020204" pitchFamily="34" charset="0"/>
                        <a:buChar char="•"/>
                      </a:pPr>
                      <a:r>
                        <a:rPr lang="zh-TW" altLang="en-US" sz="1600" b="0">
                          <a:latin typeface="+mj-ea"/>
                          <a:ea typeface="+mj-ea"/>
                        </a:rPr>
                        <a:t>偵測行人靠近路口</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分析是否為視障者</a:t>
                      </a:r>
                      <a:endParaRPr lang="en-US" altLang="zh-TW" sz="160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透過聽覺輔助告知前方有路口</a:t>
                      </a:r>
                      <a:endParaRPr lang="en-US" altLang="zh-TW" sz="1600">
                        <a:latin typeface="+mj-ea"/>
                        <a:ea typeface="+mj-ea"/>
                      </a:endParaRPr>
                    </a:p>
                  </a:txBody>
                  <a:tcPr/>
                </a:tc>
                <a:extLst>
                  <a:ext uri="{0D108BD9-81ED-4DB2-BD59-A6C34878D82A}">
                    <a16:rowId xmlns:a16="http://schemas.microsoft.com/office/drawing/2014/main" val="2779798952"/>
                  </a:ext>
                </a:extLst>
              </a:tr>
              <a:tr h="370840">
                <a:tc>
                  <a:txBody>
                    <a:bodyPr/>
                    <a:lstStyle/>
                    <a:p>
                      <a:pPr marL="0" indent="0">
                        <a:buFont typeface="Arial" panose="020B0604020202020204" pitchFamily="34" charset="0"/>
                        <a:buNone/>
                      </a:pPr>
                      <a:r>
                        <a:rPr lang="zh-TW" altLang="en-US" sz="1600" b="0"/>
                        <a:t>路口視距不足</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b="0">
                          <a:latin typeface="+mj-ea"/>
                          <a:ea typeface="+mj-ea"/>
                        </a:rPr>
                        <a:t>偵測行人靠近路口</a:t>
                      </a:r>
                      <a:endParaRPr lang="en-US" altLang="zh-TW" sz="1600" b="0">
                        <a:latin typeface="+mj-ea"/>
                        <a:ea typeface="+mj-ea"/>
                      </a:endParaRPr>
                    </a:p>
                    <a:p>
                      <a:pPr marL="285750" indent="-285750">
                        <a:buFont typeface="Arial" panose="020B0604020202020204" pitchFamily="34" charset="0"/>
                        <a:buChar char="•"/>
                      </a:pPr>
                      <a:r>
                        <a:rPr lang="zh-TW" altLang="en-US" sz="1600" b="0">
                          <a:latin typeface="+mj-ea"/>
                          <a:ea typeface="+mj-ea"/>
                        </a:rPr>
                        <a:t>偵測測向來車</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分析是否可能碰撞</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明顯音效告知側向來車</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明顯燈號告知側向車輛停讓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5002656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偵測測向來車車速</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偵測行人走向</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預估側向來車抵達路口時間</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預估行人可安全通過路口的時間</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latin typeface="+mj-ea"/>
                          <a:ea typeface="+mj-ea"/>
                        </a:rPr>
                        <a:t>明顯音效建議行人是否可通行</a:t>
                      </a:r>
                      <a:endParaRPr lang="en-US" altLang="zh-TW" sz="1600">
                        <a:latin typeface="+mj-ea"/>
                        <a:ea typeface="+mj-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a:solidFill>
                            <a:schemeClr val="dk1"/>
                          </a:solidFill>
                          <a:latin typeface="+mj-ea"/>
                          <a:ea typeface="+mn-ea"/>
                          <a:cs typeface="+mn-cs"/>
                        </a:rPr>
                        <a:t>明顯燈號告知側向車輛停讓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1990962883"/>
                  </a:ext>
                </a:extLst>
              </a:tr>
            </a:tbl>
          </a:graphicData>
        </a:graphic>
      </p:graphicFrame>
      <p:sp>
        <p:nvSpPr>
          <p:cNvPr id="6" name="矩形 5">
            <a:extLst>
              <a:ext uri="{FF2B5EF4-FFF2-40B4-BE49-F238E27FC236}">
                <a16:creationId xmlns:a16="http://schemas.microsoft.com/office/drawing/2014/main" id="{F5F5344E-5741-230B-76C5-4763D6442891}"/>
              </a:ext>
            </a:extLst>
          </p:cNvPr>
          <p:cNvSpPr/>
          <p:nvPr/>
        </p:nvSpPr>
        <p:spPr>
          <a:xfrm>
            <a:off x="3477125" y="3146598"/>
            <a:ext cx="2916000"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視距不足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提供行人告警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音效</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en-US" altLang="zh-TW" sz="1600">
              <a:solidFill>
                <a:schemeClr val="tx1"/>
              </a:solidFill>
              <a:sym typeface="Wingdings" panose="05000000000000000000" pitchFamily="2" charset="2"/>
            </a:endParaRPr>
          </a:p>
        </p:txBody>
      </p:sp>
      <p:pic>
        <p:nvPicPr>
          <p:cNvPr id="9" name="圖片 8">
            <a:extLst>
              <a:ext uri="{FF2B5EF4-FFF2-40B4-BE49-F238E27FC236}">
                <a16:creationId xmlns:a16="http://schemas.microsoft.com/office/drawing/2014/main" id="{6EE3E553-A364-AD5A-BAC5-B913EB54C25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2843" y="1301300"/>
            <a:ext cx="2914180" cy="2185635"/>
          </a:xfrm>
          <a:prstGeom prst="rect">
            <a:avLst/>
          </a:prstGeom>
        </p:spPr>
      </p:pic>
      <p:sp>
        <p:nvSpPr>
          <p:cNvPr id="10" name="矩形 9">
            <a:extLst>
              <a:ext uri="{FF2B5EF4-FFF2-40B4-BE49-F238E27FC236}">
                <a16:creationId xmlns:a16="http://schemas.microsoft.com/office/drawing/2014/main" id="{D4456ECB-09F0-D637-8AA7-1E89428EE2E5}"/>
              </a:ext>
            </a:extLst>
          </p:cNvPr>
          <p:cNvSpPr/>
          <p:nvPr/>
        </p:nvSpPr>
        <p:spPr>
          <a:xfrm>
            <a:off x="432842" y="3146598"/>
            <a:ext cx="2914179"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路口存在感不足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增加警示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音效</a:t>
            </a:r>
            <a:r>
              <a:rPr lang="en-US" altLang="zh-TW" sz="1600">
                <a:solidFill>
                  <a:schemeClr val="tx1"/>
                </a:solidFill>
                <a:sym typeface="Wingdings" panose="05000000000000000000" pitchFamily="2" charset="2"/>
              </a:rPr>
              <a:t>)</a:t>
            </a:r>
            <a:endParaRPr lang="zh-TW" altLang="en-US" sz="1600">
              <a:solidFill>
                <a:schemeClr val="tx1"/>
              </a:solidFill>
            </a:endParaRPr>
          </a:p>
        </p:txBody>
      </p:sp>
      <p:grpSp>
        <p:nvGrpSpPr>
          <p:cNvPr id="18" name="群組 17">
            <a:extLst>
              <a:ext uri="{FF2B5EF4-FFF2-40B4-BE49-F238E27FC236}">
                <a16:creationId xmlns:a16="http://schemas.microsoft.com/office/drawing/2014/main" id="{ACDB0303-88A9-8C87-4A8C-8548E616A35C}"/>
              </a:ext>
            </a:extLst>
          </p:cNvPr>
          <p:cNvGrpSpPr/>
          <p:nvPr/>
        </p:nvGrpSpPr>
        <p:grpSpPr>
          <a:xfrm rot="14838910">
            <a:off x="3909297" y="1701769"/>
            <a:ext cx="955120" cy="541050"/>
            <a:chOff x="2671582" y="1391537"/>
            <a:chExt cx="955120" cy="541050"/>
          </a:xfrm>
        </p:grpSpPr>
        <p:sp>
          <p:nvSpPr>
            <p:cNvPr id="17" name="等腰三角形 16">
              <a:extLst>
                <a:ext uri="{FF2B5EF4-FFF2-40B4-BE49-F238E27FC236}">
                  <a16:creationId xmlns:a16="http://schemas.microsoft.com/office/drawing/2014/main" id="{C75E10B7-7C03-59D8-BE66-4C71B755B5B4}"/>
                </a:ext>
              </a:extLst>
            </p:cNvPr>
            <p:cNvSpPr/>
            <p:nvPr/>
          </p:nvSpPr>
          <p:spPr>
            <a:xfrm rot="5400000">
              <a:off x="2901767" y="1207652"/>
              <a:ext cx="541050" cy="908820"/>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65CE5CD-2117-4C6C-2528-D49B52848EEB}"/>
                </a:ext>
              </a:extLst>
            </p:cNvPr>
            <p:cNvSpPr txBox="1"/>
            <p:nvPr/>
          </p:nvSpPr>
          <p:spPr>
            <a:xfrm>
              <a:off x="2671582" y="1485979"/>
              <a:ext cx="737702" cy="369332"/>
            </a:xfrm>
            <a:prstGeom prst="rect">
              <a:avLst/>
            </a:prstGeom>
            <a:noFill/>
          </p:spPr>
          <p:txBody>
            <a:bodyPr wrap="none" rtlCol="0">
              <a:spAutoFit/>
            </a:bodyPr>
            <a:lstStyle/>
            <a:p>
              <a:r>
                <a:rPr lang="en-US" altLang="zh-TW"/>
                <a:t>Beep!</a:t>
              </a:r>
              <a:endParaRPr lang="zh-TW" altLang="en-US"/>
            </a:p>
          </p:txBody>
        </p:sp>
      </p:grpSp>
      <p:pic>
        <p:nvPicPr>
          <p:cNvPr id="19" name="圖片 18">
            <a:extLst>
              <a:ext uri="{FF2B5EF4-FFF2-40B4-BE49-F238E27FC236}">
                <a16:creationId xmlns:a16="http://schemas.microsoft.com/office/drawing/2014/main" id="{142D4CAE-5555-1A27-7B1F-6F941FA50C10}"/>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4728478" y="1903787"/>
            <a:ext cx="482841" cy="690873"/>
          </a:xfrm>
          <a:prstGeom prst="rect">
            <a:avLst/>
          </a:prstGeom>
        </p:spPr>
      </p:pic>
      <p:pic>
        <p:nvPicPr>
          <p:cNvPr id="12" name="圖片 11">
            <a:extLst>
              <a:ext uri="{FF2B5EF4-FFF2-40B4-BE49-F238E27FC236}">
                <a16:creationId xmlns:a16="http://schemas.microsoft.com/office/drawing/2014/main" id="{5A09ED9E-84F4-CB8F-D194-1E10C8395DB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2537977" y="1285480"/>
            <a:ext cx="1064887" cy="1523694"/>
          </a:xfrm>
          <a:prstGeom prst="rect">
            <a:avLst/>
          </a:prstGeom>
        </p:spPr>
      </p:pic>
      <p:sp>
        <p:nvSpPr>
          <p:cNvPr id="32" name="矩形 31">
            <a:extLst>
              <a:ext uri="{FF2B5EF4-FFF2-40B4-BE49-F238E27FC236}">
                <a16:creationId xmlns:a16="http://schemas.microsoft.com/office/drawing/2014/main" id="{8E5C4C8F-0B61-C9B8-9A90-D7E53FE1B7FD}"/>
              </a:ext>
            </a:extLst>
          </p:cNvPr>
          <p:cNvSpPr/>
          <p:nvPr/>
        </p:nvSpPr>
        <p:spPr>
          <a:xfrm>
            <a:off x="2652951" y="1737551"/>
            <a:ext cx="124592" cy="66878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群組 26">
            <a:extLst>
              <a:ext uri="{FF2B5EF4-FFF2-40B4-BE49-F238E27FC236}">
                <a16:creationId xmlns:a16="http://schemas.microsoft.com/office/drawing/2014/main" id="{28E25AE6-2B40-1091-59A1-C4FA38E517A0}"/>
              </a:ext>
            </a:extLst>
          </p:cNvPr>
          <p:cNvGrpSpPr/>
          <p:nvPr/>
        </p:nvGrpSpPr>
        <p:grpSpPr>
          <a:xfrm rot="16200000">
            <a:off x="2355888" y="1884595"/>
            <a:ext cx="955120" cy="541050"/>
            <a:chOff x="2671582" y="1391537"/>
            <a:chExt cx="955120" cy="541050"/>
          </a:xfrm>
        </p:grpSpPr>
        <p:sp>
          <p:nvSpPr>
            <p:cNvPr id="28" name="等腰三角形 27">
              <a:extLst>
                <a:ext uri="{FF2B5EF4-FFF2-40B4-BE49-F238E27FC236}">
                  <a16:creationId xmlns:a16="http://schemas.microsoft.com/office/drawing/2014/main" id="{8074FDEF-A12C-8BC0-1017-3789643278E2}"/>
                </a:ext>
              </a:extLst>
            </p:cNvPr>
            <p:cNvSpPr/>
            <p:nvPr/>
          </p:nvSpPr>
          <p:spPr>
            <a:xfrm rot="5400000">
              <a:off x="2901767" y="1207652"/>
              <a:ext cx="541050" cy="908820"/>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48F58E8E-B1E0-8295-1003-403C6A202394}"/>
                </a:ext>
              </a:extLst>
            </p:cNvPr>
            <p:cNvSpPr txBox="1"/>
            <p:nvPr/>
          </p:nvSpPr>
          <p:spPr>
            <a:xfrm rot="10800000">
              <a:off x="2671582" y="1485979"/>
              <a:ext cx="737702" cy="369332"/>
            </a:xfrm>
            <a:prstGeom prst="rect">
              <a:avLst/>
            </a:prstGeom>
            <a:noFill/>
          </p:spPr>
          <p:txBody>
            <a:bodyPr wrap="none" rtlCol="0">
              <a:spAutoFit/>
            </a:bodyPr>
            <a:lstStyle/>
            <a:p>
              <a:r>
                <a:rPr lang="en-US" altLang="zh-TW"/>
                <a:t>Beep!</a:t>
              </a:r>
              <a:endParaRPr lang="zh-TW" altLang="en-US"/>
            </a:p>
          </p:txBody>
        </p:sp>
      </p:grpSp>
      <p:pic>
        <p:nvPicPr>
          <p:cNvPr id="11" name="圖片 10">
            <a:extLst>
              <a:ext uri="{FF2B5EF4-FFF2-40B4-BE49-F238E27FC236}">
                <a16:creationId xmlns:a16="http://schemas.microsoft.com/office/drawing/2014/main" id="{E1617BA2-E7FB-B3E8-A124-CF49A23790D2}"/>
              </a:ext>
            </a:extLst>
          </p:cNvPr>
          <p:cNvPicPr>
            <a:picLocks noChangeAspect="1"/>
          </p:cNvPicPr>
          <p:nvPr/>
        </p:nvPicPr>
        <p:blipFill rotWithShape="1">
          <a:blip r:embed="rId6"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429556" y="1577499"/>
            <a:ext cx="540219" cy="289612"/>
          </a:xfrm>
          <a:prstGeom prst="rect">
            <a:avLst/>
          </a:prstGeom>
        </p:spPr>
      </p:pic>
      <p:sp>
        <p:nvSpPr>
          <p:cNvPr id="15" name="矩形 14">
            <a:extLst>
              <a:ext uri="{FF2B5EF4-FFF2-40B4-BE49-F238E27FC236}">
                <a16:creationId xmlns:a16="http://schemas.microsoft.com/office/drawing/2014/main" id="{1F518E14-CC79-18A5-89B5-487504A1E8B3}"/>
              </a:ext>
            </a:extLst>
          </p:cNvPr>
          <p:cNvSpPr/>
          <p:nvPr/>
        </p:nvSpPr>
        <p:spPr>
          <a:xfrm>
            <a:off x="2756573" y="6521865"/>
            <a:ext cx="9000000" cy="324000"/>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TW" altLang="en-US" sz="1600" b="1">
                <a:solidFill>
                  <a:schemeClr val="tx1"/>
                </a:solidFill>
              </a:rPr>
              <a:t>視障者需輔助感知環境，透過</a:t>
            </a:r>
            <a:r>
              <a:rPr lang="zh-TW" altLang="en-US" sz="1600" b="1">
                <a:solidFill>
                  <a:srgbClr val="FF0000"/>
                </a:solidFill>
              </a:rPr>
              <a:t>聲音</a:t>
            </a:r>
            <a:r>
              <a:rPr lang="zh-TW" altLang="en-US" sz="1600" b="1">
                <a:solidFill>
                  <a:schemeClr val="tx1"/>
                </a:solidFill>
              </a:rPr>
              <a:t>告知周邊環境並</a:t>
            </a:r>
            <a:r>
              <a:rPr lang="zh-TW" altLang="en-US" sz="1600" b="1">
                <a:solidFill>
                  <a:srgbClr val="FF0000"/>
                </a:solidFill>
              </a:rPr>
              <a:t>警示周邊機動車輛停讓</a:t>
            </a:r>
          </a:p>
        </p:txBody>
      </p:sp>
      <p:pic>
        <p:nvPicPr>
          <p:cNvPr id="21" name="圖片 20">
            <a:extLst>
              <a:ext uri="{FF2B5EF4-FFF2-40B4-BE49-F238E27FC236}">
                <a16:creationId xmlns:a16="http://schemas.microsoft.com/office/drawing/2014/main" id="{E5B1651A-27C7-F4D2-B8F3-C5D3C5D60F67}"/>
              </a:ext>
            </a:extLst>
          </p:cNvPr>
          <p:cNvPicPr>
            <a:picLocks noChangeAspect="1"/>
          </p:cNvPicPr>
          <p:nvPr/>
        </p:nvPicPr>
        <p:blipFill rotWithShape="1">
          <a:blip r:embed="rId7"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4070373" y="1486150"/>
            <a:ext cx="341535" cy="183097"/>
          </a:xfrm>
          <a:prstGeom prst="rect">
            <a:avLst/>
          </a:prstGeom>
        </p:spPr>
      </p:pic>
      <p:grpSp>
        <p:nvGrpSpPr>
          <p:cNvPr id="22" name="群組 21">
            <a:extLst>
              <a:ext uri="{FF2B5EF4-FFF2-40B4-BE49-F238E27FC236}">
                <a16:creationId xmlns:a16="http://schemas.microsoft.com/office/drawing/2014/main" id="{3163DEED-2286-618C-34FF-7A38882928DA}"/>
              </a:ext>
            </a:extLst>
          </p:cNvPr>
          <p:cNvGrpSpPr/>
          <p:nvPr/>
        </p:nvGrpSpPr>
        <p:grpSpPr>
          <a:xfrm>
            <a:off x="6687439" y="1508553"/>
            <a:ext cx="5069134" cy="1978382"/>
            <a:chOff x="6668874" y="1802077"/>
            <a:chExt cx="2914178" cy="1137344"/>
          </a:xfrm>
        </p:grpSpPr>
        <p:grpSp>
          <p:nvGrpSpPr>
            <p:cNvPr id="33" name="群組 32">
              <a:extLst>
                <a:ext uri="{FF2B5EF4-FFF2-40B4-BE49-F238E27FC236}">
                  <a16:creationId xmlns:a16="http://schemas.microsoft.com/office/drawing/2014/main" id="{02C5E2CE-7789-C83E-7962-3D1B76C8A51D}"/>
                </a:ext>
              </a:extLst>
            </p:cNvPr>
            <p:cNvGrpSpPr/>
            <p:nvPr/>
          </p:nvGrpSpPr>
          <p:grpSpPr>
            <a:xfrm>
              <a:off x="6668874" y="1802077"/>
              <a:ext cx="2914178" cy="1137344"/>
              <a:chOff x="6668874" y="1802077"/>
              <a:chExt cx="2914178" cy="1137344"/>
            </a:xfrm>
          </p:grpSpPr>
          <p:pic>
            <p:nvPicPr>
              <p:cNvPr id="41" name="圖片 40">
                <a:extLst>
                  <a:ext uri="{FF2B5EF4-FFF2-40B4-BE49-F238E27FC236}">
                    <a16:creationId xmlns:a16="http://schemas.microsoft.com/office/drawing/2014/main" id="{2BC03672-B8B3-2686-CEC0-ADF1C2DB44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68874" y="1802077"/>
                <a:ext cx="2914178" cy="1137344"/>
              </a:xfrm>
              <a:prstGeom prst="rect">
                <a:avLst/>
              </a:prstGeom>
            </p:spPr>
          </p:pic>
          <p:sp>
            <p:nvSpPr>
              <p:cNvPr id="42" name="矩形 41">
                <a:extLst>
                  <a:ext uri="{FF2B5EF4-FFF2-40B4-BE49-F238E27FC236}">
                    <a16:creationId xmlns:a16="http://schemas.microsoft.com/office/drawing/2014/main" id="{707C544E-814A-2618-CCF2-4A0D7FBAABD8}"/>
                  </a:ext>
                </a:extLst>
              </p:cNvPr>
              <p:cNvSpPr/>
              <p:nvPr/>
            </p:nvSpPr>
            <p:spPr>
              <a:xfrm>
                <a:off x="7478830" y="2329314"/>
                <a:ext cx="216000" cy="360000"/>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0DABB164-D484-7876-6A36-EE2772589CA8}"/>
                  </a:ext>
                </a:extLst>
              </p:cNvPr>
              <p:cNvSpPr/>
              <p:nvPr/>
            </p:nvSpPr>
            <p:spPr>
              <a:xfrm rot="16200000">
                <a:off x="7999963" y="761669"/>
                <a:ext cx="252000" cy="2914178"/>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矩形 33">
              <a:extLst>
                <a:ext uri="{FF2B5EF4-FFF2-40B4-BE49-F238E27FC236}">
                  <a16:creationId xmlns:a16="http://schemas.microsoft.com/office/drawing/2014/main" id="{7BD6F404-F343-7E26-B60F-80A48D8E5AB9}"/>
                </a:ext>
              </a:extLst>
            </p:cNvPr>
            <p:cNvSpPr/>
            <p:nvPr/>
          </p:nvSpPr>
          <p:spPr>
            <a:xfrm>
              <a:off x="8017770" y="1856236"/>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F9047C32-85E6-DDE3-A3EA-FC0247BCD634}"/>
                </a:ext>
              </a:extLst>
            </p:cNvPr>
            <p:cNvSpPr/>
            <p:nvPr/>
          </p:nvSpPr>
          <p:spPr>
            <a:xfrm>
              <a:off x="8017770" y="1925005"/>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4FA0FE5-6BD1-FE96-C2C2-7E9C89FF97E9}"/>
                </a:ext>
              </a:extLst>
            </p:cNvPr>
            <p:cNvSpPr/>
            <p:nvPr/>
          </p:nvSpPr>
          <p:spPr>
            <a:xfrm>
              <a:off x="8017770" y="1993774"/>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0EBB312A-6FF5-0BA2-4C03-26216D1FFB4F}"/>
                </a:ext>
              </a:extLst>
            </p:cNvPr>
            <p:cNvSpPr/>
            <p:nvPr/>
          </p:nvSpPr>
          <p:spPr>
            <a:xfrm>
              <a:off x="8017770" y="2062543"/>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DB731FA2-4D84-AC68-F1B7-2576D60D2F55}"/>
                </a:ext>
              </a:extLst>
            </p:cNvPr>
            <p:cNvSpPr/>
            <p:nvPr/>
          </p:nvSpPr>
          <p:spPr>
            <a:xfrm>
              <a:off x="8017770" y="2131312"/>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FB104CAF-CE58-1AEB-105C-0834C0C86248}"/>
                </a:ext>
              </a:extLst>
            </p:cNvPr>
            <p:cNvSpPr/>
            <p:nvPr/>
          </p:nvSpPr>
          <p:spPr>
            <a:xfrm>
              <a:off x="8017770" y="2200081"/>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E5BC06CC-597D-CE6C-31BB-2AC02C67A8EE}"/>
                </a:ext>
              </a:extLst>
            </p:cNvPr>
            <p:cNvSpPr/>
            <p:nvPr/>
          </p:nvSpPr>
          <p:spPr>
            <a:xfrm>
              <a:off x="8017770" y="2268849"/>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群組 22">
            <a:extLst>
              <a:ext uri="{FF2B5EF4-FFF2-40B4-BE49-F238E27FC236}">
                <a16:creationId xmlns:a16="http://schemas.microsoft.com/office/drawing/2014/main" id="{9FEFC2BD-46F5-EC73-6214-20EFD4A2E9E1}"/>
              </a:ext>
            </a:extLst>
          </p:cNvPr>
          <p:cNvGrpSpPr/>
          <p:nvPr/>
        </p:nvGrpSpPr>
        <p:grpSpPr>
          <a:xfrm rot="16200000">
            <a:off x="8757333" y="1539116"/>
            <a:ext cx="1015382" cy="578302"/>
            <a:chOff x="2717882" y="1391537"/>
            <a:chExt cx="908820" cy="541050"/>
          </a:xfrm>
        </p:grpSpPr>
        <p:sp>
          <p:nvSpPr>
            <p:cNvPr id="24" name="等腰三角形 23">
              <a:extLst>
                <a:ext uri="{FF2B5EF4-FFF2-40B4-BE49-F238E27FC236}">
                  <a16:creationId xmlns:a16="http://schemas.microsoft.com/office/drawing/2014/main" id="{251FDF57-53A0-707A-0DFF-1988E37EE270}"/>
                </a:ext>
              </a:extLst>
            </p:cNvPr>
            <p:cNvSpPr/>
            <p:nvPr/>
          </p:nvSpPr>
          <p:spPr>
            <a:xfrm rot="5400000">
              <a:off x="2901767" y="1207652"/>
              <a:ext cx="541050" cy="908820"/>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47EAAAC0-272A-0B4A-5DBA-38A815D0D8C7}"/>
                </a:ext>
              </a:extLst>
            </p:cNvPr>
            <p:cNvSpPr txBox="1"/>
            <p:nvPr/>
          </p:nvSpPr>
          <p:spPr>
            <a:xfrm rot="10800000">
              <a:off x="2754893" y="1520600"/>
              <a:ext cx="660282" cy="345541"/>
            </a:xfrm>
            <a:prstGeom prst="rect">
              <a:avLst/>
            </a:prstGeom>
            <a:noFill/>
          </p:spPr>
          <p:txBody>
            <a:bodyPr wrap="none" rtlCol="0">
              <a:spAutoFit/>
            </a:bodyPr>
            <a:lstStyle/>
            <a:p>
              <a:r>
                <a:rPr lang="en-US" altLang="zh-TW"/>
                <a:t>Beep!</a:t>
              </a:r>
              <a:endParaRPr lang="zh-TW" altLang="en-US"/>
            </a:p>
          </p:txBody>
        </p:sp>
      </p:grpSp>
      <p:pic>
        <p:nvPicPr>
          <p:cNvPr id="26" name="圖片 25">
            <a:extLst>
              <a:ext uri="{FF2B5EF4-FFF2-40B4-BE49-F238E27FC236}">
                <a16:creationId xmlns:a16="http://schemas.microsoft.com/office/drawing/2014/main" id="{2AC5AEF0-A1CD-21F0-268F-7464A56886E2}"/>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9091744" y="2012899"/>
            <a:ext cx="462432" cy="661672"/>
          </a:xfrm>
          <a:prstGeom prst="rect">
            <a:avLst/>
          </a:prstGeom>
        </p:spPr>
      </p:pic>
      <p:pic>
        <p:nvPicPr>
          <p:cNvPr id="44" name="圖片 43">
            <a:extLst>
              <a:ext uri="{FF2B5EF4-FFF2-40B4-BE49-F238E27FC236}">
                <a16:creationId xmlns:a16="http://schemas.microsoft.com/office/drawing/2014/main" id="{99EE8D8B-E40C-308F-4062-0391955273A3}"/>
              </a:ext>
            </a:extLst>
          </p:cNvPr>
          <p:cNvPicPr>
            <a:picLocks noChangeAspect="1"/>
          </p:cNvPicPr>
          <p:nvPr/>
        </p:nvPicPr>
        <p:blipFill rotWithShape="1">
          <a:blip r:embed="rId10"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a:off x="9033807" y="1275295"/>
            <a:ext cx="462435" cy="238938"/>
          </a:xfrm>
          <a:prstGeom prst="rect">
            <a:avLst/>
          </a:prstGeom>
          <a:ln>
            <a:noFill/>
          </a:ln>
        </p:spPr>
      </p:pic>
      <p:pic>
        <p:nvPicPr>
          <p:cNvPr id="45" name="圖片 44">
            <a:extLst>
              <a:ext uri="{FF2B5EF4-FFF2-40B4-BE49-F238E27FC236}">
                <a16:creationId xmlns:a16="http://schemas.microsoft.com/office/drawing/2014/main" id="{F2017606-B876-7BC4-6A69-3D909A752963}"/>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093326" y="1973590"/>
            <a:ext cx="904970" cy="483437"/>
          </a:xfrm>
          <a:prstGeom prst="rect">
            <a:avLst/>
          </a:prstGeom>
        </p:spPr>
      </p:pic>
      <p:pic>
        <p:nvPicPr>
          <p:cNvPr id="46" name="圖片 45">
            <a:extLst>
              <a:ext uri="{FF2B5EF4-FFF2-40B4-BE49-F238E27FC236}">
                <a16:creationId xmlns:a16="http://schemas.microsoft.com/office/drawing/2014/main" id="{0ECFC4CC-3ABE-C151-DC6C-D6F6EC4CC8F1}"/>
              </a:ext>
            </a:extLst>
          </p:cNvPr>
          <p:cNvPicPr>
            <a:picLocks noChangeAspect="1"/>
          </p:cNvPicPr>
          <p:nvPr/>
        </p:nvPicPr>
        <p:blipFill rotWithShape="1">
          <a:blip r:embed="rId12"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rot="5400000">
            <a:off x="7741711" y="2335303"/>
            <a:ext cx="557594" cy="298927"/>
          </a:xfrm>
          <a:prstGeom prst="rect">
            <a:avLst/>
          </a:prstGeom>
          <a:ln>
            <a:noFill/>
          </a:ln>
        </p:spPr>
      </p:pic>
      <p:sp>
        <p:nvSpPr>
          <p:cNvPr id="8" name="矩形 7">
            <a:extLst>
              <a:ext uri="{FF2B5EF4-FFF2-40B4-BE49-F238E27FC236}">
                <a16:creationId xmlns:a16="http://schemas.microsoft.com/office/drawing/2014/main" id="{4F23A1AD-88F1-8E84-CC5A-69257B60C9FD}"/>
              </a:ext>
            </a:extLst>
          </p:cNvPr>
          <p:cNvSpPr/>
          <p:nvPr/>
        </p:nvSpPr>
        <p:spPr>
          <a:xfrm>
            <a:off x="6694758" y="3146598"/>
            <a:ext cx="5069134"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通行判斷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輔助行人判斷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音效</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zh-TW" altLang="en-US" sz="1600">
              <a:solidFill>
                <a:schemeClr val="tx1"/>
              </a:solidFill>
            </a:endParaRPr>
          </a:p>
        </p:txBody>
      </p:sp>
    </p:spTree>
    <p:extLst>
      <p:ext uri="{BB962C8B-B14F-4D97-AF65-F5344CB8AC3E}">
        <p14:creationId xmlns:p14="http://schemas.microsoft.com/office/powerpoint/2010/main" val="231527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86C28-D528-07C6-A4BC-48892DF18DB5}"/>
              </a:ext>
            </a:extLst>
          </p:cNvPr>
          <p:cNvSpPr>
            <a:spLocks noGrp="1"/>
          </p:cNvSpPr>
          <p:nvPr>
            <p:ph type="title"/>
          </p:nvPr>
        </p:nvSpPr>
        <p:spPr/>
        <p:txBody>
          <a:bodyPr/>
          <a:lstStyle/>
          <a:p>
            <a:r>
              <a:rPr lang="en-US" altLang="zh-TW"/>
              <a:t>Application: Safety</a:t>
            </a:r>
            <a:endParaRPr lang="zh-TW" altLang="en-US"/>
          </a:p>
        </p:txBody>
      </p:sp>
      <p:sp>
        <p:nvSpPr>
          <p:cNvPr id="3" name="投影片編號版面配置區 2">
            <a:extLst>
              <a:ext uri="{FF2B5EF4-FFF2-40B4-BE49-F238E27FC236}">
                <a16:creationId xmlns:a16="http://schemas.microsoft.com/office/drawing/2014/main" id="{AF33427D-47F7-6B3B-67F9-E594CC68F48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5" name="矩形 4">
            <a:extLst>
              <a:ext uri="{FF2B5EF4-FFF2-40B4-BE49-F238E27FC236}">
                <a16:creationId xmlns:a16="http://schemas.microsoft.com/office/drawing/2014/main" id="{C7F476B6-AB8B-3822-F8F7-0E30F1863C43}"/>
              </a:ext>
            </a:extLst>
          </p:cNvPr>
          <p:cNvSpPr/>
          <p:nvPr/>
        </p:nvSpPr>
        <p:spPr>
          <a:xfrm>
            <a:off x="376516" y="1144588"/>
            <a:ext cx="5719481"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應用案例：號誌化路口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國內</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6" name="矩形 5">
            <a:extLst>
              <a:ext uri="{FF2B5EF4-FFF2-40B4-BE49-F238E27FC236}">
                <a16:creationId xmlns:a16="http://schemas.microsoft.com/office/drawing/2014/main" id="{4DAFF34B-6F25-4CFF-D9B9-3A976CA7600D}"/>
              </a:ext>
            </a:extLst>
          </p:cNvPr>
          <p:cNvSpPr/>
          <p:nvPr/>
        </p:nvSpPr>
        <p:spPr>
          <a:xfrm>
            <a:off x="370866" y="1655577"/>
            <a:ext cx="4309241" cy="28330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台南市單一路口</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相關單位：台南市交通局</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技術應用：</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以行人</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地崁燈</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行人號誌輔助屏</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VMS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）及智慧</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有聲號誌</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提醒應依行人號誌燈號穿越馬路</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CCTV</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搭載</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AI</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智慧科技，即時偵測中山路機車逆行、汽機車闖紅燈及跨越停止線等違規行為，進行</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科技執法</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效益：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降低路口違規事件，增加安全</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p:txBody>
      </p:sp>
      <p:pic>
        <p:nvPicPr>
          <p:cNvPr id="9" name="圖片 8">
            <a:extLst>
              <a:ext uri="{FF2B5EF4-FFF2-40B4-BE49-F238E27FC236}">
                <a16:creationId xmlns:a16="http://schemas.microsoft.com/office/drawing/2014/main" id="{072CB242-ABC5-FDEF-D20C-5A111D2412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1406" y="1655577"/>
            <a:ext cx="1354594" cy="2411588"/>
          </a:xfrm>
          <a:prstGeom prst="rect">
            <a:avLst/>
          </a:prstGeom>
        </p:spPr>
      </p:pic>
      <p:sp>
        <p:nvSpPr>
          <p:cNvPr id="10" name="矩形 9">
            <a:extLst>
              <a:ext uri="{FF2B5EF4-FFF2-40B4-BE49-F238E27FC236}">
                <a16:creationId xmlns:a16="http://schemas.microsoft.com/office/drawing/2014/main" id="{B49E213C-0669-FDF9-9019-577B0AAD0889}"/>
              </a:ext>
            </a:extLst>
          </p:cNvPr>
          <p:cNvSpPr/>
          <p:nvPr/>
        </p:nvSpPr>
        <p:spPr>
          <a:xfrm>
            <a:off x="4741406" y="4058340"/>
            <a:ext cx="1354594"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科技執法</a:t>
            </a:r>
          </a:p>
        </p:txBody>
      </p:sp>
      <p:pic>
        <p:nvPicPr>
          <p:cNvPr id="11" name="圖片 10">
            <a:extLst>
              <a:ext uri="{FF2B5EF4-FFF2-40B4-BE49-F238E27FC236}">
                <a16:creationId xmlns:a16="http://schemas.microsoft.com/office/drawing/2014/main" id="{84ECB43F-F767-658C-5AC9-C3F94B94C7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0866" y="4521655"/>
            <a:ext cx="2603562" cy="1737058"/>
          </a:xfrm>
          <a:prstGeom prst="rect">
            <a:avLst/>
          </a:prstGeom>
        </p:spPr>
      </p:pic>
      <p:sp>
        <p:nvSpPr>
          <p:cNvPr id="12" name="矩形 11">
            <a:extLst>
              <a:ext uri="{FF2B5EF4-FFF2-40B4-BE49-F238E27FC236}">
                <a16:creationId xmlns:a16="http://schemas.microsoft.com/office/drawing/2014/main" id="{420B80F0-1182-D85A-18C7-A541D0A6E984}"/>
              </a:ext>
            </a:extLst>
          </p:cNvPr>
          <p:cNvSpPr/>
          <p:nvPr/>
        </p:nvSpPr>
        <p:spPr>
          <a:xfrm>
            <a:off x="370865" y="5917033"/>
            <a:ext cx="2603561" cy="432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VMS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違規告警</a:t>
            </a:r>
          </a:p>
        </p:txBody>
      </p:sp>
      <p:pic>
        <p:nvPicPr>
          <p:cNvPr id="13" name="圖片 12">
            <a:extLst>
              <a:ext uri="{FF2B5EF4-FFF2-40B4-BE49-F238E27FC236}">
                <a16:creationId xmlns:a16="http://schemas.microsoft.com/office/drawing/2014/main" id="{C2F7D877-FE52-CE46-633D-17CEF7A7BCF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58215" y="4521655"/>
            <a:ext cx="3037785" cy="1623867"/>
          </a:xfrm>
          <a:prstGeom prst="rect">
            <a:avLst/>
          </a:prstGeom>
        </p:spPr>
      </p:pic>
      <p:sp>
        <p:nvSpPr>
          <p:cNvPr id="14" name="矩形 13">
            <a:extLst>
              <a:ext uri="{FF2B5EF4-FFF2-40B4-BE49-F238E27FC236}">
                <a16:creationId xmlns:a16="http://schemas.microsoft.com/office/drawing/2014/main" id="{D7ADFCF6-88FA-2EA2-112E-26063222A7F9}"/>
              </a:ext>
            </a:extLst>
          </p:cNvPr>
          <p:cNvSpPr/>
          <p:nvPr/>
        </p:nvSpPr>
        <p:spPr>
          <a:xfrm>
            <a:off x="3058213" y="5917033"/>
            <a:ext cx="3037785" cy="432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行人號誌地崁燈</a:t>
            </a:r>
          </a:p>
        </p:txBody>
      </p:sp>
      <p:sp>
        <p:nvSpPr>
          <p:cNvPr id="15" name="矩形 14">
            <a:extLst>
              <a:ext uri="{FF2B5EF4-FFF2-40B4-BE49-F238E27FC236}">
                <a16:creationId xmlns:a16="http://schemas.microsoft.com/office/drawing/2014/main" id="{775EF9B0-4A7D-9D2A-E398-6522D3E00ED8}"/>
              </a:ext>
            </a:extLst>
          </p:cNvPr>
          <p:cNvSpPr/>
          <p:nvPr/>
        </p:nvSpPr>
        <p:spPr>
          <a:xfrm>
            <a:off x="6211259" y="1144588"/>
            <a:ext cx="5317891"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應用案例：無號誌路口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國內</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16" name="矩形 15">
            <a:extLst>
              <a:ext uri="{FF2B5EF4-FFF2-40B4-BE49-F238E27FC236}">
                <a16:creationId xmlns:a16="http://schemas.microsoft.com/office/drawing/2014/main" id="{E32092ED-52F6-76CB-2110-1E902F2BE00C}"/>
              </a:ext>
            </a:extLst>
          </p:cNvPr>
          <p:cNvSpPr/>
          <p:nvPr/>
        </p:nvSpPr>
        <p:spPr>
          <a:xfrm>
            <a:off x="6211260" y="1655577"/>
            <a:ext cx="5322382" cy="28330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台中市</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處無號誌路口</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相關單位：台中市交通局</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技術應用：</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裝設能經面板顯示「側向來車、小心行駛」文字訊息的</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智慧路標</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只要有移動車輛即會依各路段車速設計幹道偵測距離，</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雷達偵測</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後將訊息傳至支道的警示面板</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效益：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優先於無號誌、視距不良、路寬較窄或事故數較多路口設置，</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增加安全</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p:txBody>
      </p:sp>
      <p:pic>
        <p:nvPicPr>
          <p:cNvPr id="17" name="圖片 16">
            <a:extLst>
              <a:ext uri="{FF2B5EF4-FFF2-40B4-BE49-F238E27FC236}">
                <a16:creationId xmlns:a16="http://schemas.microsoft.com/office/drawing/2014/main" id="{85E952C5-4F99-1249-3349-5AC0EA8E9B9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11259" y="4521655"/>
            <a:ext cx="2603562" cy="1579743"/>
          </a:xfrm>
          <a:prstGeom prst="rect">
            <a:avLst/>
          </a:prstGeom>
        </p:spPr>
      </p:pic>
      <p:pic>
        <p:nvPicPr>
          <p:cNvPr id="18" name="圖片 17">
            <a:extLst>
              <a:ext uri="{FF2B5EF4-FFF2-40B4-BE49-F238E27FC236}">
                <a16:creationId xmlns:a16="http://schemas.microsoft.com/office/drawing/2014/main" id="{F68CEBEA-2E62-6A24-37B8-3FC00B34325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930080" y="4522523"/>
            <a:ext cx="2603562" cy="1578875"/>
          </a:xfrm>
          <a:prstGeom prst="rect">
            <a:avLst/>
          </a:prstGeom>
        </p:spPr>
      </p:pic>
      <p:sp>
        <p:nvSpPr>
          <p:cNvPr id="19" name="矩形 18">
            <a:extLst>
              <a:ext uri="{FF2B5EF4-FFF2-40B4-BE49-F238E27FC236}">
                <a16:creationId xmlns:a16="http://schemas.microsoft.com/office/drawing/2014/main" id="{30A3C5F4-B750-4279-23BF-5CCEFD33B5F5}"/>
              </a:ext>
            </a:extLst>
          </p:cNvPr>
          <p:cNvSpPr/>
          <p:nvPr/>
        </p:nvSpPr>
        <p:spPr>
          <a:xfrm>
            <a:off x="6206769" y="5917033"/>
            <a:ext cx="5322382" cy="432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視距不佳、易肇事路口裝設</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VMS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加強預警告知</a:t>
            </a:r>
          </a:p>
        </p:txBody>
      </p:sp>
      <p:sp>
        <p:nvSpPr>
          <p:cNvPr id="20" name="矩形 19">
            <a:extLst>
              <a:ext uri="{FF2B5EF4-FFF2-40B4-BE49-F238E27FC236}">
                <a16:creationId xmlns:a16="http://schemas.microsoft.com/office/drawing/2014/main" id="{758753C0-C0F9-9AD0-0F1B-7A265859914D}"/>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b="1">
                <a:solidFill>
                  <a:schemeClr val="tx1"/>
                </a:solidFill>
              </a:rPr>
              <a:t>ATIS</a:t>
            </a:r>
            <a:r>
              <a:rPr lang="zh-TW" altLang="en-US" b="1">
                <a:solidFill>
                  <a:schemeClr val="tx1"/>
                </a:solidFill>
              </a:rPr>
              <a:t>：整合智慧感測器及路側資訊提供設備，加強預警、降低違規，提升道路安全</a:t>
            </a:r>
          </a:p>
        </p:txBody>
      </p:sp>
    </p:spTree>
    <p:extLst>
      <p:ext uri="{BB962C8B-B14F-4D97-AF65-F5344CB8AC3E}">
        <p14:creationId xmlns:p14="http://schemas.microsoft.com/office/powerpoint/2010/main" val="1979999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35406BF9-66B3-BDF7-DC9E-DC80F0DB56F3}"/>
              </a:ext>
            </a:extLst>
          </p:cNvPr>
          <p:cNvGrpSpPr/>
          <p:nvPr/>
        </p:nvGrpSpPr>
        <p:grpSpPr>
          <a:xfrm>
            <a:off x="6687439" y="1407060"/>
            <a:ext cx="5065198" cy="1976841"/>
            <a:chOff x="6668874" y="1802077"/>
            <a:chExt cx="2914178" cy="1137344"/>
          </a:xfrm>
        </p:grpSpPr>
        <p:grpSp>
          <p:nvGrpSpPr>
            <p:cNvPr id="20" name="群組 19">
              <a:extLst>
                <a:ext uri="{FF2B5EF4-FFF2-40B4-BE49-F238E27FC236}">
                  <a16:creationId xmlns:a16="http://schemas.microsoft.com/office/drawing/2014/main" id="{DAC31CD9-B0F4-4122-4EB3-F230162F9552}"/>
                </a:ext>
              </a:extLst>
            </p:cNvPr>
            <p:cNvGrpSpPr/>
            <p:nvPr/>
          </p:nvGrpSpPr>
          <p:grpSpPr>
            <a:xfrm>
              <a:off x="6668874" y="1802077"/>
              <a:ext cx="2914178" cy="1137344"/>
              <a:chOff x="6668874" y="1802077"/>
              <a:chExt cx="2914178" cy="1137344"/>
            </a:xfrm>
          </p:grpSpPr>
          <p:pic>
            <p:nvPicPr>
              <p:cNvPr id="43" name="圖片 42">
                <a:extLst>
                  <a:ext uri="{FF2B5EF4-FFF2-40B4-BE49-F238E27FC236}">
                    <a16:creationId xmlns:a16="http://schemas.microsoft.com/office/drawing/2014/main" id="{9F134388-107C-6AE2-92EF-0C59E39A50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8874" y="1802077"/>
                <a:ext cx="2914178" cy="1137344"/>
              </a:xfrm>
              <a:prstGeom prst="rect">
                <a:avLst/>
              </a:prstGeom>
            </p:spPr>
          </p:pic>
          <p:sp>
            <p:nvSpPr>
              <p:cNvPr id="44" name="矩形 43">
                <a:extLst>
                  <a:ext uri="{FF2B5EF4-FFF2-40B4-BE49-F238E27FC236}">
                    <a16:creationId xmlns:a16="http://schemas.microsoft.com/office/drawing/2014/main" id="{907D0105-934B-8D30-4B3A-1C39A1640EA0}"/>
                  </a:ext>
                </a:extLst>
              </p:cNvPr>
              <p:cNvSpPr/>
              <p:nvPr/>
            </p:nvSpPr>
            <p:spPr>
              <a:xfrm>
                <a:off x="7478830" y="2329314"/>
                <a:ext cx="216000" cy="360000"/>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2716232C-62B2-C498-2BD4-1E83BDB99D6A}"/>
                  </a:ext>
                </a:extLst>
              </p:cNvPr>
              <p:cNvSpPr/>
              <p:nvPr/>
            </p:nvSpPr>
            <p:spPr>
              <a:xfrm rot="16200000">
                <a:off x="7999963" y="761669"/>
                <a:ext cx="252000" cy="2914178"/>
              </a:xfrm>
              <a:prstGeom prst="rect">
                <a:avLst/>
              </a:prstGeom>
              <a:solidFill>
                <a:srgbClr val="B2B3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6" name="矩形 25">
              <a:extLst>
                <a:ext uri="{FF2B5EF4-FFF2-40B4-BE49-F238E27FC236}">
                  <a16:creationId xmlns:a16="http://schemas.microsoft.com/office/drawing/2014/main" id="{4DB47FB8-B4E3-C65C-9B14-28C65B27AB70}"/>
                </a:ext>
              </a:extLst>
            </p:cNvPr>
            <p:cNvSpPr/>
            <p:nvPr/>
          </p:nvSpPr>
          <p:spPr>
            <a:xfrm>
              <a:off x="8017770" y="1856236"/>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89C7C7A2-BE95-59F2-7F7C-27B2C8C7650C}"/>
                </a:ext>
              </a:extLst>
            </p:cNvPr>
            <p:cNvSpPr/>
            <p:nvPr/>
          </p:nvSpPr>
          <p:spPr>
            <a:xfrm>
              <a:off x="8017770" y="1925005"/>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53340D76-5DC0-E102-F8C1-2FFD1AAFE2D1}"/>
                </a:ext>
              </a:extLst>
            </p:cNvPr>
            <p:cNvSpPr/>
            <p:nvPr/>
          </p:nvSpPr>
          <p:spPr>
            <a:xfrm>
              <a:off x="8017770" y="1993774"/>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A29A553-3D56-0A9A-CBED-761BB6513FE4}"/>
                </a:ext>
              </a:extLst>
            </p:cNvPr>
            <p:cNvSpPr/>
            <p:nvPr/>
          </p:nvSpPr>
          <p:spPr>
            <a:xfrm>
              <a:off x="8017770" y="2062543"/>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1854DFDB-37C2-FB23-B14A-703D132D46A6}"/>
                </a:ext>
              </a:extLst>
            </p:cNvPr>
            <p:cNvSpPr/>
            <p:nvPr/>
          </p:nvSpPr>
          <p:spPr>
            <a:xfrm>
              <a:off x="8017770" y="2131312"/>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5DEF0808-A7B3-AF7A-AEB7-044FA4C599B6}"/>
                </a:ext>
              </a:extLst>
            </p:cNvPr>
            <p:cNvSpPr/>
            <p:nvPr/>
          </p:nvSpPr>
          <p:spPr>
            <a:xfrm>
              <a:off x="8017770" y="2200081"/>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C2AB26C7-D5CD-E75E-4868-D2A00B877240}"/>
                </a:ext>
              </a:extLst>
            </p:cNvPr>
            <p:cNvSpPr/>
            <p:nvPr/>
          </p:nvSpPr>
          <p:spPr>
            <a:xfrm>
              <a:off x="8017770" y="2268849"/>
              <a:ext cx="265848" cy="461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a:extLst>
              <a:ext uri="{FF2B5EF4-FFF2-40B4-BE49-F238E27FC236}">
                <a16:creationId xmlns:a16="http://schemas.microsoft.com/office/drawing/2014/main" id="{8A037B0D-1EAF-BBD4-B965-5EA65FF0B88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00137" y="1307265"/>
            <a:ext cx="2914180" cy="2185635"/>
          </a:xfrm>
          <a:prstGeom prst="rect">
            <a:avLst/>
          </a:prstGeom>
        </p:spPr>
      </p:pic>
      <p:sp>
        <p:nvSpPr>
          <p:cNvPr id="2" name="標題 1">
            <a:extLst>
              <a:ext uri="{FF2B5EF4-FFF2-40B4-BE49-F238E27FC236}">
                <a16:creationId xmlns:a16="http://schemas.microsoft.com/office/drawing/2014/main" id="{278724BB-C91F-118E-EADA-7AD331A5DA73}"/>
              </a:ext>
            </a:extLst>
          </p:cNvPr>
          <p:cNvSpPr>
            <a:spLocks noGrp="1"/>
          </p:cNvSpPr>
          <p:nvPr>
            <p:ph type="title"/>
          </p:nvPr>
        </p:nvSpPr>
        <p:spPr/>
        <p:txBody>
          <a:bodyPr/>
          <a:lstStyle/>
          <a:p>
            <a:r>
              <a:rPr lang="zh-TW" altLang="en-US"/>
              <a:t>無號誌路口：行人 </a:t>
            </a:r>
            <a:r>
              <a:rPr lang="en-US" altLang="zh-TW"/>
              <a:t>(</a:t>
            </a:r>
            <a:r>
              <a:rPr lang="zh-TW" altLang="en-US"/>
              <a:t>聽障者</a:t>
            </a:r>
            <a:r>
              <a:rPr lang="en-US" altLang="zh-TW"/>
              <a:t>) </a:t>
            </a:r>
            <a:r>
              <a:rPr lang="zh-TW" altLang="en-US"/>
              <a:t>應用方案</a:t>
            </a:r>
          </a:p>
        </p:txBody>
      </p:sp>
      <p:sp>
        <p:nvSpPr>
          <p:cNvPr id="3" name="投影片編號版面配置區 2">
            <a:extLst>
              <a:ext uri="{FF2B5EF4-FFF2-40B4-BE49-F238E27FC236}">
                <a16:creationId xmlns:a16="http://schemas.microsoft.com/office/drawing/2014/main" id="{E308EF03-E2C1-9B00-3F35-3FF12A5EAF3B}"/>
              </a:ext>
            </a:extLst>
          </p:cNvPr>
          <p:cNvSpPr>
            <a:spLocks noGrp="1"/>
          </p:cNvSpPr>
          <p:nvPr>
            <p:ph type="sldNum" sz="quarter" idx="12"/>
          </p:nvPr>
        </p:nvSpPr>
        <p:spPr/>
        <p:txBody>
          <a:bodyPr/>
          <a:lstStyle/>
          <a:p>
            <a:pPr algn="ctr"/>
            <a:fld id="{6E290225-7458-4E5F-AFE5-E142CAAEBF37}" type="slidenum">
              <a:rPr lang="en-US" smtClean="0"/>
              <a:pPr algn="ctr"/>
              <a:t>70</a:t>
            </a:fld>
            <a:endParaRPr lang="en-US"/>
          </a:p>
        </p:txBody>
      </p:sp>
      <p:graphicFrame>
        <p:nvGraphicFramePr>
          <p:cNvPr id="4" name="表格 3">
            <a:extLst>
              <a:ext uri="{FF2B5EF4-FFF2-40B4-BE49-F238E27FC236}">
                <a16:creationId xmlns:a16="http://schemas.microsoft.com/office/drawing/2014/main" id="{67E0D87B-0CE2-3A11-46B8-FDC3EA6D6E21}"/>
              </a:ext>
            </a:extLst>
          </p:cNvPr>
          <p:cNvGraphicFramePr>
            <a:graphicFrameLocks noGrp="1"/>
          </p:cNvGraphicFramePr>
          <p:nvPr>
            <p:extLst>
              <p:ext uri="{D42A27DB-BD31-4B8C-83A1-F6EECF244321}">
                <p14:modId xmlns:p14="http://schemas.microsoft.com/office/powerpoint/2010/main" val="936847263"/>
              </p:ext>
            </p:extLst>
          </p:nvPr>
        </p:nvGraphicFramePr>
        <p:xfrm>
          <a:off x="320355" y="3883302"/>
          <a:ext cx="11551290" cy="2387600"/>
        </p:xfrm>
        <a:graphic>
          <a:graphicData uri="http://schemas.openxmlformats.org/drawingml/2006/table">
            <a:tbl>
              <a:tblPr firstRow="1" bandRow="1">
                <a:tableStyleId>{5C22544A-7EE6-4342-B048-85BDC9FD1C3A}</a:tableStyleId>
              </a:tblPr>
              <a:tblGrid>
                <a:gridCol w="1618234">
                  <a:extLst>
                    <a:ext uri="{9D8B030D-6E8A-4147-A177-3AD203B41FA5}">
                      <a16:colId xmlns:a16="http://schemas.microsoft.com/office/drawing/2014/main" val="1563715163"/>
                    </a:ext>
                  </a:extLst>
                </a:gridCol>
                <a:gridCol w="1980000">
                  <a:extLst>
                    <a:ext uri="{9D8B030D-6E8A-4147-A177-3AD203B41FA5}">
                      <a16:colId xmlns:a16="http://schemas.microsoft.com/office/drawing/2014/main" val="4234204812"/>
                    </a:ext>
                  </a:extLst>
                </a:gridCol>
                <a:gridCol w="2124000">
                  <a:extLst>
                    <a:ext uri="{9D8B030D-6E8A-4147-A177-3AD203B41FA5}">
                      <a16:colId xmlns:a16="http://schemas.microsoft.com/office/drawing/2014/main" val="2014249723"/>
                    </a:ext>
                  </a:extLst>
                </a:gridCol>
                <a:gridCol w="2697056">
                  <a:extLst>
                    <a:ext uri="{9D8B030D-6E8A-4147-A177-3AD203B41FA5}">
                      <a16:colId xmlns:a16="http://schemas.microsoft.com/office/drawing/2014/main" val="1430909195"/>
                    </a:ext>
                  </a:extLst>
                </a:gridCol>
                <a:gridCol w="3132000">
                  <a:extLst>
                    <a:ext uri="{9D8B030D-6E8A-4147-A177-3AD203B41FA5}">
                      <a16:colId xmlns:a16="http://schemas.microsoft.com/office/drawing/2014/main" val="673713052"/>
                    </a:ext>
                  </a:extLst>
                </a:gridCol>
              </a:tblGrid>
              <a:tr h="370840">
                <a:tc>
                  <a:txBody>
                    <a:bodyPr/>
                    <a:lstStyle/>
                    <a:p>
                      <a:pPr algn="ctr"/>
                      <a:r>
                        <a:rPr lang="zh-TW" altLang="en-US" sz="1600" b="1">
                          <a:latin typeface="+mj-ea"/>
                          <a:ea typeface="+mj-ea"/>
                        </a:rPr>
                        <a:t>問題特性</a:t>
                      </a:r>
                    </a:p>
                  </a:txBody>
                  <a:tcPr anchor="ctr"/>
                </a:tc>
                <a:tc>
                  <a:txBody>
                    <a:bodyPr/>
                    <a:lstStyle/>
                    <a:p>
                      <a:pPr algn="ctr"/>
                      <a:r>
                        <a:rPr lang="zh-TW" altLang="en-US" sz="1600" b="1">
                          <a:latin typeface="+mj-ea"/>
                          <a:ea typeface="+mj-ea"/>
                        </a:rPr>
                        <a:t>解決方案</a:t>
                      </a:r>
                    </a:p>
                  </a:txBody>
                  <a:tcPr anchor="ctr"/>
                </a:tc>
                <a:tc>
                  <a:txBody>
                    <a:bodyPr/>
                    <a:lstStyle/>
                    <a:p>
                      <a:pPr algn="ctr"/>
                      <a:r>
                        <a:rPr lang="zh-TW" altLang="en-US" sz="1600" b="1">
                          <a:latin typeface="+mj-ea"/>
                          <a:ea typeface="+mj-ea"/>
                        </a:rPr>
                        <a:t>偵測</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latin typeface="+mj-ea"/>
                          <a:ea typeface="+mj-ea"/>
                        </a:rPr>
                        <a:t>分析</a:t>
                      </a:r>
                    </a:p>
                  </a:txBody>
                  <a:tcPr anchor="ctr"/>
                </a:tc>
                <a:tc>
                  <a:txBody>
                    <a:bodyPr/>
                    <a:lstStyle/>
                    <a:p>
                      <a:pPr algn="ctr"/>
                      <a:r>
                        <a:rPr lang="zh-TW" altLang="en-US" sz="1600" b="1">
                          <a:latin typeface="+mj-ea"/>
                          <a:ea typeface="+mj-ea"/>
                        </a:rPr>
                        <a:t>決策</a:t>
                      </a:r>
                    </a:p>
                  </a:txBody>
                  <a:tcPr anchor="ctr"/>
                </a:tc>
                <a:extLst>
                  <a:ext uri="{0D108BD9-81ED-4DB2-BD59-A6C34878D82A}">
                    <a16:rowId xmlns:a16="http://schemas.microsoft.com/office/drawing/2014/main" val="46847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路口存在感不足</a:t>
                      </a:r>
                      <a:endParaRPr lang="en-US" altLang="zh-TW" sz="1600" b="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t>加強視覺路口告知</a:t>
                      </a:r>
                      <a:endParaRPr lang="en-US" altLang="zh-TW" sz="1600"/>
                    </a:p>
                  </a:txBody>
                  <a:tcPr/>
                </a:tc>
                <a:tc>
                  <a:txBody>
                    <a:bodyPr/>
                    <a:lstStyle/>
                    <a:p>
                      <a:pPr marL="285750" indent="-285750">
                        <a:buFont typeface="Arial" panose="020B0604020202020204" pitchFamily="34" charset="0"/>
                        <a:buChar char="•"/>
                      </a:pPr>
                      <a:r>
                        <a:rPr lang="zh-TW" altLang="en-US" sz="1600" b="0">
                          <a:latin typeface="+mj-ea"/>
                          <a:ea typeface="+mj-ea"/>
                        </a:rPr>
                        <a:t>偵測行人靠近路口</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透過</a:t>
                      </a:r>
                      <a:r>
                        <a:rPr lang="en-US" altLang="zh-TW" sz="1600">
                          <a:latin typeface="+mj-ea"/>
                          <a:ea typeface="+mj-ea"/>
                        </a:rPr>
                        <a:t>APP</a:t>
                      </a:r>
                      <a:r>
                        <a:rPr lang="zh-TW" altLang="en-US" sz="1600">
                          <a:latin typeface="+mj-ea"/>
                          <a:ea typeface="+mj-ea"/>
                        </a:rPr>
                        <a:t>連結聽障者資訊</a:t>
                      </a:r>
                      <a:endParaRPr lang="en-US" altLang="zh-TW" sz="1600">
                        <a:latin typeface="+mj-ea"/>
                        <a:ea typeface="+mj-ea"/>
                      </a:endParaRPr>
                    </a:p>
                  </a:txBody>
                  <a:tcPr/>
                </a:tc>
                <a:tc>
                  <a:txBody>
                    <a:bodyPr/>
                    <a:lstStyle/>
                    <a:p>
                      <a:pPr marL="285750" indent="-285750">
                        <a:buFont typeface="Arial" panose="020B0604020202020204" pitchFamily="34" charset="0"/>
                        <a:buChar char="•"/>
                      </a:pPr>
                      <a:r>
                        <a:rPr lang="zh-TW" altLang="en-US" sz="1600">
                          <a:latin typeface="+mj-ea"/>
                          <a:ea typeface="+mj-ea"/>
                        </a:rPr>
                        <a:t>加強視覺輔助告知前方有路口</a:t>
                      </a:r>
                      <a:endParaRPr lang="en-US" altLang="zh-TW" sz="1600">
                        <a:latin typeface="+mj-ea"/>
                        <a:ea typeface="+mj-ea"/>
                      </a:endParaRPr>
                    </a:p>
                  </a:txBody>
                  <a:tcPr/>
                </a:tc>
                <a:extLst>
                  <a:ext uri="{0D108BD9-81ED-4DB2-BD59-A6C34878D82A}">
                    <a16:rowId xmlns:a16="http://schemas.microsoft.com/office/drawing/2014/main" val="2779798952"/>
                  </a:ext>
                </a:extLst>
              </a:tr>
              <a:tr h="370840">
                <a:tc>
                  <a:txBody>
                    <a:bodyPr/>
                    <a:lstStyle/>
                    <a:p>
                      <a:pPr marL="0" indent="0">
                        <a:buFont typeface="Arial" panose="020B0604020202020204" pitchFamily="34" charset="0"/>
                        <a:buNone/>
                      </a:pPr>
                      <a:r>
                        <a:rPr lang="zh-TW" altLang="en-US" sz="1600" b="0"/>
                        <a:t>路口視距不足</a:t>
                      </a:r>
                      <a:endParaRPr lang="en-US" altLang="zh-TW" sz="1600" b="0"/>
                    </a:p>
                    <a:p>
                      <a:pPr marL="285750" indent="-285750">
                        <a:buFont typeface="Arial" panose="020B0604020202020204" pitchFamily="34" charset="0"/>
                        <a:buChar char="•"/>
                      </a:pPr>
                      <a:endParaRPr lang="en-US" altLang="zh-TW" sz="1600" b="0">
                        <a:latin typeface="+mj-ea"/>
                        <a:ea typeface="+mj-ea"/>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b="0">
                          <a:latin typeface="+mj-ea"/>
                          <a:ea typeface="+mj-ea"/>
                        </a:rPr>
                        <a:t>偵測行人靠近路口</a:t>
                      </a:r>
                      <a:endParaRPr lang="en-US" altLang="zh-TW" sz="1600" b="0">
                        <a:latin typeface="+mj-ea"/>
                        <a:ea typeface="+mj-ea"/>
                      </a:endParaRPr>
                    </a:p>
                    <a:p>
                      <a:pPr marL="285750" indent="-285750">
                        <a:buFont typeface="Arial" panose="020B0604020202020204" pitchFamily="34" charset="0"/>
                        <a:buChar char="•"/>
                      </a:pPr>
                      <a:r>
                        <a:rPr lang="zh-TW" altLang="en-US" sz="1600" b="0">
                          <a:latin typeface="+mj-ea"/>
                          <a:ea typeface="+mj-ea"/>
                        </a:rPr>
                        <a:t>偵測測向來車</a:t>
                      </a:r>
                      <a:endParaRPr lang="en-US" altLang="zh-TW" sz="1600" b="0">
                        <a:latin typeface="+mj-ea"/>
                        <a:ea typeface="+mj-ea"/>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分析是否可能碰撞</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明顯燈號告知側向來車</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明顯燈號告知側向車輛停讓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5002656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0"/>
                        <a:t>對通過區間判斷錯誤</a:t>
                      </a:r>
                      <a:endParaRPr lang="en-US" altLang="zh-TW" sz="1600" b="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及早提醒來車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示警車輛停讓</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偵測測向來車車速</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偵測行人走向</a:t>
                      </a:r>
                    </a:p>
                  </a:txBody>
                  <a:tcPr/>
                </a:tc>
                <a:tc>
                  <a:txBody>
                    <a:bodyPr/>
                    <a:lstStyle/>
                    <a:p>
                      <a:pPr marL="285750" indent="-285750">
                        <a:buFont typeface="Arial" panose="020B0604020202020204" pitchFamily="34" charset="0"/>
                        <a:buChar char="•"/>
                      </a:pPr>
                      <a:r>
                        <a:rPr lang="zh-TW" altLang="en-US" sz="1600" kern="1200">
                          <a:solidFill>
                            <a:schemeClr val="dk1"/>
                          </a:solidFill>
                          <a:latin typeface="+mj-ea"/>
                          <a:ea typeface="+mn-ea"/>
                          <a:cs typeface="+mn-cs"/>
                        </a:rPr>
                        <a:t>預估側向來車抵達路口時間</a:t>
                      </a:r>
                      <a:endParaRPr lang="en-US" altLang="zh-TW" sz="1600" kern="1200">
                        <a:solidFill>
                          <a:schemeClr val="dk1"/>
                        </a:solidFill>
                        <a:latin typeface="+mj-ea"/>
                        <a:ea typeface="+mn-ea"/>
                        <a:cs typeface="+mn-cs"/>
                      </a:endParaRPr>
                    </a:p>
                    <a:p>
                      <a:pPr marL="285750" indent="-285750">
                        <a:buFont typeface="Arial" panose="020B0604020202020204" pitchFamily="34" charset="0"/>
                        <a:buChar char="•"/>
                      </a:pPr>
                      <a:r>
                        <a:rPr lang="zh-TW" altLang="en-US" sz="1600" kern="1200">
                          <a:solidFill>
                            <a:schemeClr val="dk1"/>
                          </a:solidFill>
                          <a:latin typeface="+mj-ea"/>
                          <a:ea typeface="+mn-ea"/>
                          <a:cs typeface="+mn-cs"/>
                        </a:rPr>
                        <a:t>預估行人可安全通過路口的時間</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a:latin typeface="+mj-ea"/>
                          <a:ea typeface="+mj-ea"/>
                        </a:rPr>
                        <a:t>明顯燈號建議行人是否可通行</a:t>
                      </a:r>
                      <a:endParaRPr lang="en-US" altLang="zh-TW" sz="1600">
                        <a:latin typeface="+mj-ea"/>
                        <a:ea typeface="+mj-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a:solidFill>
                            <a:schemeClr val="dk1"/>
                          </a:solidFill>
                          <a:latin typeface="+mj-ea"/>
                          <a:ea typeface="+mn-ea"/>
                          <a:cs typeface="+mn-cs"/>
                        </a:rPr>
                        <a:t>明顯燈號告知側向車輛停讓</a:t>
                      </a:r>
                      <a:endParaRPr lang="en-US" altLang="zh-TW" sz="1600" kern="1200">
                        <a:solidFill>
                          <a:schemeClr val="dk1"/>
                        </a:solidFill>
                        <a:latin typeface="+mj-ea"/>
                        <a:ea typeface="+mn-ea"/>
                        <a:cs typeface="+mn-cs"/>
                      </a:endParaRPr>
                    </a:p>
                  </a:txBody>
                  <a:tcPr/>
                </a:tc>
                <a:extLst>
                  <a:ext uri="{0D108BD9-81ED-4DB2-BD59-A6C34878D82A}">
                    <a16:rowId xmlns:a16="http://schemas.microsoft.com/office/drawing/2014/main" val="1990962883"/>
                  </a:ext>
                </a:extLst>
              </a:tr>
            </a:tbl>
          </a:graphicData>
        </a:graphic>
      </p:graphicFrame>
      <p:sp>
        <p:nvSpPr>
          <p:cNvPr id="6" name="矩形 5">
            <a:extLst>
              <a:ext uri="{FF2B5EF4-FFF2-40B4-BE49-F238E27FC236}">
                <a16:creationId xmlns:a16="http://schemas.microsoft.com/office/drawing/2014/main" id="{AD64271A-89EF-79D3-6DF0-9F1980F8B67E}"/>
              </a:ext>
            </a:extLst>
          </p:cNvPr>
          <p:cNvSpPr/>
          <p:nvPr/>
        </p:nvSpPr>
        <p:spPr>
          <a:xfrm>
            <a:off x="3602253" y="3147209"/>
            <a:ext cx="2916000"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視距不足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提供行人告警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閃光</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光度調整</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en-US" altLang="zh-TW" sz="1600">
              <a:solidFill>
                <a:schemeClr val="tx1"/>
              </a:solidFill>
              <a:sym typeface="Wingdings" panose="05000000000000000000" pitchFamily="2" charset="2"/>
            </a:endParaRPr>
          </a:p>
        </p:txBody>
      </p:sp>
      <p:sp>
        <p:nvSpPr>
          <p:cNvPr id="8" name="矩形 7">
            <a:extLst>
              <a:ext uri="{FF2B5EF4-FFF2-40B4-BE49-F238E27FC236}">
                <a16:creationId xmlns:a16="http://schemas.microsoft.com/office/drawing/2014/main" id="{088A1C1B-DD25-1BC0-4469-A7291DDB70A8}"/>
              </a:ext>
            </a:extLst>
          </p:cNvPr>
          <p:cNvSpPr/>
          <p:nvPr/>
        </p:nvSpPr>
        <p:spPr>
          <a:xfrm>
            <a:off x="6691375" y="3147209"/>
            <a:ext cx="5065198"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sym typeface="Wingdings" panose="05000000000000000000" pitchFamily="2" charset="2"/>
              </a:rPr>
              <a:t>通行判斷</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輔助行人判斷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閃光</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光度調整</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警示車輛</a:t>
            </a:r>
            <a:endParaRPr lang="zh-TW" altLang="en-US" sz="1600">
              <a:solidFill>
                <a:schemeClr val="tx1"/>
              </a:solidFill>
            </a:endParaRPr>
          </a:p>
        </p:txBody>
      </p:sp>
      <p:pic>
        <p:nvPicPr>
          <p:cNvPr id="9" name="圖片 8">
            <a:extLst>
              <a:ext uri="{FF2B5EF4-FFF2-40B4-BE49-F238E27FC236}">
                <a16:creationId xmlns:a16="http://schemas.microsoft.com/office/drawing/2014/main" id="{2F999973-BF4E-184A-426F-8E9B9EB5C2F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7971" y="1301911"/>
            <a:ext cx="2914180" cy="2185635"/>
          </a:xfrm>
          <a:prstGeom prst="rect">
            <a:avLst/>
          </a:prstGeom>
        </p:spPr>
      </p:pic>
      <p:sp>
        <p:nvSpPr>
          <p:cNvPr id="10" name="矩形 9">
            <a:extLst>
              <a:ext uri="{FF2B5EF4-FFF2-40B4-BE49-F238E27FC236}">
                <a16:creationId xmlns:a16="http://schemas.microsoft.com/office/drawing/2014/main" id="{DE1BF3D3-08F6-9D16-690B-6FB6F8C912C0}"/>
              </a:ext>
            </a:extLst>
          </p:cNvPr>
          <p:cNvSpPr/>
          <p:nvPr/>
        </p:nvSpPr>
        <p:spPr>
          <a:xfrm>
            <a:off x="557970" y="3147209"/>
            <a:ext cx="2914179" cy="54512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路口存在感不足</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增加警示 </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閃光</a:t>
            </a:r>
            <a:r>
              <a:rPr lang="en-US" altLang="zh-TW" sz="1600">
                <a:solidFill>
                  <a:schemeClr val="tx1"/>
                </a:solidFill>
                <a:sym typeface="Wingdings" panose="05000000000000000000" pitchFamily="2" charset="2"/>
              </a:rPr>
              <a:t>+</a:t>
            </a:r>
            <a:r>
              <a:rPr lang="zh-TW" altLang="en-US" sz="1600">
                <a:solidFill>
                  <a:schemeClr val="tx1"/>
                </a:solidFill>
                <a:sym typeface="Wingdings" panose="05000000000000000000" pitchFamily="2" charset="2"/>
              </a:rPr>
              <a:t>光度調整</a:t>
            </a:r>
            <a:r>
              <a:rPr lang="en-US" altLang="zh-TW" sz="1600">
                <a:solidFill>
                  <a:schemeClr val="tx1"/>
                </a:solidFill>
                <a:sym typeface="Wingdings" panose="05000000000000000000" pitchFamily="2" charset="2"/>
              </a:rPr>
              <a:t>)</a:t>
            </a:r>
            <a:endParaRPr lang="zh-TW" altLang="en-US" sz="1600">
              <a:solidFill>
                <a:schemeClr val="tx1"/>
              </a:solidFill>
            </a:endParaRPr>
          </a:p>
        </p:txBody>
      </p:sp>
      <p:sp>
        <p:nvSpPr>
          <p:cNvPr id="25" name="矩形 24">
            <a:extLst>
              <a:ext uri="{FF2B5EF4-FFF2-40B4-BE49-F238E27FC236}">
                <a16:creationId xmlns:a16="http://schemas.microsoft.com/office/drawing/2014/main" id="{C6C30186-8E78-DCD7-CB4F-FF476F84967A}"/>
              </a:ext>
            </a:extLst>
          </p:cNvPr>
          <p:cNvSpPr/>
          <p:nvPr/>
        </p:nvSpPr>
        <p:spPr>
          <a:xfrm>
            <a:off x="2778079" y="1737551"/>
            <a:ext cx="124592" cy="66878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剪去同側角落 30">
            <a:extLst>
              <a:ext uri="{FF2B5EF4-FFF2-40B4-BE49-F238E27FC236}">
                <a16:creationId xmlns:a16="http://schemas.microsoft.com/office/drawing/2014/main" id="{2B46323A-EE5A-C567-4FBD-652BA3254D21}"/>
              </a:ext>
            </a:extLst>
          </p:cNvPr>
          <p:cNvSpPr/>
          <p:nvPr/>
        </p:nvSpPr>
        <p:spPr>
          <a:xfrm rot="10800000">
            <a:off x="2386635" y="1400580"/>
            <a:ext cx="791730" cy="289612"/>
          </a:xfrm>
          <a:prstGeom prst="snip2SameRect">
            <a:avLst>
              <a:gd name="adj1" fmla="val 50000"/>
              <a:gd name="adj2"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5D6F4034-91A1-936A-03CC-462318D00D13}"/>
              </a:ext>
            </a:extLst>
          </p:cNvPr>
          <p:cNvPicPr>
            <a:picLocks noChangeAspect="1"/>
          </p:cNvPicPr>
          <p:nvPr/>
        </p:nvPicPr>
        <p:blipFill rotWithShape="1">
          <a:blip r:embed="rId5"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554684" y="1577499"/>
            <a:ext cx="540219" cy="289612"/>
          </a:xfrm>
          <a:prstGeom prst="rect">
            <a:avLst/>
          </a:prstGeom>
        </p:spPr>
      </p:pic>
      <p:grpSp>
        <p:nvGrpSpPr>
          <p:cNvPr id="52" name="群組 51">
            <a:extLst>
              <a:ext uri="{FF2B5EF4-FFF2-40B4-BE49-F238E27FC236}">
                <a16:creationId xmlns:a16="http://schemas.microsoft.com/office/drawing/2014/main" id="{2ACE3EBC-7BFF-674E-5E1B-0793F714571E}"/>
              </a:ext>
            </a:extLst>
          </p:cNvPr>
          <p:cNvGrpSpPr/>
          <p:nvPr/>
        </p:nvGrpSpPr>
        <p:grpSpPr>
          <a:xfrm rot="10800000">
            <a:off x="8867158" y="1349447"/>
            <a:ext cx="791730" cy="369332"/>
            <a:chOff x="8904214" y="2105319"/>
            <a:chExt cx="791730" cy="369332"/>
          </a:xfrm>
        </p:grpSpPr>
        <p:sp>
          <p:nvSpPr>
            <p:cNvPr id="33" name="矩形: 剪去同側角落 32">
              <a:extLst>
                <a:ext uri="{FF2B5EF4-FFF2-40B4-BE49-F238E27FC236}">
                  <a16:creationId xmlns:a16="http://schemas.microsoft.com/office/drawing/2014/main" id="{80CEC240-31BE-D872-657C-87DD5E40E089}"/>
                </a:ext>
              </a:extLst>
            </p:cNvPr>
            <p:cNvSpPr/>
            <p:nvPr/>
          </p:nvSpPr>
          <p:spPr>
            <a:xfrm rot="10800000">
              <a:off x="8904214" y="2152168"/>
              <a:ext cx="791730" cy="289612"/>
            </a:xfrm>
            <a:prstGeom prst="snip2SameRect">
              <a:avLst>
                <a:gd name="adj1" fmla="val 50000"/>
                <a:gd name="adj2"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F762E5DB-48D8-CF77-0E20-66927A492948}"/>
                </a:ext>
              </a:extLst>
            </p:cNvPr>
            <p:cNvSpPr txBox="1"/>
            <p:nvPr/>
          </p:nvSpPr>
          <p:spPr>
            <a:xfrm rot="10800000">
              <a:off x="8904214" y="2105319"/>
              <a:ext cx="740908" cy="369332"/>
            </a:xfrm>
            <a:prstGeom prst="rect">
              <a:avLst/>
            </a:prstGeom>
            <a:noFill/>
          </p:spPr>
          <p:txBody>
            <a:bodyPr wrap="none" rtlCol="0">
              <a:spAutoFit/>
            </a:bodyPr>
            <a:lstStyle/>
            <a:p>
              <a:r>
                <a:rPr lang="en-US" altLang="zh-TW"/>
                <a:t>Flash!</a:t>
              </a:r>
              <a:endParaRPr lang="zh-TW" altLang="en-US"/>
            </a:p>
          </p:txBody>
        </p:sp>
      </p:grpSp>
      <p:grpSp>
        <p:nvGrpSpPr>
          <p:cNvPr id="13" name="群組 12">
            <a:extLst>
              <a:ext uri="{FF2B5EF4-FFF2-40B4-BE49-F238E27FC236}">
                <a16:creationId xmlns:a16="http://schemas.microsoft.com/office/drawing/2014/main" id="{F483FC15-20F8-F80E-B8F0-1567E80A7D07}"/>
              </a:ext>
            </a:extLst>
          </p:cNvPr>
          <p:cNvGrpSpPr/>
          <p:nvPr/>
        </p:nvGrpSpPr>
        <p:grpSpPr>
          <a:xfrm rot="10800000">
            <a:off x="4031658" y="1636631"/>
            <a:ext cx="799502" cy="369332"/>
            <a:chOff x="4771441" y="1477173"/>
            <a:chExt cx="799502" cy="369332"/>
          </a:xfrm>
        </p:grpSpPr>
        <p:sp>
          <p:nvSpPr>
            <p:cNvPr id="32" name="矩形: 剪去同側角落 31">
              <a:extLst>
                <a:ext uri="{FF2B5EF4-FFF2-40B4-BE49-F238E27FC236}">
                  <a16:creationId xmlns:a16="http://schemas.microsoft.com/office/drawing/2014/main" id="{4DF6D75A-00FB-AF9D-FDDB-3EE104CD8880}"/>
                </a:ext>
              </a:extLst>
            </p:cNvPr>
            <p:cNvSpPr/>
            <p:nvPr/>
          </p:nvSpPr>
          <p:spPr>
            <a:xfrm rot="10800000">
              <a:off x="4779213" y="1515434"/>
              <a:ext cx="791730" cy="289612"/>
            </a:xfrm>
            <a:prstGeom prst="snip2SameRect">
              <a:avLst>
                <a:gd name="adj1" fmla="val 50000"/>
                <a:gd name="adj2" fmla="val 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055A2A04-C762-F57B-0984-2F0B114B20C9}"/>
                </a:ext>
              </a:extLst>
            </p:cNvPr>
            <p:cNvSpPr txBox="1"/>
            <p:nvPr/>
          </p:nvSpPr>
          <p:spPr>
            <a:xfrm rot="10800000">
              <a:off x="4771441" y="1477173"/>
              <a:ext cx="740908" cy="369332"/>
            </a:xfrm>
            <a:prstGeom prst="rect">
              <a:avLst/>
            </a:prstGeom>
            <a:noFill/>
          </p:spPr>
          <p:txBody>
            <a:bodyPr wrap="none" rtlCol="0">
              <a:spAutoFit/>
            </a:bodyPr>
            <a:lstStyle/>
            <a:p>
              <a:r>
                <a:rPr lang="en-US" altLang="zh-TW"/>
                <a:t>Flash!</a:t>
              </a:r>
              <a:endParaRPr lang="zh-TW" altLang="en-US"/>
            </a:p>
          </p:txBody>
        </p:sp>
      </p:grpSp>
      <p:sp>
        <p:nvSpPr>
          <p:cNvPr id="35" name="文字方塊 34">
            <a:extLst>
              <a:ext uri="{FF2B5EF4-FFF2-40B4-BE49-F238E27FC236}">
                <a16:creationId xmlns:a16="http://schemas.microsoft.com/office/drawing/2014/main" id="{BAD6EC23-7555-3C46-AFB9-33BBB99E0796}"/>
              </a:ext>
            </a:extLst>
          </p:cNvPr>
          <p:cNvSpPr txBox="1"/>
          <p:nvPr/>
        </p:nvSpPr>
        <p:spPr>
          <a:xfrm>
            <a:off x="2458898" y="1325061"/>
            <a:ext cx="740908" cy="369332"/>
          </a:xfrm>
          <a:prstGeom prst="rect">
            <a:avLst/>
          </a:prstGeom>
          <a:noFill/>
        </p:spPr>
        <p:txBody>
          <a:bodyPr wrap="none" rtlCol="0">
            <a:spAutoFit/>
          </a:bodyPr>
          <a:lstStyle/>
          <a:p>
            <a:r>
              <a:rPr lang="en-US" altLang="zh-TW"/>
              <a:t>Flash!</a:t>
            </a:r>
            <a:endParaRPr lang="zh-TW" altLang="en-US"/>
          </a:p>
        </p:txBody>
      </p:sp>
      <p:pic>
        <p:nvPicPr>
          <p:cNvPr id="36" name="圖片 35">
            <a:extLst>
              <a:ext uri="{FF2B5EF4-FFF2-40B4-BE49-F238E27FC236}">
                <a16:creationId xmlns:a16="http://schemas.microsoft.com/office/drawing/2014/main" id="{9862D9F7-6328-FFA5-B88D-9D9E1028C9E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75010" y="1879143"/>
            <a:ext cx="1162057" cy="1162057"/>
          </a:xfrm>
          <a:prstGeom prst="rect">
            <a:avLst/>
          </a:prstGeom>
        </p:spPr>
      </p:pic>
      <p:pic>
        <p:nvPicPr>
          <p:cNvPr id="37" name="圖片 36">
            <a:extLst>
              <a:ext uri="{FF2B5EF4-FFF2-40B4-BE49-F238E27FC236}">
                <a16:creationId xmlns:a16="http://schemas.microsoft.com/office/drawing/2014/main" id="{F3CCAED4-B9E9-17AD-BC6E-EC860C351558}"/>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49467" y="1983341"/>
            <a:ext cx="604639" cy="604639"/>
          </a:xfrm>
          <a:prstGeom prst="rect">
            <a:avLst/>
          </a:prstGeom>
        </p:spPr>
      </p:pic>
      <p:pic>
        <p:nvPicPr>
          <p:cNvPr id="38" name="圖片 37">
            <a:extLst>
              <a:ext uri="{FF2B5EF4-FFF2-40B4-BE49-F238E27FC236}">
                <a16:creationId xmlns:a16="http://schemas.microsoft.com/office/drawing/2014/main" id="{00D9E860-8925-5F9E-E1D5-9D322ED841D8}"/>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18157" y="2007779"/>
            <a:ext cx="625723" cy="625723"/>
          </a:xfrm>
          <a:prstGeom prst="rect">
            <a:avLst/>
          </a:prstGeom>
        </p:spPr>
      </p:pic>
      <p:sp>
        <p:nvSpPr>
          <p:cNvPr id="11" name="矩形 10">
            <a:extLst>
              <a:ext uri="{FF2B5EF4-FFF2-40B4-BE49-F238E27FC236}">
                <a16:creationId xmlns:a16="http://schemas.microsoft.com/office/drawing/2014/main" id="{E56A6ED2-24AF-B592-688D-3C25DE56B5B6}"/>
              </a:ext>
            </a:extLst>
          </p:cNvPr>
          <p:cNvSpPr/>
          <p:nvPr/>
        </p:nvSpPr>
        <p:spPr>
          <a:xfrm>
            <a:off x="2756573" y="6521865"/>
            <a:ext cx="9000000" cy="324000"/>
          </a:xfrm>
          <a:prstGeom prst="rect">
            <a:avLst/>
          </a:prstGeom>
          <a:solidFill>
            <a:schemeClr val="accent5">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TW" altLang="en-US" sz="1600" b="1">
                <a:solidFill>
                  <a:schemeClr val="tx1"/>
                </a:solidFill>
              </a:rPr>
              <a:t>聽障者需輔助感知環境，透過</a:t>
            </a:r>
            <a:r>
              <a:rPr lang="zh-TW" altLang="en-US" sz="1600" b="1">
                <a:solidFill>
                  <a:srgbClr val="FF0000"/>
                </a:solidFill>
              </a:rPr>
              <a:t>視覺加強</a:t>
            </a:r>
            <a:r>
              <a:rPr lang="zh-TW" altLang="en-US" sz="1600" b="1">
                <a:solidFill>
                  <a:schemeClr val="tx1"/>
                </a:solidFill>
              </a:rPr>
              <a:t>告知周邊環境並</a:t>
            </a:r>
            <a:r>
              <a:rPr lang="zh-TW" altLang="en-US" sz="1600" b="1">
                <a:solidFill>
                  <a:srgbClr val="FF0000"/>
                </a:solidFill>
              </a:rPr>
              <a:t>警示周邊機動車輛停讓</a:t>
            </a:r>
          </a:p>
        </p:txBody>
      </p:sp>
      <p:pic>
        <p:nvPicPr>
          <p:cNvPr id="14" name="圖片 13">
            <a:extLst>
              <a:ext uri="{FF2B5EF4-FFF2-40B4-BE49-F238E27FC236}">
                <a16:creationId xmlns:a16="http://schemas.microsoft.com/office/drawing/2014/main" id="{59FD70EE-61BE-08A7-7BA5-02E99985C04A}"/>
              </a:ext>
            </a:extLst>
          </p:cNvPr>
          <p:cNvPicPr>
            <a:picLocks noChangeAspect="1"/>
          </p:cNvPicPr>
          <p:nvPr/>
        </p:nvPicPr>
        <p:blipFill rotWithShape="1">
          <a:blip r:embed="rId5"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4135973" y="1437802"/>
            <a:ext cx="540219" cy="289612"/>
          </a:xfrm>
          <a:prstGeom prst="rect">
            <a:avLst/>
          </a:prstGeom>
        </p:spPr>
      </p:pic>
      <p:pic>
        <p:nvPicPr>
          <p:cNvPr id="49" name="圖片 48">
            <a:extLst>
              <a:ext uri="{FF2B5EF4-FFF2-40B4-BE49-F238E27FC236}">
                <a16:creationId xmlns:a16="http://schemas.microsoft.com/office/drawing/2014/main" id="{B522A3F6-BEEF-4CEB-532D-E2FE21E9ADA2}"/>
              </a:ext>
            </a:extLst>
          </p:cNvPr>
          <p:cNvPicPr>
            <a:picLocks noChangeAspect="1"/>
          </p:cNvPicPr>
          <p:nvPr/>
        </p:nvPicPr>
        <p:blipFill rotWithShape="1">
          <a:blip r:embed="rId9" cstate="email">
            <a:clrChange>
              <a:clrFrom>
                <a:srgbClr val="242424"/>
              </a:clrFrom>
              <a:clrTo>
                <a:srgbClr val="242424">
                  <a:alpha val="0"/>
                </a:srgbClr>
              </a:clrTo>
            </a:clrChange>
            <a:extLst>
              <a:ext uri="{28A0092B-C50C-407E-A947-70E740481C1C}">
                <a14:useLocalDpi xmlns:a14="http://schemas.microsoft.com/office/drawing/2010/main"/>
              </a:ext>
            </a:extLst>
          </a:blip>
          <a:srcRect/>
          <a:stretch/>
        </p:blipFill>
        <p:spPr>
          <a:xfrm>
            <a:off x="9033807" y="1192482"/>
            <a:ext cx="462435" cy="238938"/>
          </a:xfrm>
          <a:prstGeom prst="rect">
            <a:avLst/>
          </a:prstGeom>
          <a:ln>
            <a:noFill/>
          </a:ln>
        </p:spPr>
      </p:pic>
      <p:pic>
        <p:nvPicPr>
          <p:cNvPr id="50" name="圖片 49">
            <a:extLst>
              <a:ext uri="{FF2B5EF4-FFF2-40B4-BE49-F238E27FC236}">
                <a16:creationId xmlns:a16="http://schemas.microsoft.com/office/drawing/2014/main" id="{532DB0F2-B176-3D7C-AAC9-03BAFFA8EAC9}"/>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093326" y="1890777"/>
            <a:ext cx="904970" cy="483437"/>
          </a:xfrm>
          <a:prstGeom prst="rect">
            <a:avLst/>
          </a:prstGeom>
        </p:spPr>
      </p:pic>
      <p:pic>
        <p:nvPicPr>
          <p:cNvPr id="51" name="圖片 50">
            <a:extLst>
              <a:ext uri="{FF2B5EF4-FFF2-40B4-BE49-F238E27FC236}">
                <a16:creationId xmlns:a16="http://schemas.microsoft.com/office/drawing/2014/main" id="{A3C613A0-30D7-0122-27F4-F0717DA3D8D7}"/>
              </a:ext>
            </a:extLst>
          </p:cNvPr>
          <p:cNvPicPr>
            <a:picLocks noChangeAspect="1"/>
          </p:cNvPicPr>
          <p:nvPr/>
        </p:nvPicPr>
        <p:blipFill rotWithShape="1">
          <a:blip r:embed="rId11"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rot="5400000">
            <a:off x="7741711" y="2252490"/>
            <a:ext cx="557594" cy="298927"/>
          </a:xfrm>
          <a:prstGeom prst="rect">
            <a:avLst/>
          </a:prstGeom>
          <a:ln>
            <a:noFill/>
          </a:ln>
        </p:spPr>
      </p:pic>
    </p:spTree>
    <p:extLst>
      <p:ext uri="{BB962C8B-B14F-4D97-AF65-F5344CB8AC3E}">
        <p14:creationId xmlns:p14="http://schemas.microsoft.com/office/powerpoint/2010/main" val="979881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48573-BD37-4B6E-C3E3-8F36F6E7B816}"/>
              </a:ext>
            </a:extLst>
          </p:cNvPr>
          <p:cNvSpPr>
            <a:spLocks noGrp="1"/>
          </p:cNvSpPr>
          <p:nvPr>
            <p:ph type="title"/>
          </p:nvPr>
        </p:nvSpPr>
        <p:spPr/>
        <p:txBody>
          <a:bodyPr/>
          <a:lstStyle/>
          <a:p>
            <a:r>
              <a:rPr lang="en-US" altLang="zh-TW" err="1"/>
              <a:t>Leotek</a:t>
            </a:r>
            <a:r>
              <a:rPr lang="en-US" altLang="zh-TW"/>
              <a:t> </a:t>
            </a:r>
            <a:r>
              <a:rPr lang="zh-TW" altLang="en-US"/>
              <a:t>無號誌路口應用方案</a:t>
            </a:r>
          </a:p>
        </p:txBody>
      </p:sp>
      <p:sp>
        <p:nvSpPr>
          <p:cNvPr id="3" name="投影片編號版面配置區 2">
            <a:extLst>
              <a:ext uri="{FF2B5EF4-FFF2-40B4-BE49-F238E27FC236}">
                <a16:creationId xmlns:a16="http://schemas.microsoft.com/office/drawing/2014/main" id="{272F27B6-FED1-3BC1-3268-F5EB768FF108}"/>
              </a:ext>
            </a:extLst>
          </p:cNvPr>
          <p:cNvSpPr>
            <a:spLocks noGrp="1"/>
          </p:cNvSpPr>
          <p:nvPr>
            <p:ph type="sldNum" sz="quarter" idx="12"/>
          </p:nvPr>
        </p:nvSpPr>
        <p:spPr/>
        <p:txBody>
          <a:bodyPr/>
          <a:lstStyle/>
          <a:p>
            <a:pPr algn="ctr"/>
            <a:fld id="{6E290225-7458-4E5F-AFE5-E142CAAEBF37}" type="slidenum">
              <a:rPr lang="en-US" smtClean="0"/>
              <a:pPr algn="ctr"/>
              <a:t>71</a:t>
            </a:fld>
            <a:endParaRPr lang="en-US"/>
          </a:p>
        </p:txBody>
      </p:sp>
      <p:sp>
        <p:nvSpPr>
          <p:cNvPr id="4" name="文字方塊 3">
            <a:extLst>
              <a:ext uri="{FF2B5EF4-FFF2-40B4-BE49-F238E27FC236}">
                <a16:creationId xmlns:a16="http://schemas.microsoft.com/office/drawing/2014/main" id="{C0CE1C46-8D28-ADC1-0010-A428FFDD9C2A}"/>
              </a:ext>
            </a:extLst>
          </p:cNvPr>
          <p:cNvSpPr txBox="1"/>
          <p:nvPr/>
        </p:nvSpPr>
        <p:spPr>
          <a:xfrm>
            <a:off x="670754" y="1730617"/>
            <a:ext cx="10683046" cy="1077218"/>
          </a:xfrm>
          <a:prstGeom prst="rect">
            <a:avLst/>
          </a:prstGeom>
          <a:noFill/>
        </p:spPr>
        <p:txBody>
          <a:bodyPr wrap="square">
            <a:spAutoFit/>
          </a:bodyPr>
          <a:lstStyle/>
          <a:p>
            <a:pPr marL="285750" indent="-285750">
              <a:buFont typeface="Arial" panose="020B0604020202020204" pitchFamily="34" charset="0"/>
              <a:buChar char="•"/>
            </a:pPr>
            <a:r>
              <a:rPr lang="zh-TW" altLang="en-US" sz="1600"/>
              <a:t>透過自身攝影機針對異常安全事件 </a:t>
            </a:r>
            <a:r>
              <a:rPr lang="en-US" altLang="zh-TW" sz="1600"/>
              <a:t>(</a:t>
            </a:r>
            <a:r>
              <a:rPr lang="zh-TW" altLang="en-US" sz="1600"/>
              <a:t>如事故、遺落物、行人違規</a:t>
            </a:r>
            <a:r>
              <a:rPr lang="en-US" altLang="zh-TW" sz="1600"/>
              <a:t>…)</a:t>
            </a:r>
            <a:r>
              <a:rPr lang="zh-TW" altLang="en-US" sz="1600"/>
              <a:t>回報管理中心，達到保全目的</a:t>
            </a:r>
            <a:endParaRPr lang="en-US" altLang="zh-TW" sz="1600"/>
          </a:p>
          <a:p>
            <a:pPr marL="285750" indent="-285750">
              <a:buFont typeface="Arial" panose="020B0604020202020204" pitchFamily="34" charset="0"/>
              <a:buChar char="•"/>
            </a:pPr>
            <a:r>
              <a:rPr lang="zh-TW" altLang="en-US" sz="1600"/>
              <a:t>於路口及 </a:t>
            </a:r>
            <a:r>
              <a:rPr lang="en-US" altLang="zh-TW" sz="1600"/>
              <a:t>(</a:t>
            </a:r>
            <a:r>
              <a:rPr lang="zh-TW" altLang="en-US" sz="1600"/>
              <a:t>或</a:t>
            </a:r>
            <a:r>
              <a:rPr lang="en-US" altLang="zh-TW" sz="1600"/>
              <a:t>)</a:t>
            </a:r>
            <a:r>
              <a:rPr lang="zh-TW" altLang="en-US" sz="1600"/>
              <a:t> 路段結合</a:t>
            </a:r>
            <a:r>
              <a:rPr lang="zh-TW" altLang="en-US" sz="1600">
                <a:solidFill>
                  <a:srgbClr val="FF0000"/>
                </a:solidFill>
              </a:rPr>
              <a:t>照明設備</a:t>
            </a:r>
            <a:r>
              <a:rPr lang="zh-TW" altLang="en-US" sz="1600"/>
              <a:t>，於</a:t>
            </a:r>
            <a:r>
              <a:rPr lang="zh-TW" altLang="en-US" sz="1600">
                <a:solidFill>
                  <a:schemeClr val="tx1"/>
                </a:solidFill>
              </a:rPr>
              <a:t>偵測到行人時提供照明輔助</a:t>
            </a:r>
            <a:endParaRPr lang="en-US" altLang="zh-TW" sz="1600">
              <a:solidFill>
                <a:schemeClr val="tx1"/>
              </a:solidFill>
            </a:endParaRPr>
          </a:p>
          <a:p>
            <a:pPr marL="285750" indent="-285750">
              <a:buFont typeface="Arial" panose="020B0604020202020204" pitchFamily="34" charset="0"/>
              <a:buChar char="•"/>
            </a:pPr>
            <a:r>
              <a:rPr lang="zh-TW" altLang="en-US" sz="1600"/>
              <a:t>結合</a:t>
            </a:r>
            <a:r>
              <a:rPr lang="zh-TW" altLang="en-US" sz="1600">
                <a:solidFill>
                  <a:srgbClr val="FF0000"/>
                </a:solidFill>
              </a:rPr>
              <a:t>擴音設備</a:t>
            </a:r>
            <a:r>
              <a:rPr lang="zh-TW" altLang="en-US" sz="1600"/>
              <a:t>，可供鄰里長廣播利用</a:t>
            </a:r>
            <a:endParaRPr lang="en-US" altLang="zh-TW" sz="1600"/>
          </a:p>
          <a:p>
            <a:pPr marL="285750" indent="-285750">
              <a:buFont typeface="Arial" panose="020B0604020202020204" pitchFamily="34" charset="0"/>
              <a:buChar char="•"/>
            </a:pPr>
            <a:r>
              <a:rPr lang="zh-TW" altLang="en-US" sz="1600"/>
              <a:t>結合多元</a:t>
            </a:r>
            <a:r>
              <a:rPr lang="zh-TW" altLang="en-US" sz="1600">
                <a:solidFill>
                  <a:srgbClr val="FF0000"/>
                </a:solidFill>
              </a:rPr>
              <a:t>感測器</a:t>
            </a:r>
            <a:r>
              <a:rPr lang="zh-TW" altLang="en-US" sz="1600"/>
              <a:t>偵測：空汙、溫度</a:t>
            </a:r>
            <a:r>
              <a:rPr lang="en-US" altLang="zh-TW" sz="1600"/>
              <a:t>…</a:t>
            </a:r>
          </a:p>
        </p:txBody>
      </p:sp>
      <p:sp>
        <p:nvSpPr>
          <p:cNvPr id="5" name="矩形: 圓角 4">
            <a:extLst>
              <a:ext uri="{FF2B5EF4-FFF2-40B4-BE49-F238E27FC236}">
                <a16:creationId xmlns:a16="http://schemas.microsoft.com/office/drawing/2014/main" id="{0F2EA1F4-3A47-2720-7C3F-27C429A9759C}"/>
              </a:ext>
            </a:extLst>
          </p:cNvPr>
          <p:cNvSpPr/>
          <p:nvPr/>
        </p:nvSpPr>
        <p:spPr>
          <a:xfrm>
            <a:off x="670754" y="1300490"/>
            <a:ext cx="1800000" cy="432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社區</a:t>
            </a:r>
            <a:r>
              <a:rPr lang="en-US" altLang="zh-TW" b="1">
                <a:solidFill>
                  <a:prstClr val="black"/>
                </a:solidFill>
                <a:latin typeface="Calibri"/>
                <a:ea typeface="微軟正黑體"/>
              </a:rPr>
              <a:t>/</a:t>
            </a:r>
            <a:r>
              <a:rPr lang="zh-TW" altLang="en-US" b="1">
                <a:solidFill>
                  <a:prstClr val="black"/>
                </a:solidFill>
                <a:latin typeface="Calibri"/>
                <a:ea typeface="微軟正黑體"/>
              </a:rPr>
              <a:t>學校安全</a:t>
            </a:r>
          </a:p>
        </p:txBody>
      </p:sp>
      <p:sp>
        <p:nvSpPr>
          <p:cNvPr id="6" name="矩形: 圓角 5">
            <a:extLst>
              <a:ext uri="{FF2B5EF4-FFF2-40B4-BE49-F238E27FC236}">
                <a16:creationId xmlns:a16="http://schemas.microsoft.com/office/drawing/2014/main" id="{91943BAC-1A6D-5AB5-745D-9FEFCEA3859B}"/>
              </a:ext>
            </a:extLst>
          </p:cNvPr>
          <p:cNvSpPr/>
          <p:nvPr/>
        </p:nvSpPr>
        <p:spPr>
          <a:xfrm>
            <a:off x="670754" y="2806518"/>
            <a:ext cx="1800000" cy="432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科技執法</a:t>
            </a:r>
          </a:p>
        </p:txBody>
      </p:sp>
      <p:sp>
        <p:nvSpPr>
          <p:cNvPr id="8" name="文字方塊 7">
            <a:extLst>
              <a:ext uri="{FF2B5EF4-FFF2-40B4-BE49-F238E27FC236}">
                <a16:creationId xmlns:a16="http://schemas.microsoft.com/office/drawing/2014/main" id="{43ACBE07-D5F3-9EF1-52BC-E3E32D9223BF}"/>
              </a:ext>
            </a:extLst>
          </p:cNvPr>
          <p:cNvSpPr txBox="1"/>
          <p:nvPr/>
        </p:nvSpPr>
        <p:spPr>
          <a:xfrm>
            <a:off x="670754" y="3279260"/>
            <a:ext cx="7977946" cy="1569660"/>
          </a:xfrm>
          <a:prstGeom prst="rect">
            <a:avLst/>
          </a:prstGeom>
          <a:noFill/>
        </p:spPr>
        <p:txBody>
          <a:bodyPr wrap="square">
            <a:spAutoFit/>
          </a:bodyPr>
          <a:lstStyle/>
          <a:p>
            <a:pPr marL="285750" indent="-285750">
              <a:buFont typeface="Arial" panose="020B0604020202020204" pitchFamily="34" charset="0"/>
              <a:buChar char="•"/>
            </a:pPr>
            <a:r>
              <a:rPr lang="zh-TW" altLang="en-US" sz="1600"/>
              <a:t>自身攝影機可針對路口及 </a:t>
            </a:r>
            <a:r>
              <a:rPr lang="en-US" altLang="zh-TW" sz="1600"/>
              <a:t>(</a:t>
            </a:r>
            <a:r>
              <a:rPr lang="zh-TW" altLang="en-US" sz="1600"/>
              <a:t>或</a:t>
            </a:r>
            <a:r>
              <a:rPr lang="en-US" altLang="zh-TW" sz="1600"/>
              <a:t>)</a:t>
            </a:r>
            <a:r>
              <a:rPr lang="zh-TW" altLang="en-US" sz="1600"/>
              <a:t>路段之違規行為進行科技執法，如：</a:t>
            </a:r>
            <a:endParaRPr lang="en-US" altLang="zh-TW" sz="1600"/>
          </a:p>
          <a:p>
            <a:pPr marL="742950" lvl="1" indent="-285750">
              <a:buFont typeface="Arial" panose="020B0604020202020204" pitchFamily="34" charset="0"/>
              <a:buChar char="•"/>
            </a:pPr>
            <a:r>
              <a:rPr lang="zh-TW" altLang="en-US" sz="1600"/>
              <a:t>機動車輛未依規定停讓行人</a:t>
            </a:r>
            <a:r>
              <a:rPr lang="en-US" altLang="zh-TW" sz="1600"/>
              <a:t>/</a:t>
            </a:r>
            <a:r>
              <a:rPr lang="zh-TW" altLang="en-US" sz="1600"/>
              <a:t>自行車</a:t>
            </a:r>
            <a:endParaRPr lang="en-US" altLang="zh-TW" sz="1600"/>
          </a:p>
          <a:p>
            <a:pPr marL="742950" lvl="1" indent="-285750">
              <a:buFont typeface="Arial" panose="020B0604020202020204" pitchFamily="34" charset="0"/>
              <a:buChar char="•"/>
            </a:pPr>
            <a:r>
              <a:rPr lang="zh-TW" altLang="en-US" sz="1600"/>
              <a:t>車輛超速</a:t>
            </a:r>
            <a:endParaRPr lang="en-US" altLang="zh-TW" sz="1600"/>
          </a:p>
          <a:p>
            <a:pPr marL="742950" lvl="1" indent="-285750">
              <a:buFont typeface="Arial" panose="020B0604020202020204" pitchFamily="34" charset="0"/>
              <a:buChar char="•"/>
            </a:pPr>
            <a:r>
              <a:rPr lang="zh-TW" altLang="en-US" sz="1600"/>
              <a:t>轉彎車輛未禮讓直行車輛</a:t>
            </a:r>
            <a:endParaRPr lang="en-US" altLang="zh-TW" sz="1600"/>
          </a:p>
          <a:p>
            <a:pPr marL="742950" lvl="1" indent="-285750">
              <a:buFont typeface="Arial" panose="020B0604020202020204" pitchFamily="34" charset="0"/>
              <a:buChar char="•"/>
            </a:pPr>
            <a:r>
              <a:rPr lang="zh-TW" altLang="en-US" sz="1600"/>
              <a:t>車輛未依規定停讓</a:t>
            </a:r>
            <a:endParaRPr lang="en-US" altLang="zh-TW" sz="1600"/>
          </a:p>
          <a:p>
            <a:pPr marL="285750" indent="-285750">
              <a:buFont typeface="Arial" panose="020B0604020202020204" pitchFamily="34" charset="0"/>
              <a:buChar char="•"/>
            </a:pPr>
            <a:r>
              <a:rPr lang="zh-TW" altLang="en-US" sz="1600"/>
              <a:t>結合</a:t>
            </a:r>
            <a:r>
              <a:rPr lang="zh-TW" altLang="en-US" sz="1600">
                <a:solidFill>
                  <a:srgbClr val="FF0000"/>
                </a:solidFill>
              </a:rPr>
              <a:t>音量計</a:t>
            </a:r>
            <a:r>
              <a:rPr lang="zh-TW" altLang="en-US" sz="1600"/>
              <a:t>進行噪音執法</a:t>
            </a:r>
            <a:endParaRPr lang="en-US" altLang="zh-TW" sz="1600"/>
          </a:p>
        </p:txBody>
      </p:sp>
      <p:sp>
        <p:nvSpPr>
          <p:cNvPr id="11" name="矩形: 圓角 10">
            <a:extLst>
              <a:ext uri="{FF2B5EF4-FFF2-40B4-BE49-F238E27FC236}">
                <a16:creationId xmlns:a16="http://schemas.microsoft.com/office/drawing/2014/main" id="{30A20F83-4A9E-BBA6-DA86-486E9BEB705A}"/>
              </a:ext>
            </a:extLst>
          </p:cNvPr>
          <p:cNvSpPr/>
          <p:nvPr/>
        </p:nvSpPr>
        <p:spPr>
          <a:xfrm>
            <a:off x="670754" y="4855409"/>
            <a:ext cx="1800000" cy="432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醒目提醒</a:t>
            </a:r>
            <a:r>
              <a:rPr lang="en-US" altLang="zh-TW" b="1">
                <a:solidFill>
                  <a:prstClr val="black"/>
                </a:solidFill>
                <a:latin typeface="Calibri"/>
                <a:ea typeface="微軟正黑體"/>
              </a:rPr>
              <a:t>/</a:t>
            </a:r>
            <a:r>
              <a:rPr lang="zh-TW" altLang="en-US" b="1">
                <a:solidFill>
                  <a:prstClr val="black"/>
                </a:solidFill>
                <a:latin typeface="Calibri"/>
                <a:ea typeface="微軟正黑體"/>
              </a:rPr>
              <a:t>警示</a:t>
            </a:r>
          </a:p>
        </p:txBody>
      </p:sp>
      <p:sp>
        <p:nvSpPr>
          <p:cNvPr id="12" name="文字方塊 11">
            <a:extLst>
              <a:ext uri="{FF2B5EF4-FFF2-40B4-BE49-F238E27FC236}">
                <a16:creationId xmlns:a16="http://schemas.microsoft.com/office/drawing/2014/main" id="{FBA5AB57-735D-5681-56F5-3259EA50071F}"/>
              </a:ext>
            </a:extLst>
          </p:cNvPr>
          <p:cNvSpPr txBox="1"/>
          <p:nvPr/>
        </p:nvSpPr>
        <p:spPr>
          <a:xfrm>
            <a:off x="670754" y="5328151"/>
            <a:ext cx="7977946" cy="1077218"/>
          </a:xfrm>
          <a:prstGeom prst="rect">
            <a:avLst/>
          </a:prstGeom>
          <a:noFill/>
        </p:spPr>
        <p:txBody>
          <a:bodyPr wrap="square">
            <a:spAutoFit/>
          </a:bodyPr>
          <a:lstStyle/>
          <a:p>
            <a:pPr marL="285750" indent="-285750">
              <a:buFont typeface="Arial" panose="020B0604020202020204" pitchFamily="34" charset="0"/>
              <a:buChar char="•"/>
            </a:pPr>
            <a:r>
              <a:rPr lang="zh-TW" altLang="en-US" sz="1600"/>
              <a:t>結合</a:t>
            </a:r>
            <a:r>
              <a:rPr lang="zh-TW" altLang="en-US" sz="1600">
                <a:solidFill>
                  <a:srgbClr val="FF0000"/>
                </a:solidFill>
              </a:rPr>
              <a:t>資訊可變標誌 </a:t>
            </a:r>
            <a:r>
              <a:rPr lang="en-US" altLang="zh-TW" sz="1600"/>
              <a:t>(CMS)</a:t>
            </a:r>
            <a:r>
              <a:rPr lang="zh-TW" altLang="en-US" sz="1600"/>
              <a:t>提供：</a:t>
            </a:r>
            <a:endParaRPr lang="en-US" altLang="zh-TW" sz="1600"/>
          </a:p>
          <a:p>
            <a:pPr marL="742950" lvl="1" indent="-285750">
              <a:buFont typeface="Arial" panose="020B0604020202020204" pitchFamily="34" charset="0"/>
              <a:buChar char="•"/>
            </a:pPr>
            <a:r>
              <a:rPr lang="zh-TW" altLang="en-US" sz="1600"/>
              <a:t>路口停、讓、減速、通行</a:t>
            </a:r>
            <a:r>
              <a:rPr lang="en-US" altLang="zh-TW" sz="1600"/>
              <a:t>……</a:t>
            </a:r>
            <a:r>
              <a:rPr lang="zh-TW" altLang="en-US" sz="1600"/>
              <a:t>等資訊</a:t>
            </a:r>
            <a:endParaRPr lang="en-US" altLang="zh-TW" sz="1600"/>
          </a:p>
          <a:p>
            <a:pPr marL="742950" lvl="1" indent="-285750">
              <a:buFont typeface="Arial" panose="020B0604020202020204" pitchFamily="34" charset="0"/>
              <a:buChar char="•"/>
            </a:pPr>
            <a:r>
              <a:rPr lang="zh-TW" altLang="en-US" sz="1600"/>
              <a:t>緊急車輛通行資訊</a:t>
            </a:r>
            <a:endParaRPr lang="en-US" altLang="zh-TW" sz="1600"/>
          </a:p>
          <a:p>
            <a:pPr marL="742950" lvl="1" indent="-285750">
              <a:buFont typeface="Arial" panose="020B0604020202020204" pitchFamily="34" charset="0"/>
              <a:buChar char="•"/>
            </a:pPr>
            <a:r>
              <a:rPr lang="zh-TW" altLang="en-US" sz="1600"/>
              <a:t>濃霧、大雨等天候提醒</a:t>
            </a:r>
            <a:endParaRPr lang="en-US" altLang="zh-TW" sz="1600"/>
          </a:p>
        </p:txBody>
      </p:sp>
      <p:sp>
        <p:nvSpPr>
          <p:cNvPr id="9" name="文字方塊 8">
            <a:extLst>
              <a:ext uri="{FF2B5EF4-FFF2-40B4-BE49-F238E27FC236}">
                <a16:creationId xmlns:a16="http://schemas.microsoft.com/office/drawing/2014/main" id="{4DA36F4D-4426-4BDD-5FEB-36CAC236F160}"/>
              </a:ext>
            </a:extLst>
          </p:cNvPr>
          <p:cNvSpPr txBox="1"/>
          <p:nvPr/>
        </p:nvSpPr>
        <p:spPr>
          <a:xfrm>
            <a:off x="12192000" y="1807561"/>
            <a:ext cx="6096000" cy="923330"/>
          </a:xfrm>
          <a:prstGeom prst="rect">
            <a:avLst/>
          </a:prstGeom>
          <a:noFill/>
        </p:spPr>
        <p:txBody>
          <a:bodyPr wrap="square">
            <a:spAutoFit/>
          </a:bodyPr>
          <a:lstStyle/>
          <a:p>
            <a:r>
              <a:rPr lang="zh-TW" altLang="en-US">
                <a:highlight>
                  <a:srgbClr val="FFFF00"/>
                </a:highlight>
              </a:rPr>
              <a:t>其他</a:t>
            </a:r>
            <a:r>
              <a:rPr lang="en-US" altLang="zh-TW">
                <a:highlight>
                  <a:srgbClr val="FFFF00"/>
                </a:highlight>
              </a:rPr>
              <a:t>…? </a:t>
            </a:r>
            <a:r>
              <a:rPr lang="zh-TW" altLang="en-US">
                <a:highlight>
                  <a:srgbClr val="FFFF00"/>
                </a:highlight>
              </a:rPr>
              <a:t>進階應用偵測</a:t>
            </a:r>
            <a:r>
              <a:rPr lang="en-US" altLang="zh-TW">
                <a:highlight>
                  <a:srgbClr val="FFFF00"/>
                </a:highlight>
              </a:rPr>
              <a:t>, </a:t>
            </a:r>
            <a:r>
              <a:rPr lang="zh-TW" altLang="en-US">
                <a:highlight>
                  <a:srgbClr val="FFFF00"/>
                </a:highlight>
              </a:rPr>
              <a:t>車速</a:t>
            </a:r>
            <a:r>
              <a:rPr lang="en-US" altLang="zh-TW">
                <a:highlight>
                  <a:srgbClr val="FFFF00"/>
                </a:highlight>
              </a:rPr>
              <a:t>, </a:t>
            </a:r>
            <a:r>
              <a:rPr lang="zh-TW" altLang="en-US">
                <a:highlight>
                  <a:srgbClr val="FFFF00"/>
                </a:highlight>
              </a:rPr>
              <a:t>科技執法</a:t>
            </a:r>
            <a:r>
              <a:rPr lang="en-US" altLang="zh-TW">
                <a:highlight>
                  <a:srgbClr val="FFFF00"/>
                </a:highlight>
              </a:rPr>
              <a:t>, </a:t>
            </a:r>
            <a:r>
              <a:rPr lang="zh-TW" altLang="en-US">
                <a:highlight>
                  <a:srgbClr val="FFFF00"/>
                </a:highlight>
              </a:rPr>
              <a:t>事故偵測</a:t>
            </a:r>
            <a:r>
              <a:rPr lang="en-US" altLang="zh-TW">
                <a:highlight>
                  <a:srgbClr val="FFFF00"/>
                </a:highlight>
              </a:rPr>
              <a:t>, </a:t>
            </a:r>
            <a:r>
              <a:rPr lang="zh-TW" altLang="en-US">
                <a:highlight>
                  <a:srgbClr val="FFFF00"/>
                </a:highlight>
              </a:rPr>
              <a:t>遺落物</a:t>
            </a:r>
            <a:r>
              <a:rPr lang="en-US" altLang="zh-TW">
                <a:highlight>
                  <a:srgbClr val="FFFF00"/>
                </a:highlight>
              </a:rPr>
              <a:t>, </a:t>
            </a:r>
            <a:r>
              <a:rPr lang="zh-TW" altLang="en-US">
                <a:highlight>
                  <a:srgbClr val="FFFF00"/>
                </a:highlight>
              </a:rPr>
              <a:t>滯留</a:t>
            </a:r>
            <a:r>
              <a:rPr lang="en-US" altLang="zh-TW">
                <a:highlight>
                  <a:srgbClr val="FFFF00"/>
                </a:highlight>
              </a:rPr>
              <a:t>, </a:t>
            </a:r>
            <a:r>
              <a:rPr lang="zh-TW" altLang="en-US">
                <a:highlight>
                  <a:srgbClr val="FFFF00"/>
                </a:highlight>
              </a:rPr>
              <a:t>走在馬路中間</a:t>
            </a:r>
            <a:r>
              <a:rPr lang="en-US" altLang="zh-TW">
                <a:highlight>
                  <a:srgbClr val="FFFF00"/>
                </a:highlight>
              </a:rPr>
              <a:t>, </a:t>
            </a:r>
            <a:r>
              <a:rPr lang="zh-TW" altLang="en-US">
                <a:highlight>
                  <a:srgbClr val="FFFF00"/>
                </a:highlight>
              </a:rPr>
              <a:t>老人家</a:t>
            </a:r>
            <a:r>
              <a:rPr lang="en-US" altLang="zh-TW">
                <a:highlight>
                  <a:srgbClr val="FFFF00"/>
                </a:highlight>
              </a:rPr>
              <a:t>, disable, </a:t>
            </a:r>
            <a:r>
              <a:rPr lang="zh-TW" altLang="en-US">
                <a:highlight>
                  <a:srgbClr val="FFFF00"/>
                </a:highlight>
              </a:rPr>
              <a:t>自行車</a:t>
            </a:r>
            <a:r>
              <a:rPr lang="en-US" altLang="zh-TW">
                <a:highlight>
                  <a:srgbClr val="FFFF00"/>
                </a:highlight>
              </a:rPr>
              <a:t>, </a:t>
            </a:r>
            <a:r>
              <a:rPr lang="zh-TW" altLang="en-US">
                <a:highlight>
                  <a:srgbClr val="FFFF00"/>
                </a:highlight>
              </a:rPr>
              <a:t>人</a:t>
            </a:r>
            <a:r>
              <a:rPr lang="en-US" altLang="zh-TW">
                <a:highlight>
                  <a:srgbClr val="FFFF00"/>
                </a:highlight>
              </a:rPr>
              <a:t>, </a:t>
            </a:r>
            <a:r>
              <a:rPr lang="zh-TW" altLang="en-US">
                <a:highlight>
                  <a:srgbClr val="FFFF00"/>
                </a:highlight>
              </a:rPr>
              <a:t>汽車</a:t>
            </a:r>
            <a:r>
              <a:rPr lang="en-US" altLang="zh-TW">
                <a:highlight>
                  <a:srgbClr val="FFFF00"/>
                </a:highlight>
              </a:rPr>
              <a:t>, </a:t>
            </a:r>
            <a:r>
              <a:rPr lang="zh-TW" altLang="en-US">
                <a:highlight>
                  <a:srgbClr val="FFFF00"/>
                </a:highlight>
              </a:rPr>
              <a:t>特殊車輛偵測</a:t>
            </a:r>
            <a:r>
              <a:rPr lang="en-US" altLang="zh-TW">
                <a:highlight>
                  <a:srgbClr val="FFFF00"/>
                </a:highlight>
              </a:rPr>
              <a:t>…)</a:t>
            </a:r>
            <a:endParaRPr lang="zh-TW" altLang="en-US">
              <a:highlight>
                <a:srgbClr val="FFFF00"/>
              </a:highlight>
            </a:endParaRPr>
          </a:p>
        </p:txBody>
      </p:sp>
    </p:spTree>
    <p:extLst>
      <p:ext uri="{BB962C8B-B14F-4D97-AF65-F5344CB8AC3E}">
        <p14:creationId xmlns:p14="http://schemas.microsoft.com/office/powerpoint/2010/main" val="846419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B09EC-4071-F3D1-37E4-7639C2D9BC3C}"/>
              </a:ext>
            </a:extLst>
          </p:cNvPr>
          <p:cNvSpPr>
            <a:spLocks noGrp="1"/>
          </p:cNvSpPr>
          <p:nvPr>
            <p:ph type="title"/>
          </p:nvPr>
        </p:nvSpPr>
        <p:spPr/>
        <p:txBody>
          <a:bodyPr/>
          <a:lstStyle/>
          <a:p>
            <a:r>
              <a:rPr lang="en-US" altLang="zh-TW"/>
              <a:t>Competition Landscape</a:t>
            </a:r>
            <a:endParaRPr lang="zh-TW" altLang="en-US"/>
          </a:p>
        </p:txBody>
      </p:sp>
      <p:sp>
        <p:nvSpPr>
          <p:cNvPr id="3" name="投影片編號版面配置區 2">
            <a:extLst>
              <a:ext uri="{FF2B5EF4-FFF2-40B4-BE49-F238E27FC236}">
                <a16:creationId xmlns:a16="http://schemas.microsoft.com/office/drawing/2014/main" id="{644519C7-4BDE-0491-9918-E6F96FF3EA7C}"/>
              </a:ext>
            </a:extLst>
          </p:cNvPr>
          <p:cNvSpPr>
            <a:spLocks noGrp="1"/>
          </p:cNvSpPr>
          <p:nvPr>
            <p:ph type="sldNum" sz="quarter" idx="12"/>
          </p:nvPr>
        </p:nvSpPr>
        <p:spPr/>
        <p:txBody>
          <a:bodyPr/>
          <a:lstStyle/>
          <a:p>
            <a:pPr algn="ctr"/>
            <a:fld id="{6E290225-7458-4E5F-AFE5-E142CAAEBF37}" type="slidenum">
              <a:rPr lang="en-US" smtClean="0"/>
              <a:pPr algn="ctr"/>
              <a:t>72</a:t>
            </a:fld>
            <a:endParaRPr lang="en-US"/>
          </a:p>
        </p:txBody>
      </p:sp>
      <p:sp>
        <p:nvSpPr>
          <p:cNvPr id="5" name="矩形: 圓角 4">
            <a:extLst>
              <a:ext uri="{FF2B5EF4-FFF2-40B4-BE49-F238E27FC236}">
                <a16:creationId xmlns:a16="http://schemas.microsoft.com/office/drawing/2014/main" id="{779AA033-310E-DA24-C77B-A6F56C2E3D5F}"/>
              </a:ext>
            </a:extLst>
          </p:cNvPr>
          <p:cNvSpPr/>
          <p:nvPr/>
        </p:nvSpPr>
        <p:spPr>
          <a:xfrm>
            <a:off x="838200" y="1098411"/>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美國</a:t>
            </a:r>
          </a:p>
        </p:txBody>
      </p:sp>
      <p:sp>
        <p:nvSpPr>
          <p:cNvPr id="6" name="矩形: 圓角 5">
            <a:extLst>
              <a:ext uri="{FF2B5EF4-FFF2-40B4-BE49-F238E27FC236}">
                <a16:creationId xmlns:a16="http://schemas.microsoft.com/office/drawing/2014/main" id="{6B77FD4C-B26F-4FF7-37C5-F00308152E0D}"/>
              </a:ext>
            </a:extLst>
          </p:cNvPr>
          <p:cNvSpPr/>
          <p:nvPr/>
        </p:nvSpPr>
        <p:spPr>
          <a:xfrm>
            <a:off x="6096000" y="1098411"/>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台灣</a:t>
            </a:r>
          </a:p>
        </p:txBody>
      </p:sp>
      <p:pic>
        <p:nvPicPr>
          <p:cNvPr id="8" name="圖片 7">
            <a:extLst>
              <a:ext uri="{FF2B5EF4-FFF2-40B4-BE49-F238E27FC236}">
                <a16:creationId xmlns:a16="http://schemas.microsoft.com/office/drawing/2014/main" id="{28E10EE7-2679-8E5C-AE0B-9CC8030061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5530" y="1791911"/>
            <a:ext cx="5549685" cy="4700964"/>
          </a:xfrm>
          <a:prstGeom prst="rect">
            <a:avLst/>
          </a:prstGeom>
        </p:spPr>
      </p:pic>
      <p:sp>
        <p:nvSpPr>
          <p:cNvPr id="9" name="文字方塊 8">
            <a:extLst>
              <a:ext uri="{FF2B5EF4-FFF2-40B4-BE49-F238E27FC236}">
                <a16:creationId xmlns:a16="http://schemas.microsoft.com/office/drawing/2014/main" id="{653D45B0-F17D-0F5E-5320-653AC240B5B0}"/>
              </a:ext>
            </a:extLst>
          </p:cNvPr>
          <p:cNvSpPr txBox="1"/>
          <p:nvPr/>
        </p:nvSpPr>
        <p:spPr>
          <a:xfrm>
            <a:off x="6649998" y="6110856"/>
            <a:ext cx="4013687" cy="584775"/>
          </a:xfrm>
          <a:prstGeom prst="rect">
            <a:avLst/>
          </a:prstGeom>
          <a:noFill/>
        </p:spPr>
        <p:txBody>
          <a:bodyPr wrap="square" rtlCol="0">
            <a:spAutoFit/>
          </a:bodyPr>
          <a:lstStyle/>
          <a:p>
            <a:r>
              <a:rPr lang="zh-TW" altLang="en-US" sz="1600"/>
              <a:t>美國及台灣相關廠商多為傳統道路設施供應商</a:t>
            </a:r>
          </a:p>
        </p:txBody>
      </p:sp>
      <p:sp>
        <p:nvSpPr>
          <p:cNvPr id="10" name="箭號: 向右 9">
            <a:extLst>
              <a:ext uri="{FF2B5EF4-FFF2-40B4-BE49-F238E27FC236}">
                <a16:creationId xmlns:a16="http://schemas.microsoft.com/office/drawing/2014/main" id="{EA1DEAAE-8A34-A213-4C58-5D159905D66B}"/>
              </a:ext>
            </a:extLst>
          </p:cNvPr>
          <p:cNvSpPr/>
          <p:nvPr/>
        </p:nvSpPr>
        <p:spPr>
          <a:xfrm>
            <a:off x="6113824" y="6188723"/>
            <a:ext cx="465926" cy="462987"/>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8ED87A61-551C-8C0A-3F55-7D56B4AAFB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678803"/>
            <a:ext cx="3501157" cy="2650130"/>
          </a:xfrm>
          <a:prstGeom prst="rect">
            <a:avLst/>
          </a:prstGeom>
        </p:spPr>
      </p:pic>
      <p:pic>
        <p:nvPicPr>
          <p:cNvPr id="14" name="圖片 13">
            <a:extLst>
              <a:ext uri="{FF2B5EF4-FFF2-40B4-BE49-F238E27FC236}">
                <a16:creationId xmlns:a16="http://schemas.microsoft.com/office/drawing/2014/main" id="{7AF4AF31-1B85-1FD2-AB5B-A63D610C438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8002" y="1584522"/>
            <a:ext cx="1019155" cy="1075534"/>
          </a:xfrm>
          <a:prstGeom prst="rect">
            <a:avLst/>
          </a:prstGeom>
        </p:spPr>
      </p:pic>
      <p:sp>
        <p:nvSpPr>
          <p:cNvPr id="15" name="文字方塊 14">
            <a:extLst>
              <a:ext uri="{FF2B5EF4-FFF2-40B4-BE49-F238E27FC236}">
                <a16:creationId xmlns:a16="http://schemas.microsoft.com/office/drawing/2014/main" id="{7746A579-1E37-4F7F-EB01-FF0979D1AC3D}"/>
              </a:ext>
            </a:extLst>
          </p:cNvPr>
          <p:cNvSpPr txBox="1"/>
          <p:nvPr/>
        </p:nvSpPr>
        <p:spPr>
          <a:xfrm>
            <a:off x="6096000" y="2154319"/>
            <a:ext cx="1107996" cy="369332"/>
          </a:xfrm>
          <a:prstGeom prst="rect">
            <a:avLst/>
          </a:prstGeom>
          <a:noFill/>
        </p:spPr>
        <p:txBody>
          <a:bodyPr wrap="none" rtlCol="0">
            <a:spAutoFit/>
          </a:bodyPr>
          <a:lstStyle/>
          <a:p>
            <a:r>
              <a:rPr lang="zh-TW" altLang="en-US"/>
              <a:t>新晟光電</a:t>
            </a:r>
          </a:p>
        </p:txBody>
      </p:sp>
      <p:pic>
        <p:nvPicPr>
          <p:cNvPr id="17" name="圖片 16">
            <a:extLst>
              <a:ext uri="{FF2B5EF4-FFF2-40B4-BE49-F238E27FC236}">
                <a16:creationId xmlns:a16="http://schemas.microsoft.com/office/drawing/2014/main" id="{71B40D44-C4D9-AF9E-91CD-98B71C0C6F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95155" y="3099990"/>
            <a:ext cx="4157360" cy="2650130"/>
          </a:xfrm>
          <a:prstGeom prst="rect">
            <a:avLst/>
          </a:prstGeom>
        </p:spPr>
      </p:pic>
    </p:spTree>
    <p:extLst>
      <p:ext uri="{BB962C8B-B14F-4D97-AF65-F5344CB8AC3E}">
        <p14:creationId xmlns:p14="http://schemas.microsoft.com/office/powerpoint/2010/main" val="2626291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A099C5-3BC5-A6BF-7669-5D9DF2682907}"/>
              </a:ext>
            </a:extLst>
          </p:cNvPr>
          <p:cNvSpPr>
            <a:spLocks noGrp="1"/>
          </p:cNvSpPr>
          <p:nvPr>
            <p:ph type="title"/>
          </p:nvPr>
        </p:nvSpPr>
        <p:spPr/>
        <p:txBody>
          <a:bodyPr/>
          <a:lstStyle/>
          <a:p>
            <a:r>
              <a:rPr lang="zh-TW" altLang="en-US"/>
              <a:t>無號誌路口應用小結</a:t>
            </a:r>
          </a:p>
        </p:txBody>
      </p:sp>
      <p:sp>
        <p:nvSpPr>
          <p:cNvPr id="3" name="投影片編號版面配置區 2">
            <a:extLst>
              <a:ext uri="{FF2B5EF4-FFF2-40B4-BE49-F238E27FC236}">
                <a16:creationId xmlns:a16="http://schemas.microsoft.com/office/drawing/2014/main" id="{D88B689C-D3E9-77ED-3C8B-182146EC860F}"/>
              </a:ext>
            </a:extLst>
          </p:cNvPr>
          <p:cNvSpPr>
            <a:spLocks noGrp="1"/>
          </p:cNvSpPr>
          <p:nvPr>
            <p:ph type="sldNum" sz="quarter" idx="12"/>
          </p:nvPr>
        </p:nvSpPr>
        <p:spPr/>
        <p:txBody>
          <a:bodyPr/>
          <a:lstStyle/>
          <a:p>
            <a:pPr algn="ctr"/>
            <a:fld id="{6E290225-7458-4E5F-AFE5-E142CAAEBF37}" type="slidenum">
              <a:rPr lang="en-US" smtClean="0"/>
              <a:pPr algn="ctr"/>
              <a:t>73</a:t>
            </a:fld>
            <a:endParaRPr lang="en-US"/>
          </a:p>
        </p:txBody>
      </p:sp>
      <p:sp>
        <p:nvSpPr>
          <p:cNvPr id="4" name="內容版面配置區 3">
            <a:extLst>
              <a:ext uri="{FF2B5EF4-FFF2-40B4-BE49-F238E27FC236}">
                <a16:creationId xmlns:a16="http://schemas.microsoft.com/office/drawing/2014/main" id="{0C3F684D-E3EC-D079-7EEA-BD4263EC0E66}"/>
              </a:ext>
            </a:extLst>
          </p:cNvPr>
          <p:cNvSpPr>
            <a:spLocks noGrp="1"/>
          </p:cNvSpPr>
          <p:nvPr>
            <p:ph idx="1"/>
          </p:nvPr>
        </p:nvSpPr>
        <p:spPr/>
        <p:txBody>
          <a:bodyPr>
            <a:normAutofit fontScale="92500" lnSpcReduction="10000"/>
          </a:bodyPr>
          <a:lstStyle/>
          <a:p>
            <a:r>
              <a:rPr lang="zh-TW" altLang="en-US" sz="1900">
                <a:solidFill>
                  <a:schemeClr val="tx1"/>
                </a:solidFill>
              </a:rPr>
              <a:t>美國及台灣面對嚴峻交通安全問題，對解決方案皆</a:t>
            </a:r>
            <a:r>
              <a:rPr lang="zh-TW" altLang="en-US" sz="1900">
                <a:solidFill>
                  <a:srgbClr val="FF0000"/>
                </a:solidFill>
              </a:rPr>
              <a:t>需求急迫</a:t>
            </a:r>
            <a:endParaRPr lang="en-US" altLang="zh-TW" sz="1900">
              <a:solidFill>
                <a:srgbClr val="FF0000"/>
              </a:solidFill>
            </a:endParaRPr>
          </a:p>
          <a:p>
            <a:r>
              <a:rPr lang="zh-TW" altLang="en-US" sz="1900">
                <a:solidFill>
                  <a:schemeClr val="tx1"/>
                </a:solidFill>
              </a:rPr>
              <a:t>美國及台灣</a:t>
            </a:r>
            <a:r>
              <a:rPr lang="zh-TW" altLang="en-US" sz="1900">
                <a:solidFill>
                  <a:srgbClr val="FF0000"/>
                </a:solidFill>
              </a:rPr>
              <a:t>加大力度投入資源</a:t>
            </a:r>
            <a:r>
              <a:rPr lang="zh-TW" altLang="en-US" sz="1900">
                <a:solidFill>
                  <a:schemeClr val="tx1"/>
                </a:solidFill>
              </a:rPr>
              <a:t>發展</a:t>
            </a:r>
            <a:endParaRPr lang="en-US" altLang="zh-TW" sz="1900">
              <a:solidFill>
                <a:schemeClr val="tx1"/>
              </a:solidFill>
            </a:endParaRPr>
          </a:p>
          <a:p>
            <a:r>
              <a:rPr lang="zh-TW" altLang="en-US" sz="1900">
                <a:solidFill>
                  <a:schemeClr val="tx1"/>
                </a:solidFill>
              </a:rPr>
              <a:t>既有</a:t>
            </a:r>
            <a:r>
              <a:rPr lang="zh-TW" altLang="en-US" sz="1900">
                <a:solidFill>
                  <a:srgbClr val="FF0000"/>
                </a:solidFill>
              </a:rPr>
              <a:t>競爭對手少</a:t>
            </a:r>
            <a:r>
              <a:rPr lang="zh-TW" altLang="en-US" sz="1900">
                <a:solidFill>
                  <a:schemeClr val="tx1"/>
                </a:solidFill>
              </a:rPr>
              <a:t>，多為傳統設備供應商</a:t>
            </a:r>
            <a:endParaRPr lang="en-US" altLang="zh-TW" sz="1900">
              <a:solidFill>
                <a:schemeClr val="tx1"/>
              </a:solidFill>
            </a:endParaRPr>
          </a:p>
          <a:p>
            <a:pPr lvl="1"/>
            <a:r>
              <a:rPr lang="zh-TW" altLang="en-US" sz="1700">
                <a:solidFill>
                  <a:schemeClr val="tx1"/>
                </a:solidFill>
              </a:rPr>
              <a:t>美國：</a:t>
            </a:r>
            <a:r>
              <a:rPr lang="en-US" altLang="zh-TW" sz="1700" err="1">
                <a:solidFill>
                  <a:schemeClr val="tx1"/>
                </a:solidFill>
              </a:rPr>
              <a:t>Carmanah</a:t>
            </a:r>
            <a:r>
              <a:rPr lang="en-US" altLang="zh-TW" sz="1700">
                <a:solidFill>
                  <a:schemeClr val="tx1"/>
                </a:solidFill>
              </a:rPr>
              <a:t>…</a:t>
            </a:r>
          </a:p>
          <a:p>
            <a:pPr lvl="1"/>
            <a:r>
              <a:rPr lang="zh-TW" altLang="en-US" sz="1700">
                <a:solidFill>
                  <a:schemeClr val="tx1"/>
                </a:solidFill>
              </a:rPr>
              <a:t>台灣：新晟光電、承翊智能</a:t>
            </a:r>
            <a:r>
              <a:rPr lang="en-US" altLang="zh-TW" sz="1700">
                <a:solidFill>
                  <a:schemeClr val="tx1"/>
                </a:solidFill>
              </a:rPr>
              <a:t>…</a:t>
            </a:r>
          </a:p>
          <a:p>
            <a:r>
              <a:rPr lang="zh-TW" altLang="en-US" sz="1900">
                <a:solidFill>
                  <a:srgbClr val="FF0000"/>
                </a:solidFill>
              </a:rPr>
              <a:t>現有解決方案不足</a:t>
            </a:r>
            <a:endParaRPr lang="en-US" altLang="zh-TW" sz="1900">
              <a:solidFill>
                <a:srgbClr val="FF0000"/>
              </a:solidFill>
            </a:endParaRPr>
          </a:p>
          <a:p>
            <a:pPr lvl="1"/>
            <a:r>
              <a:rPr lang="zh-TW" altLang="en-US" sz="1700">
                <a:solidFill>
                  <a:schemeClr val="tx1"/>
                </a:solidFill>
              </a:rPr>
              <a:t>標線調整：不能完整解決路口安全問題</a:t>
            </a:r>
            <a:endParaRPr lang="en-US" altLang="zh-TW" sz="1700">
              <a:solidFill>
                <a:schemeClr val="tx1"/>
              </a:solidFill>
            </a:endParaRPr>
          </a:p>
          <a:p>
            <a:pPr lvl="1"/>
            <a:r>
              <a:rPr lang="zh-TW" altLang="en-US" sz="1700">
                <a:solidFill>
                  <a:schemeClr val="tx1"/>
                </a:solidFill>
              </a:rPr>
              <a:t>路型調整：費時且成本高</a:t>
            </a:r>
            <a:endParaRPr lang="en-US" altLang="zh-TW" sz="1700">
              <a:solidFill>
                <a:schemeClr val="tx1"/>
              </a:solidFill>
            </a:endParaRPr>
          </a:p>
          <a:p>
            <a:r>
              <a:rPr lang="zh-TW" altLang="en-US" sz="1900">
                <a:solidFill>
                  <a:schemeClr val="tx1"/>
                </a:solidFill>
              </a:rPr>
              <a:t>透過</a:t>
            </a:r>
            <a:r>
              <a:rPr lang="en-US" altLang="zh-TW" sz="1900" err="1">
                <a:solidFill>
                  <a:schemeClr val="tx1"/>
                </a:solidFill>
              </a:rPr>
              <a:t>InterLux</a:t>
            </a:r>
            <a:r>
              <a:rPr lang="zh-TW" altLang="en-US" sz="1900">
                <a:solidFill>
                  <a:schemeClr val="tx1"/>
                </a:solidFill>
              </a:rPr>
              <a:t>可解決無號誌路口的安全問題</a:t>
            </a:r>
            <a:endParaRPr lang="en-US" altLang="zh-TW" sz="1900">
              <a:solidFill>
                <a:schemeClr val="tx1"/>
              </a:solidFill>
            </a:endParaRPr>
          </a:p>
          <a:p>
            <a:pPr lvl="1"/>
            <a:r>
              <a:rPr lang="zh-TW" altLang="en-US" sz="1700">
                <a:solidFill>
                  <a:schemeClr val="tx1"/>
                </a:solidFill>
              </a:rPr>
              <a:t>透過本身或結合外部顯示功能增加路口明確性</a:t>
            </a:r>
            <a:endParaRPr lang="en-US" altLang="zh-TW" sz="1700">
              <a:solidFill>
                <a:schemeClr val="tx1"/>
              </a:solidFill>
            </a:endParaRPr>
          </a:p>
          <a:p>
            <a:pPr lvl="1"/>
            <a:r>
              <a:rPr lang="zh-TW" altLang="en-US" sz="1700">
                <a:solidFill>
                  <a:schemeClr val="tx1"/>
                </a:solidFill>
              </a:rPr>
              <a:t>結合</a:t>
            </a:r>
            <a:r>
              <a:rPr lang="en-US" altLang="zh-TW" sz="1700">
                <a:solidFill>
                  <a:schemeClr val="tx1"/>
                </a:solidFill>
              </a:rPr>
              <a:t>AI</a:t>
            </a:r>
            <a:r>
              <a:rPr lang="zh-TW" altLang="en-US" sz="1700">
                <a:solidFill>
                  <a:schemeClr val="tx1"/>
                </a:solidFill>
              </a:rPr>
              <a:t>影像分析判斷車流、人流、自行車，協助多元用路人安全通行</a:t>
            </a:r>
            <a:endParaRPr lang="en-US" altLang="zh-TW" sz="1700">
              <a:solidFill>
                <a:schemeClr val="tx1"/>
              </a:solidFill>
            </a:endParaRPr>
          </a:p>
          <a:p>
            <a:r>
              <a:rPr lang="en-US" altLang="zh-TW" sz="1900" err="1">
                <a:solidFill>
                  <a:schemeClr val="tx1"/>
                </a:solidFill>
              </a:rPr>
              <a:t>InterLux</a:t>
            </a:r>
            <a:r>
              <a:rPr lang="zh-TW" altLang="en-US" sz="1900">
                <a:solidFill>
                  <a:schemeClr val="tx1"/>
                </a:solidFill>
              </a:rPr>
              <a:t>創造</a:t>
            </a:r>
            <a:r>
              <a:rPr lang="zh-TW" altLang="en-US" sz="1900">
                <a:solidFill>
                  <a:srgbClr val="FF0000"/>
                </a:solidFill>
              </a:rPr>
              <a:t>額外價值</a:t>
            </a:r>
            <a:endParaRPr lang="en-US" altLang="zh-TW" sz="1900">
              <a:solidFill>
                <a:srgbClr val="FF0000"/>
              </a:solidFill>
            </a:endParaRPr>
          </a:p>
          <a:p>
            <a:pPr lvl="1"/>
            <a:r>
              <a:rPr lang="zh-TW" altLang="en-US" sz="1700">
                <a:solidFill>
                  <a:schemeClr val="tx1"/>
                </a:solidFill>
              </a:rPr>
              <a:t>社區</a:t>
            </a:r>
            <a:r>
              <a:rPr lang="en-US" altLang="zh-TW" sz="1700">
                <a:solidFill>
                  <a:schemeClr val="tx1"/>
                </a:solidFill>
              </a:rPr>
              <a:t>/</a:t>
            </a:r>
            <a:r>
              <a:rPr lang="zh-TW" altLang="en-US" sz="1700">
                <a:solidFill>
                  <a:schemeClr val="tx1"/>
                </a:solidFill>
              </a:rPr>
              <a:t>學區保全</a:t>
            </a:r>
            <a:endParaRPr lang="en-US" altLang="zh-TW" sz="1700">
              <a:solidFill>
                <a:schemeClr val="tx1"/>
              </a:solidFill>
            </a:endParaRPr>
          </a:p>
          <a:p>
            <a:pPr lvl="1"/>
            <a:r>
              <a:rPr lang="zh-TW" altLang="en-US" sz="1700">
                <a:solidFill>
                  <a:schemeClr val="tx1"/>
                </a:solidFill>
              </a:rPr>
              <a:t>科技執法</a:t>
            </a:r>
            <a:endParaRPr lang="en-US" altLang="zh-TW" sz="1700">
              <a:solidFill>
                <a:schemeClr val="tx1"/>
              </a:solidFill>
            </a:endParaRPr>
          </a:p>
          <a:p>
            <a:pPr lvl="1"/>
            <a:r>
              <a:rPr lang="zh-TW" altLang="en-US" sz="1700">
                <a:solidFill>
                  <a:schemeClr val="tx1"/>
                </a:solidFill>
              </a:rPr>
              <a:t>緊急事件通報</a:t>
            </a:r>
            <a:endParaRPr lang="en-US" altLang="zh-TW" sz="1700">
              <a:solidFill>
                <a:schemeClr val="tx1"/>
              </a:solidFill>
            </a:endParaRPr>
          </a:p>
          <a:p>
            <a:pPr lvl="1"/>
            <a:r>
              <a:rPr lang="en-US" altLang="zh-TW" sz="1700">
                <a:solidFill>
                  <a:schemeClr val="tx1"/>
                </a:solidFill>
              </a:rPr>
              <a:t>…</a:t>
            </a:r>
            <a:endParaRPr lang="zh-TW" altLang="en-US" sz="1700">
              <a:solidFill>
                <a:schemeClr val="tx1"/>
              </a:solidFill>
            </a:endParaRPr>
          </a:p>
        </p:txBody>
      </p:sp>
    </p:spTree>
    <p:extLst>
      <p:ext uri="{BB962C8B-B14F-4D97-AF65-F5344CB8AC3E}">
        <p14:creationId xmlns:p14="http://schemas.microsoft.com/office/powerpoint/2010/main" val="648579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C482BB-C77B-604C-5DE3-B81C74EFE0C1}"/>
              </a:ext>
            </a:extLst>
          </p:cNvPr>
          <p:cNvSpPr>
            <a:spLocks noGrp="1"/>
          </p:cNvSpPr>
          <p:nvPr>
            <p:ph type="title"/>
          </p:nvPr>
        </p:nvSpPr>
        <p:spPr/>
        <p:txBody>
          <a:bodyPr/>
          <a:lstStyle/>
          <a:p>
            <a:r>
              <a:rPr lang="en-US" altLang="zh-TW"/>
              <a:t>To be continued</a:t>
            </a:r>
            <a:endParaRPr lang="zh-TW" altLang="en-US"/>
          </a:p>
        </p:txBody>
      </p:sp>
      <p:sp>
        <p:nvSpPr>
          <p:cNvPr id="3" name="投影片編號版面配置區 2">
            <a:extLst>
              <a:ext uri="{FF2B5EF4-FFF2-40B4-BE49-F238E27FC236}">
                <a16:creationId xmlns:a16="http://schemas.microsoft.com/office/drawing/2014/main" id="{6F12B347-AAAE-2EE8-CF68-E2DDF427E460}"/>
              </a:ext>
            </a:extLst>
          </p:cNvPr>
          <p:cNvSpPr>
            <a:spLocks noGrp="1"/>
          </p:cNvSpPr>
          <p:nvPr>
            <p:ph type="sldNum" sz="quarter" idx="12"/>
          </p:nvPr>
        </p:nvSpPr>
        <p:spPr/>
        <p:txBody>
          <a:bodyPr/>
          <a:lstStyle/>
          <a:p>
            <a:pPr algn="ctr"/>
            <a:fld id="{6E290225-7458-4E5F-AFE5-E142CAAEBF37}" type="slidenum">
              <a:rPr lang="en-US" smtClean="0"/>
              <a:pPr algn="ctr"/>
              <a:t>74</a:t>
            </a:fld>
            <a:endParaRPr lang="en-US"/>
          </a:p>
        </p:txBody>
      </p:sp>
      <p:pic>
        <p:nvPicPr>
          <p:cNvPr id="5" name="圖片 4">
            <a:extLst>
              <a:ext uri="{FF2B5EF4-FFF2-40B4-BE49-F238E27FC236}">
                <a16:creationId xmlns:a16="http://schemas.microsoft.com/office/drawing/2014/main" id="{5EFDAF4C-0EC5-0C14-9B93-BC27F77E09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0754" y="1723931"/>
            <a:ext cx="6785185" cy="4984620"/>
          </a:xfrm>
          <a:prstGeom prst="rect">
            <a:avLst/>
          </a:prstGeom>
        </p:spPr>
      </p:pic>
      <p:sp>
        <p:nvSpPr>
          <p:cNvPr id="6" name="文字方塊 5">
            <a:extLst>
              <a:ext uri="{FF2B5EF4-FFF2-40B4-BE49-F238E27FC236}">
                <a16:creationId xmlns:a16="http://schemas.microsoft.com/office/drawing/2014/main" id="{253D8ADC-B1B9-47AB-B6BF-3FF15FE7EDE2}"/>
              </a:ext>
            </a:extLst>
          </p:cNvPr>
          <p:cNvSpPr txBox="1"/>
          <p:nvPr/>
        </p:nvSpPr>
        <p:spPr>
          <a:xfrm>
            <a:off x="5638800" y="2974427"/>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圓角 6">
            <a:extLst>
              <a:ext uri="{FF2B5EF4-FFF2-40B4-BE49-F238E27FC236}">
                <a16:creationId xmlns:a16="http://schemas.microsoft.com/office/drawing/2014/main" id="{B46943DA-F329-47F3-6142-91DFF7FF76E8}"/>
              </a:ext>
            </a:extLst>
          </p:cNvPr>
          <p:cNvSpPr/>
          <p:nvPr/>
        </p:nvSpPr>
        <p:spPr>
          <a:xfrm>
            <a:off x="670754" y="1102509"/>
            <a:ext cx="2891728" cy="43200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成大產學合作</a:t>
            </a:r>
            <a:r>
              <a:rPr lang="en-US" altLang="zh-TW" b="1">
                <a:solidFill>
                  <a:prstClr val="black"/>
                </a:solidFill>
                <a:latin typeface="Calibri"/>
                <a:ea typeface="微軟正黑體"/>
              </a:rPr>
              <a:t>POC</a:t>
            </a:r>
            <a:endParaRPr lang="zh-TW" altLang="en-US" b="1">
              <a:solidFill>
                <a:prstClr val="black"/>
              </a:solidFill>
              <a:latin typeface="Calibri"/>
              <a:ea typeface="微軟正黑體"/>
            </a:endParaRPr>
          </a:p>
        </p:txBody>
      </p:sp>
      <p:pic>
        <p:nvPicPr>
          <p:cNvPr id="8" name="圖片 7">
            <a:extLst>
              <a:ext uri="{FF2B5EF4-FFF2-40B4-BE49-F238E27FC236}">
                <a16:creationId xmlns:a16="http://schemas.microsoft.com/office/drawing/2014/main" id="{5F75D2D6-EC0B-BECF-373D-36E20094C874}"/>
              </a:ext>
            </a:extLst>
          </p:cNvPr>
          <p:cNvPicPr>
            <a:picLocks noChangeAspect="1"/>
          </p:cNvPicPr>
          <p:nvPr/>
        </p:nvPicPr>
        <p:blipFill rotWithShape="1">
          <a:blip r:embed="rId3"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927263" y="2006310"/>
            <a:ext cx="540219" cy="289612"/>
          </a:xfrm>
          <a:prstGeom prst="rect">
            <a:avLst/>
          </a:prstGeom>
        </p:spPr>
      </p:pic>
      <p:pic>
        <p:nvPicPr>
          <p:cNvPr id="9" name="圖片 8">
            <a:extLst>
              <a:ext uri="{FF2B5EF4-FFF2-40B4-BE49-F238E27FC236}">
                <a16:creationId xmlns:a16="http://schemas.microsoft.com/office/drawing/2014/main" id="{97939DF2-7881-EC98-4E88-578FECFD399B}"/>
              </a:ext>
            </a:extLst>
          </p:cNvPr>
          <p:cNvPicPr>
            <a:picLocks noChangeAspect="1"/>
          </p:cNvPicPr>
          <p:nvPr/>
        </p:nvPicPr>
        <p:blipFill rotWithShape="1">
          <a:blip r:embed="rId3"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4996918" y="4235193"/>
            <a:ext cx="540219" cy="289612"/>
          </a:xfrm>
          <a:prstGeom prst="rect">
            <a:avLst/>
          </a:prstGeom>
        </p:spPr>
      </p:pic>
      <p:pic>
        <p:nvPicPr>
          <p:cNvPr id="10" name="圖片 9">
            <a:extLst>
              <a:ext uri="{FF2B5EF4-FFF2-40B4-BE49-F238E27FC236}">
                <a16:creationId xmlns:a16="http://schemas.microsoft.com/office/drawing/2014/main" id="{AA03DADB-3353-6DD0-D25C-AACD945887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
          <a:stretch/>
        </p:blipFill>
        <p:spPr>
          <a:xfrm>
            <a:off x="7522331" y="1723932"/>
            <a:ext cx="3019579" cy="2511261"/>
          </a:xfrm>
          <a:prstGeom prst="rect">
            <a:avLst/>
          </a:prstGeom>
        </p:spPr>
      </p:pic>
      <p:pic>
        <p:nvPicPr>
          <p:cNvPr id="11" name="圖片 10">
            <a:extLst>
              <a:ext uri="{FF2B5EF4-FFF2-40B4-BE49-F238E27FC236}">
                <a16:creationId xmlns:a16="http://schemas.microsoft.com/office/drawing/2014/main" id="{7D73D2CD-FA37-3D1E-27CE-74885058B83E}"/>
              </a:ext>
            </a:extLst>
          </p:cNvPr>
          <p:cNvPicPr>
            <a:picLocks noChangeAspect="1"/>
          </p:cNvPicPr>
          <p:nvPr/>
        </p:nvPicPr>
        <p:blipFill>
          <a:blip r:embed="rId5"/>
          <a:stretch>
            <a:fillRect/>
          </a:stretch>
        </p:blipFill>
        <p:spPr>
          <a:xfrm>
            <a:off x="7524462" y="4301497"/>
            <a:ext cx="3017447" cy="2191378"/>
          </a:xfrm>
          <a:prstGeom prst="rect">
            <a:avLst/>
          </a:prstGeom>
        </p:spPr>
      </p:pic>
      <p:sp>
        <p:nvSpPr>
          <p:cNvPr id="12" name="矩形 11">
            <a:extLst>
              <a:ext uri="{FF2B5EF4-FFF2-40B4-BE49-F238E27FC236}">
                <a16:creationId xmlns:a16="http://schemas.microsoft.com/office/drawing/2014/main" id="{CCF70C45-9DD6-BC0D-F3ED-C0CEEE79F623}"/>
              </a:ext>
            </a:extLst>
          </p:cNvPr>
          <p:cNvSpPr/>
          <p:nvPr/>
        </p:nvSpPr>
        <p:spPr>
          <a:xfrm>
            <a:off x="7522330" y="3894856"/>
            <a:ext cx="3019579"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路側實裝</a:t>
            </a:r>
            <a:r>
              <a:rPr lang="en-US" altLang="zh-TW" sz="1600" err="1">
                <a:solidFill>
                  <a:schemeClr val="tx1"/>
                </a:solidFill>
              </a:rPr>
              <a:t>InterLux</a:t>
            </a:r>
            <a:r>
              <a:rPr lang="zh-TW" altLang="en-US" sz="1600">
                <a:solidFill>
                  <a:schemeClr val="tx1"/>
                </a:solidFill>
              </a:rPr>
              <a:t>示意圖</a:t>
            </a:r>
          </a:p>
        </p:txBody>
      </p:sp>
      <p:sp>
        <p:nvSpPr>
          <p:cNvPr id="13" name="矩形 12">
            <a:extLst>
              <a:ext uri="{FF2B5EF4-FFF2-40B4-BE49-F238E27FC236}">
                <a16:creationId xmlns:a16="http://schemas.microsoft.com/office/drawing/2014/main" id="{E273331B-9D58-7F3F-32A7-D88B14F62C19}"/>
              </a:ext>
            </a:extLst>
          </p:cNvPr>
          <p:cNvSpPr/>
          <p:nvPr/>
        </p:nvSpPr>
        <p:spPr>
          <a:xfrm>
            <a:off x="7522330" y="6335100"/>
            <a:ext cx="3019579"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路側</a:t>
            </a:r>
            <a:r>
              <a:rPr lang="en-US" altLang="zh-TW" sz="1600">
                <a:solidFill>
                  <a:schemeClr val="tx1"/>
                </a:solidFill>
              </a:rPr>
              <a:t>CMS</a:t>
            </a:r>
            <a:r>
              <a:rPr lang="zh-TW" altLang="en-US" sz="1600">
                <a:solidFill>
                  <a:schemeClr val="tx1"/>
                </a:solidFill>
              </a:rPr>
              <a:t>告警示意圖</a:t>
            </a:r>
          </a:p>
        </p:txBody>
      </p:sp>
      <p:pic>
        <p:nvPicPr>
          <p:cNvPr id="14" name="圖片 13">
            <a:extLst>
              <a:ext uri="{FF2B5EF4-FFF2-40B4-BE49-F238E27FC236}">
                <a16:creationId xmlns:a16="http://schemas.microsoft.com/office/drawing/2014/main" id="{18CF41C7-CCD8-051F-0A89-6F9EDE941B8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99359" y="4550639"/>
            <a:ext cx="334304" cy="1107017"/>
          </a:xfrm>
          <a:prstGeom prst="rect">
            <a:avLst/>
          </a:prstGeom>
        </p:spPr>
      </p:pic>
      <p:pic>
        <p:nvPicPr>
          <p:cNvPr id="15" name="圖片 14">
            <a:extLst>
              <a:ext uri="{FF2B5EF4-FFF2-40B4-BE49-F238E27FC236}">
                <a16:creationId xmlns:a16="http://schemas.microsoft.com/office/drawing/2014/main" id="{C504FCF6-4EE3-A141-A78A-3080ABE9DEC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30221" y="2332757"/>
            <a:ext cx="334304" cy="1107017"/>
          </a:xfrm>
          <a:prstGeom prst="rect">
            <a:avLst/>
          </a:prstGeom>
        </p:spPr>
      </p:pic>
      <p:pic>
        <p:nvPicPr>
          <p:cNvPr id="16" name="圖片 15">
            <a:extLst>
              <a:ext uri="{FF2B5EF4-FFF2-40B4-BE49-F238E27FC236}">
                <a16:creationId xmlns:a16="http://schemas.microsoft.com/office/drawing/2014/main" id="{9C9F521E-5FA5-A483-E019-D8C76B43925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08728" y="3110087"/>
            <a:ext cx="306141" cy="1075671"/>
          </a:xfrm>
          <a:prstGeom prst="rect">
            <a:avLst/>
          </a:prstGeom>
        </p:spPr>
      </p:pic>
      <p:pic>
        <p:nvPicPr>
          <p:cNvPr id="17" name="圖片 16">
            <a:extLst>
              <a:ext uri="{FF2B5EF4-FFF2-40B4-BE49-F238E27FC236}">
                <a16:creationId xmlns:a16="http://schemas.microsoft.com/office/drawing/2014/main" id="{96A03CE0-9665-5126-42AE-BE33670182D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110266" y="2282450"/>
            <a:ext cx="306141" cy="1075671"/>
          </a:xfrm>
          <a:prstGeom prst="rect">
            <a:avLst/>
          </a:prstGeom>
        </p:spPr>
      </p:pic>
      <p:sp>
        <p:nvSpPr>
          <p:cNvPr id="18" name="矩形 17">
            <a:extLst>
              <a:ext uri="{FF2B5EF4-FFF2-40B4-BE49-F238E27FC236}">
                <a16:creationId xmlns:a16="http://schemas.microsoft.com/office/drawing/2014/main" id="{25C10A4C-5D9B-4998-71E6-31008E275B1B}"/>
              </a:ext>
            </a:extLst>
          </p:cNvPr>
          <p:cNvSpPr/>
          <p:nvPr/>
        </p:nvSpPr>
        <p:spPr>
          <a:xfrm>
            <a:off x="4678497" y="5981700"/>
            <a:ext cx="863537" cy="56704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支道</a:t>
            </a:r>
          </a:p>
        </p:txBody>
      </p:sp>
      <p:sp>
        <p:nvSpPr>
          <p:cNvPr id="19" name="矩形 18">
            <a:extLst>
              <a:ext uri="{FF2B5EF4-FFF2-40B4-BE49-F238E27FC236}">
                <a16:creationId xmlns:a16="http://schemas.microsoft.com/office/drawing/2014/main" id="{498F9A90-1985-6371-B08F-0689EA7B7E83}"/>
              </a:ext>
            </a:extLst>
          </p:cNvPr>
          <p:cNvSpPr/>
          <p:nvPr/>
        </p:nvSpPr>
        <p:spPr>
          <a:xfrm>
            <a:off x="1270154" y="3080878"/>
            <a:ext cx="863537" cy="56704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幹道</a:t>
            </a:r>
          </a:p>
        </p:txBody>
      </p:sp>
      <p:sp>
        <p:nvSpPr>
          <p:cNvPr id="20" name="橢圓 19">
            <a:extLst>
              <a:ext uri="{FF2B5EF4-FFF2-40B4-BE49-F238E27FC236}">
                <a16:creationId xmlns:a16="http://schemas.microsoft.com/office/drawing/2014/main" id="{0E71B771-A329-468B-D222-B1E2DA2BF0E5}"/>
              </a:ext>
            </a:extLst>
          </p:cNvPr>
          <p:cNvSpPr/>
          <p:nvPr/>
        </p:nvSpPr>
        <p:spPr>
          <a:xfrm>
            <a:off x="2315623" y="3119361"/>
            <a:ext cx="288000" cy="2880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BD4E7976-11DD-432A-5B06-01B4921062F0}"/>
              </a:ext>
            </a:extLst>
          </p:cNvPr>
          <p:cNvSpPr/>
          <p:nvPr/>
        </p:nvSpPr>
        <p:spPr>
          <a:xfrm>
            <a:off x="5119336" y="2295922"/>
            <a:ext cx="288000" cy="2880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FC716B64-E79D-B170-4825-9325F95A8671}"/>
              </a:ext>
            </a:extLst>
          </p:cNvPr>
          <p:cNvSpPr/>
          <p:nvPr/>
        </p:nvSpPr>
        <p:spPr>
          <a:xfrm>
            <a:off x="2308727" y="3416634"/>
            <a:ext cx="306141" cy="3882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349FD3CC-A011-ABA9-A207-A586D7EA6B42}"/>
              </a:ext>
            </a:extLst>
          </p:cNvPr>
          <p:cNvSpPr/>
          <p:nvPr/>
        </p:nvSpPr>
        <p:spPr>
          <a:xfrm>
            <a:off x="5110265" y="2583921"/>
            <a:ext cx="306141" cy="390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BB848275-382F-00E9-EAF1-3B9D0BEBFCEA}"/>
              </a:ext>
            </a:extLst>
          </p:cNvPr>
          <p:cNvSpPr txBox="1"/>
          <p:nvPr/>
        </p:nvSpPr>
        <p:spPr>
          <a:xfrm>
            <a:off x="2244180" y="3355534"/>
            <a:ext cx="430887" cy="584775"/>
          </a:xfrm>
          <a:prstGeom prst="rect">
            <a:avLst/>
          </a:prstGeom>
          <a:noFill/>
        </p:spPr>
        <p:txBody>
          <a:bodyPr vert="eaVert" wrap="square" rtlCol="0">
            <a:spAutoFit/>
          </a:bodyPr>
          <a:lstStyle/>
          <a:p>
            <a:r>
              <a:rPr lang="zh-TW" altLang="en-US" sz="1600" b="1">
                <a:solidFill>
                  <a:srgbClr val="CE7B4F"/>
                </a:solidFill>
              </a:rPr>
              <a:t>右側</a:t>
            </a:r>
          </a:p>
        </p:txBody>
      </p:sp>
      <p:sp>
        <p:nvSpPr>
          <p:cNvPr id="25" name="文字方塊 24">
            <a:extLst>
              <a:ext uri="{FF2B5EF4-FFF2-40B4-BE49-F238E27FC236}">
                <a16:creationId xmlns:a16="http://schemas.microsoft.com/office/drawing/2014/main" id="{7AB6398E-572C-F487-C9E0-18146F325982}"/>
              </a:ext>
            </a:extLst>
          </p:cNvPr>
          <p:cNvSpPr txBox="1"/>
          <p:nvPr/>
        </p:nvSpPr>
        <p:spPr>
          <a:xfrm>
            <a:off x="5047891" y="2525312"/>
            <a:ext cx="430887" cy="584775"/>
          </a:xfrm>
          <a:prstGeom prst="rect">
            <a:avLst/>
          </a:prstGeom>
          <a:noFill/>
        </p:spPr>
        <p:txBody>
          <a:bodyPr vert="eaVert" wrap="square" rtlCol="0">
            <a:spAutoFit/>
          </a:bodyPr>
          <a:lstStyle/>
          <a:p>
            <a:r>
              <a:rPr lang="zh-TW" altLang="en-US" sz="1600" b="1">
                <a:solidFill>
                  <a:srgbClr val="CE7B4F"/>
                </a:solidFill>
              </a:rPr>
              <a:t>左側</a:t>
            </a:r>
          </a:p>
        </p:txBody>
      </p:sp>
      <p:sp>
        <p:nvSpPr>
          <p:cNvPr id="28" name="文字方塊 27">
            <a:extLst>
              <a:ext uri="{FF2B5EF4-FFF2-40B4-BE49-F238E27FC236}">
                <a16:creationId xmlns:a16="http://schemas.microsoft.com/office/drawing/2014/main" id="{B68135D8-1493-3AF2-22F5-CE74D9484EE1}"/>
              </a:ext>
            </a:extLst>
          </p:cNvPr>
          <p:cNvSpPr txBox="1"/>
          <p:nvPr/>
        </p:nvSpPr>
        <p:spPr>
          <a:xfrm>
            <a:off x="3729928" y="1133843"/>
            <a:ext cx="5410455" cy="369332"/>
          </a:xfrm>
          <a:prstGeom prst="rect">
            <a:avLst/>
          </a:prstGeom>
          <a:noFill/>
        </p:spPr>
        <p:txBody>
          <a:bodyPr wrap="none" rtlCol="0">
            <a:spAutoFit/>
          </a:bodyPr>
          <a:lstStyle/>
          <a:p>
            <a:r>
              <a:rPr lang="zh-TW" altLang="en-US"/>
              <a:t>無號誌路口行人安全 </a:t>
            </a:r>
            <a:r>
              <a:rPr lang="en-US" altLang="zh-TW"/>
              <a:t>(</a:t>
            </a:r>
            <a:r>
              <a:rPr lang="zh-TW" altLang="en-US"/>
              <a:t>實做</a:t>
            </a:r>
            <a:r>
              <a:rPr lang="en-US" altLang="zh-TW"/>
              <a:t>)</a:t>
            </a:r>
            <a:r>
              <a:rPr lang="zh-TW" altLang="en-US"/>
              <a:t> </a:t>
            </a:r>
            <a:r>
              <a:rPr lang="en-US" altLang="zh-TW"/>
              <a:t>+ </a:t>
            </a:r>
            <a:r>
              <a:rPr lang="zh-TW" altLang="en-US"/>
              <a:t>適應性號誌控制 </a:t>
            </a:r>
            <a:r>
              <a:rPr lang="en-US" altLang="zh-TW"/>
              <a:t>(</a:t>
            </a:r>
            <a:r>
              <a:rPr lang="zh-TW" altLang="en-US"/>
              <a:t>模擬</a:t>
            </a:r>
            <a:r>
              <a:rPr lang="en-US" altLang="zh-TW"/>
              <a:t>)</a:t>
            </a:r>
            <a:endParaRPr lang="zh-TW" altLang="en-US"/>
          </a:p>
        </p:txBody>
      </p:sp>
      <p:sp>
        <p:nvSpPr>
          <p:cNvPr id="29" name="文字方塊 28">
            <a:extLst>
              <a:ext uri="{FF2B5EF4-FFF2-40B4-BE49-F238E27FC236}">
                <a16:creationId xmlns:a16="http://schemas.microsoft.com/office/drawing/2014/main" id="{2DCAA8BF-78D1-64B7-BF95-4D49ECBFBF33}"/>
              </a:ext>
            </a:extLst>
          </p:cNvPr>
          <p:cNvSpPr txBox="1"/>
          <p:nvPr/>
        </p:nvSpPr>
        <p:spPr>
          <a:xfrm>
            <a:off x="12192000" y="2309925"/>
            <a:ext cx="7690022" cy="2554545"/>
          </a:xfrm>
          <a:prstGeom prst="rect">
            <a:avLst/>
          </a:prstGeom>
          <a:noFill/>
        </p:spPr>
        <p:txBody>
          <a:bodyPr wrap="square">
            <a:spAutoFit/>
          </a:bodyPr>
          <a:lstStyle/>
          <a:p>
            <a:pPr marL="285750" indent="-285750">
              <a:buFont typeface="Arial" panose="020B0604020202020204" pitchFamily="34" charset="0"/>
              <a:buChar char="•"/>
            </a:pPr>
            <a:r>
              <a:rPr lang="en-US" altLang="zh-TW" sz="1600"/>
              <a:t>POC</a:t>
            </a:r>
            <a:r>
              <a:rPr lang="zh-TW" altLang="en-US" sz="1600"/>
              <a:t>分成無號誌路口實作及適應性號誌模擬：</a:t>
            </a:r>
            <a:endParaRPr lang="en-US" altLang="zh-TW" sz="1600"/>
          </a:p>
          <a:p>
            <a:pPr marL="742950" lvl="1" indent="-285750">
              <a:buFont typeface="Arial" panose="020B0604020202020204" pitchFamily="34" charset="0"/>
              <a:buChar char="•"/>
            </a:pPr>
            <a:r>
              <a:rPr lang="zh-TW" altLang="en-US" sz="1600"/>
              <a:t>無號誌路口：</a:t>
            </a:r>
            <a:endParaRPr lang="en-US" altLang="zh-TW" sz="1600"/>
          </a:p>
          <a:p>
            <a:pPr marL="1200150" lvl="2" indent="-285750">
              <a:buFont typeface="Arial" panose="020B0604020202020204" pitchFamily="34" charset="0"/>
              <a:buChar char="•"/>
            </a:pPr>
            <a:r>
              <a:rPr lang="zh-TW" altLang="en-US" sz="1600"/>
              <a:t>路口位於成大校園周邊，一直為學生通行及車輛衝突的重點</a:t>
            </a:r>
            <a:endParaRPr lang="en-US" altLang="zh-TW" sz="1600"/>
          </a:p>
          <a:p>
            <a:pPr marL="1200150" lvl="2" indent="-285750">
              <a:buFont typeface="Arial" panose="020B0604020202020204" pitchFamily="34" charset="0"/>
              <a:buChar char="•"/>
            </a:pPr>
            <a:r>
              <a:rPr lang="en-US" altLang="zh-TW" sz="1600" err="1"/>
              <a:t>InterLux</a:t>
            </a:r>
            <a:r>
              <a:rPr lang="zh-TW" altLang="en-US" sz="1600"/>
              <a:t>架設於路口蒐集行車速度、車輛及行人穿越樣態</a:t>
            </a:r>
            <a:endParaRPr lang="en-US" altLang="zh-TW" sz="1600"/>
          </a:p>
          <a:p>
            <a:pPr marL="1200150" lvl="2" indent="-285750">
              <a:buFont typeface="Arial" panose="020B0604020202020204" pitchFamily="34" charset="0"/>
              <a:buChar char="•"/>
            </a:pPr>
            <a:r>
              <a:rPr lang="zh-TW" altLang="en-US" sz="1600"/>
              <a:t>同步架設資訊可變標誌 </a:t>
            </a:r>
            <a:r>
              <a:rPr lang="en-US" altLang="zh-TW" sz="1600"/>
              <a:t>(CMS)</a:t>
            </a:r>
            <a:r>
              <a:rPr lang="zh-TW" altLang="en-US" sz="1600"/>
              <a:t> </a:t>
            </a:r>
            <a:r>
              <a:rPr lang="en-US" altLang="zh-TW" sz="1600"/>
              <a:t>4</a:t>
            </a:r>
            <a:r>
              <a:rPr lang="zh-TW" altLang="en-US" sz="1600"/>
              <a:t>面，告警行人及車輛</a:t>
            </a:r>
            <a:endParaRPr lang="en-US" altLang="zh-TW" sz="1600"/>
          </a:p>
          <a:p>
            <a:pPr marL="1200150" lvl="2" indent="-285750">
              <a:buFont typeface="Arial" panose="020B0604020202020204" pitchFamily="34" charset="0"/>
              <a:buChar char="•"/>
            </a:pPr>
            <a:r>
              <a:rPr lang="en-US" altLang="zh-TW" sz="1600" err="1"/>
              <a:t>InterLux</a:t>
            </a:r>
            <a:r>
              <a:rPr lang="zh-TW" altLang="en-US" sz="1600"/>
              <a:t>蒐集之資訊可透過路側</a:t>
            </a:r>
            <a:r>
              <a:rPr lang="en-US" altLang="zh-TW" sz="1600"/>
              <a:t>IPC</a:t>
            </a:r>
            <a:r>
              <a:rPr lang="zh-TW" altLang="en-US" sz="1600"/>
              <a:t>整合運算，作為</a:t>
            </a:r>
            <a:r>
              <a:rPr lang="en-US" altLang="zh-TW" sz="1600"/>
              <a:t>CMS</a:t>
            </a:r>
            <a:r>
              <a:rPr lang="zh-TW" altLang="en-US" sz="1600"/>
              <a:t>的顯示參考</a:t>
            </a:r>
            <a:endParaRPr lang="en-US" altLang="zh-TW" sz="1600"/>
          </a:p>
          <a:p>
            <a:pPr marL="742950" lvl="1" indent="-285750">
              <a:buFont typeface="Arial" panose="020B0604020202020204" pitchFamily="34" charset="0"/>
              <a:buChar char="•"/>
            </a:pPr>
            <a:r>
              <a:rPr lang="zh-TW" altLang="en-US" sz="1600"/>
              <a:t>適應性號誌：</a:t>
            </a:r>
            <a:endParaRPr lang="en-US" altLang="zh-TW" sz="1600"/>
          </a:p>
          <a:p>
            <a:pPr marL="1200150" lvl="2" indent="-285750">
              <a:buFont typeface="Arial" panose="020B0604020202020204" pitchFamily="34" charset="0"/>
              <a:buChar char="•"/>
            </a:pPr>
            <a:r>
              <a:rPr lang="zh-TW" altLang="en-US" sz="1600"/>
              <a:t>針對成大周邊單一路口進行路網建置及模擬</a:t>
            </a:r>
            <a:endParaRPr lang="en-US" altLang="zh-TW" sz="1600"/>
          </a:p>
          <a:p>
            <a:pPr marL="1200150" lvl="2" indent="-285750">
              <a:buFont typeface="Arial" panose="020B0604020202020204" pitchFamily="34" charset="0"/>
              <a:buChar char="•"/>
            </a:pPr>
            <a:r>
              <a:rPr lang="zh-TW" altLang="en-US" sz="1600"/>
              <a:t>依據路口上游流入車流資訊擬定適應性號誌調變機制</a:t>
            </a:r>
            <a:endParaRPr lang="en-US" altLang="zh-TW" sz="1600"/>
          </a:p>
          <a:p>
            <a:pPr marL="1200150" lvl="2" indent="-285750">
              <a:buFont typeface="Arial" panose="020B0604020202020204" pitchFamily="34" charset="0"/>
              <a:buChar char="•"/>
            </a:pPr>
            <a:r>
              <a:rPr lang="zh-TW" altLang="en-US" sz="1600"/>
              <a:t>分析導入適應性號誌的成效</a:t>
            </a:r>
            <a:endParaRPr lang="en-US" altLang="zh-TW" sz="1600"/>
          </a:p>
        </p:txBody>
      </p:sp>
    </p:spTree>
    <p:extLst>
      <p:ext uri="{BB962C8B-B14F-4D97-AF65-F5344CB8AC3E}">
        <p14:creationId xmlns:p14="http://schemas.microsoft.com/office/powerpoint/2010/main" val="1249116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BF56B3F-01CC-2E33-657B-A9ACF4847904}"/>
              </a:ext>
            </a:extLst>
          </p:cNvPr>
          <p:cNvSpPr>
            <a:spLocks noGrp="1"/>
          </p:cNvSpPr>
          <p:nvPr>
            <p:ph type="dt" sz="half" idx="10"/>
          </p:nvPr>
        </p:nvSpPr>
        <p:spPr/>
        <p:txBody>
          <a:bodyPr/>
          <a:lstStyle/>
          <a:p>
            <a:fld id="{757D5B10-7F0F-4A29-A088-F269036550CE}" type="datetime3">
              <a:rPr lang="en-US" altLang="zh-TW" smtClean="0"/>
              <a:t>15 August 2024</a:t>
            </a:fld>
            <a:endParaRPr lang="en-US"/>
          </a:p>
        </p:txBody>
      </p:sp>
      <p:sp>
        <p:nvSpPr>
          <p:cNvPr id="3" name="標題 2">
            <a:extLst>
              <a:ext uri="{FF2B5EF4-FFF2-40B4-BE49-F238E27FC236}">
                <a16:creationId xmlns:a16="http://schemas.microsoft.com/office/drawing/2014/main" id="{077599EA-62F1-5492-E295-B0F9C0BAE6A6}"/>
              </a:ext>
            </a:extLst>
          </p:cNvPr>
          <p:cNvSpPr>
            <a:spLocks noGrp="1"/>
          </p:cNvSpPr>
          <p:nvPr>
            <p:ph type="title"/>
          </p:nvPr>
        </p:nvSpPr>
        <p:spPr/>
        <p:txBody>
          <a:bodyPr/>
          <a:lstStyle/>
          <a:p>
            <a:r>
              <a:rPr lang="en-US" altLang="zh-TW" sz="3200" b="1">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2093734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FA156A0-2283-E70B-632E-C1D1B9643CEC}"/>
              </a:ext>
            </a:extLst>
          </p:cNvPr>
          <p:cNvSpPr>
            <a:spLocks noGrp="1"/>
          </p:cNvSpPr>
          <p:nvPr>
            <p:ph type="title"/>
          </p:nvPr>
        </p:nvSpPr>
        <p:spPr/>
        <p:txBody>
          <a:bodyPr>
            <a:normAutofit/>
          </a:bodyPr>
          <a:lstStyle/>
          <a:p>
            <a:r>
              <a:rPr lang="en-US" altLang="zh-TW"/>
              <a:t>SWOT</a:t>
            </a:r>
            <a:r>
              <a:rPr lang="zh-TW" altLang="en-US"/>
              <a:t> </a:t>
            </a:r>
            <a:r>
              <a:rPr lang="en-US" altLang="zh-TW"/>
              <a:t>–</a:t>
            </a:r>
            <a:r>
              <a:rPr lang="zh-TW" altLang="en-US"/>
              <a:t> 市場、客戶、對手、</a:t>
            </a:r>
            <a:r>
              <a:rPr lang="en-US" altLang="zh-TW"/>
              <a:t>SCM</a:t>
            </a:r>
            <a:r>
              <a:rPr lang="zh-TW" altLang="en-US"/>
              <a:t>、外部環境</a:t>
            </a:r>
            <a:r>
              <a:rPr lang="en-US" altLang="zh-TW"/>
              <a:t> </a:t>
            </a:r>
            <a:endParaRPr lang="zh-TW" altLang="en-US"/>
          </a:p>
        </p:txBody>
      </p:sp>
      <p:sp>
        <p:nvSpPr>
          <p:cNvPr id="4" name="投影片編號版面配置區 3">
            <a:extLst>
              <a:ext uri="{FF2B5EF4-FFF2-40B4-BE49-F238E27FC236}">
                <a16:creationId xmlns:a16="http://schemas.microsoft.com/office/drawing/2014/main" id="{2B4B5D61-974D-1E91-5907-4F6353D809E7}"/>
              </a:ext>
            </a:extLst>
          </p:cNvPr>
          <p:cNvSpPr>
            <a:spLocks noGrp="1"/>
          </p:cNvSpPr>
          <p:nvPr>
            <p:ph type="sldNum" sz="quarter" idx="12"/>
          </p:nvPr>
        </p:nvSpPr>
        <p:spPr/>
        <p:txBody>
          <a:bodyPr/>
          <a:lstStyle/>
          <a:p>
            <a:pPr algn="ctr"/>
            <a:fld id="{6E290225-7458-4E5F-AFE5-E142CAAEBF37}" type="slidenum">
              <a:rPr lang="en-US" smtClean="0"/>
              <a:pPr algn="ctr"/>
              <a:t>76</a:t>
            </a:fld>
            <a:endParaRPr lang="en-US"/>
          </a:p>
        </p:txBody>
      </p:sp>
      <p:graphicFrame>
        <p:nvGraphicFramePr>
          <p:cNvPr id="2" name="表格 1">
            <a:extLst>
              <a:ext uri="{FF2B5EF4-FFF2-40B4-BE49-F238E27FC236}">
                <a16:creationId xmlns:a16="http://schemas.microsoft.com/office/drawing/2014/main" id="{A7989834-0A1F-8F4B-555C-1F0C81DE429B}"/>
              </a:ext>
            </a:extLst>
          </p:cNvPr>
          <p:cNvGraphicFramePr>
            <a:graphicFrameLocks noGrp="1"/>
          </p:cNvGraphicFramePr>
          <p:nvPr>
            <p:extLst>
              <p:ext uri="{D42A27DB-BD31-4B8C-83A1-F6EECF244321}">
                <p14:modId xmlns:p14="http://schemas.microsoft.com/office/powerpoint/2010/main" val="2032850757"/>
              </p:ext>
            </p:extLst>
          </p:nvPr>
        </p:nvGraphicFramePr>
        <p:xfrm>
          <a:off x="838200" y="1551892"/>
          <a:ext cx="10515600" cy="4889131"/>
        </p:xfrm>
        <a:graphic>
          <a:graphicData uri="http://schemas.openxmlformats.org/drawingml/2006/table">
            <a:tbl>
              <a:tblPr firstRow="1" firstCol="1" bandRow="1"/>
              <a:tblGrid>
                <a:gridCol w="5188562">
                  <a:extLst>
                    <a:ext uri="{9D8B030D-6E8A-4147-A177-3AD203B41FA5}">
                      <a16:colId xmlns:a16="http://schemas.microsoft.com/office/drawing/2014/main" val="3984445256"/>
                    </a:ext>
                  </a:extLst>
                </a:gridCol>
                <a:gridCol w="5327038">
                  <a:extLst>
                    <a:ext uri="{9D8B030D-6E8A-4147-A177-3AD203B41FA5}">
                      <a16:colId xmlns:a16="http://schemas.microsoft.com/office/drawing/2014/main" val="1276697738"/>
                    </a:ext>
                  </a:extLst>
                </a:gridCol>
              </a:tblGrid>
              <a:tr h="2373642">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STRENGTHS</a:t>
                      </a: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北美交通燈市佔率 </a:t>
                      </a:r>
                      <a:r>
                        <a:rPr lang="en-US" altLang="zh-TW" sz="1600" kern="100">
                          <a:solidFill>
                            <a:schemeClr val="tx1"/>
                          </a:solidFill>
                          <a:effectLst/>
                          <a:highlight>
                            <a:srgbClr val="FFFF00"/>
                          </a:highlight>
                          <a:latin typeface="+mj-ea"/>
                          <a:ea typeface="+mj-ea"/>
                          <a:cs typeface="Times New Roman" panose="02020603050405020304" pitchFamily="18" charset="0"/>
                        </a:rPr>
                        <a:t>&gt;</a:t>
                      </a:r>
                      <a:r>
                        <a:rPr lang="zh-TW" altLang="en-US" sz="1600" kern="100">
                          <a:solidFill>
                            <a:schemeClr val="tx1"/>
                          </a:solidFill>
                          <a:effectLst/>
                          <a:highlight>
                            <a:srgbClr val="FFFF00"/>
                          </a:highlight>
                          <a:latin typeface="+mj-ea"/>
                          <a:ea typeface="+mj-ea"/>
                          <a:cs typeface="Times New Roman" panose="02020603050405020304" pitchFamily="18" charset="0"/>
                        </a:rPr>
                        <a:t> </a:t>
                      </a:r>
                      <a:r>
                        <a:rPr lang="en-US" altLang="zh-TW" sz="1600" kern="100">
                          <a:solidFill>
                            <a:schemeClr val="tx1"/>
                          </a:solidFill>
                          <a:effectLst/>
                          <a:highlight>
                            <a:srgbClr val="FFFF00"/>
                          </a:highlight>
                          <a:latin typeface="+mj-ea"/>
                          <a:ea typeface="+mj-ea"/>
                          <a:cs typeface="Times New Roman" panose="02020603050405020304" pitchFamily="18" charset="0"/>
                        </a:rPr>
                        <a:t>50% </a:t>
                      </a:r>
                      <a:r>
                        <a:rPr lang="zh-TW" altLang="en-US" sz="1600" kern="100">
                          <a:solidFill>
                            <a:schemeClr val="tx1"/>
                          </a:solidFill>
                          <a:effectLst/>
                          <a:highlight>
                            <a:srgbClr val="FFFF00"/>
                          </a:highlight>
                          <a:latin typeface="+mj-ea"/>
                          <a:ea typeface="+mj-ea"/>
                          <a:cs typeface="Times New Roman" panose="02020603050405020304" pitchFamily="18" charset="0"/>
                        </a:rPr>
                        <a:t> </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結合 </a:t>
                      </a:r>
                      <a:r>
                        <a:rPr lang="en-US" altLang="zh-TW" sz="1600" kern="100">
                          <a:solidFill>
                            <a:schemeClr val="tx1"/>
                          </a:solidFill>
                          <a:effectLst/>
                          <a:highlight>
                            <a:srgbClr val="FFFF00"/>
                          </a:highlight>
                          <a:latin typeface="+mj-ea"/>
                          <a:ea typeface="+mj-ea"/>
                          <a:cs typeface="Times New Roman" panose="02020603050405020304" pitchFamily="18" charset="0"/>
                        </a:rPr>
                        <a:t>DL</a:t>
                      </a:r>
                      <a:r>
                        <a:rPr lang="zh-TW" altLang="en-US" sz="1600" kern="100">
                          <a:solidFill>
                            <a:schemeClr val="tx1"/>
                          </a:solidFill>
                          <a:effectLst/>
                          <a:highlight>
                            <a:srgbClr val="FFFF00"/>
                          </a:highlight>
                          <a:latin typeface="+mj-ea"/>
                          <a:ea typeface="+mj-ea"/>
                          <a:cs typeface="Times New Roman" panose="02020603050405020304" pitchFamily="18" charset="0"/>
                        </a:rPr>
                        <a:t> 後擴大 </a:t>
                      </a:r>
                      <a:r>
                        <a:rPr lang="en-US" altLang="zh-TW" sz="1600" kern="100">
                          <a:solidFill>
                            <a:schemeClr val="tx1"/>
                          </a:solidFill>
                          <a:effectLst/>
                          <a:highlight>
                            <a:srgbClr val="FFFF00"/>
                          </a:highlight>
                          <a:latin typeface="+mj-ea"/>
                          <a:ea typeface="+mj-ea"/>
                          <a:cs typeface="Times New Roman" panose="02020603050405020304" pitchFamily="18" charset="0"/>
                        </a:rPr>
                        <a:t>ITS</a:t>
                      </a:r>
                      <a:r>
                        <a:rPr lang="zh-TW" altLang="en-US" sz="1600" kern="100">
                          <a:solidFill>
                            <a:schemeClr val="tx1"/>
                          </a:solidFill>
                          <a:effectLst/>
                          <a:highlight>
                            <a:srgbClr val="FFFF00"/>
                          </a:highlight>
                          <a:latin typeface="+mj-ea"/>
                          <a:ea typeface="+mj-ea"/>
                          <a:cs typeface="Times New Roman" panose="02020603050405020304" pitchFamily="18" charset="0"/>
                        </a:rPr>
                        <a:t> 的通路 </a:t>
                      </a:r>
                      <a:r>
                        <a:rPr lang="en-US" altLang="zh-TW" sz="1600" kern="100">
                          <a:solidFill>
                            <a:schemeClr val="tx1"/>
                          </a:solidFill>
                          <a:effectLst/>
                          <a:highlight>
                            <a:srgbClr val="FFFF00"/>
                          </a:highlight>
                          <a:latin typeface="+mj-ea"/>
                          <a:ea typeface="+mj-ea"/>
                          <a:cs typeface="Times New Roman" panose="02020603050405020304" pitchFamily="18" charset="0"/>
                        </a:rPr>
                        <a:t>&amp;</a:t>
                      </a:r>
                      <a:r>
                        <a:rPr lang="zh-TW" altLang="en-US" sz="1600" kern="100">
                          <a:solidFill>
                            <a:schemeClr val="tx1"/>
                          </a:solidFill>
                          <a:effectLst/>
                          <a:highlight>
                            <a:srgbClr val="FFFF00"/>
                          </a:highlight>
                          <a:latin typeface="+mj-ea"/>
                          <a:ea typeface="+mj-ea"/>
                          <a:cs typeface="Times New Roman" panose="02020603050405020304" pitchFamily="18" charset="0"/>
                        </a:rPr>
                        <a:t> </a:t>
                      </a:r>
                      <a:r>
                        <a:rPr lang="en-US" altLang="zh-TW" sz="1600" kern="100">
                          <a:solidFill>
                            <a:schemeClr val="tx1"/>
                          </a:solidFill>
                          <a:effectLst/>
                          <a:highlight>
                            <a:srgbClr val="FFFF00"/>
                          </a:highlight>
                          <a:latin typeface="+mj-ea"/>
                          <a:ea typeface="+mj-ea"/>
                          <a:cs typeface="Times New Roman" panose="02020603050405020304" pitchFamily="18" charset="0"/>
                        </a:rPr>
                        <a:t>SI Partner</a:t>
                      </a:r>
                    </a:p>
                    <a:p>
                      <a:pPr marL="285750" indent="-285750">
                        <a:lnSpc>
                          <a:spcPct val="150000"/>
                        </a:lnSpc>
                        <a:buFont typeface="Arial" panose="020B0604020202020204" pitchFamily="34" charset="0"/>
                        <a:buChar char="•"/>
                      </a:pPr>
                      <a:r>
                        <a:rPr lang="en-US" altLang="zh-TW" sz="1600" kern="100">
                          <a:solidFill>
                            <a:schemeClr val="tx1"/>
                          </a:solidFill>
                          <a:effectLst/>
                          <a:highlight>
                            <a:srgbClr val="FFFF00"/>
                          </a:highlight>
                          <a:latin typeface="+mj-ea"/>
                          <a:ea typeface="+mj-ea"/>
                          <a:cs typeface="Times New Roman" panose="02020603050405020304" pitchFamily="18" charset="0"/>
                        </a:rPr>
                        <a:t>LITEON</a:t>
                      </a:r>
                      <a:r>
                        <a:rPr lang="zh-TW" altLang="en-US" sz="1600" kern="100">
                          <a:solidFill>
                            <a:schemeClr val="tx1"/>
                          </a:solidFill>
                          <a:effectLst/>
                          <a:highlight>
                            <a:srgbClr val="FFFF00"/>
                          </a:highlight>
                          <a:latin typeface="+mj-ea"/>
                          <a:ea typeface="+mj-ea"/>
                          <a:cs typeface="Times New Roman" panose="02020603050405020304" pitchFamily="18" charset="0"/>
                        </a:rPr>
                        <a:t>集團與整合資源 </a:t>
                      </a:r>
                      <a:r>
                        <a:rPr lang="en-US" altLang="zh-TW" sz="1600" kern="100">
                          <a:solidFill>
                            <a:schemeClr val="tx1"/>
                          </a:solidFill>
                          <a:effectLst/>
                          <a:highlight>
                            <a:srgbClr val="FFFF00"/>
                          </a:highlight>
                          <a:latin typeface="+mj-ea"/>
                          <a:ea typeface="+mj-ea"/>
                          <a:cs typeface="Times New Roman" panose="02020603050405020304" pitchFamily="18" charset="0"/>
                        </a:rPr>
                        <a:t>on ICT</a:t>
                      </a:r>
                      <a:r>
                        <a:rPr lang="zh-TW" altLang="en-US" sz="1600" kern="100">
                          <a:solidFill>
                            <a:schemeClr val="tx1"/>
                          </a:solidFill>
                          <a:effectLst/>
                          <a:highlight>
                            <a:srgbClr val="FFFF00"/>
                          </a:highlight>
                          <a:latin typeface="+mj-ea"/>
                          <a:ea typeface="+mj-ea"/>
                          <a:cs typeface="Times New Roman" panose="02020603050405020304" pitchFamily="18" charset="0"/>
                        </a:rPr>
                        <a:t> </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未來整合聯網產品</a:t>
                      </a:r>
                      <a:r>
                        <a:rPr lang="en-US" altLang="zh-TW" sz="1600" kern="100">
                          <a:solidFill>
                            <a:schemeClr val="tx1"/>
                          </a:solidFill>
                          <a:effectLst/>
                          <a:highlight>
                            <a:srgbClr val="FFFF00"/>
                          </a:highlight>
                          <a:latin typeface="+mj-ea"/>
                          <a:ea typeface="+mj-ea"/>
                          <a:cs typeface="Times New Roman" panose="02020603050405020304" pitchFamily="18" charset="0"/>
                        </a:rPr>
                        <a:t>, </a:t>
                      </a:r>
                      <a:r>
                        <a:rPr lang="zh-TW" altLang="en-US" sz="1600" kern="100">
                          <a:solidFill>
                            <a:schemeClr val="tx1"/>
                          </a:solidFill>
                          <a:effectLst/>
                          <a:highlight>
                            <a:srgbClr val="FFFF00"/>
                          </a:highlight>
                          <a:latin typeface="+mj-ea"/>
                          <a:ea typeface="+mj-ea"/>
                          <a:cs typeface="Times New Roman" panose="02020603050405020304" pitchFamily="18" charset="0"/>
                        </a:rPr>
                        <a:t>智慧交通燈</a:t>
                      </a:r>
                      <a:r>
                        <a:rPr lang="en-US" altLang="zh-TW" sz="1600" kern="100">
                          <a:solidFill>
                            <a:schemeClr val="tx1"/>
                          </a:solidFill>
                          <a:effectLst/>
                          <a:highlight>
                            <a:srgbClr val="FFFF00"/>
                          </a:highlight>
                          <a:latin typeface="+mj-ea"/>
                          <a:ea typeface="+mj-ea"/>
                          <a:cs typeface="Times New Roman" panose="02020603050405020304" pitchFamily="18" charset="0"/>
                        </a:rPr>
                        <a:t>, DMS</a:t>
                      </a:r>
                      <a:r>
                        <a:rPr lang="zh-TW" altLang="en-US" sz="1600" kern="100">
                          <a:solidFill>
                            <a:schemeClr val="tx1"/>
                          </a:solidFill>
                          <a:effectLst/>
                          <a:highlight>
                            <a:srgbClr val="FFFF00"/>
                          </a:highlight>
                          <a:latin typeface="+mj-ea"/>
                          <a:ea typeface="+mj-ea"/>
                          <a:cs typeface="Times New Roman" panose="02020603050405020304" pitchFamily="18" charset="0"/>
                        </a:rPr>
                        <a:t>提供整體方案</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組織彈性</a:t>
                      </a:r>
                      <a:r>
                        <a:rPr lang="en-US" altLang="zh-TW" sz="1600" kern="100">
                          <a:solidFill>
                            <a:schemeClr val="tx1"/>
                          </a:solidFill>
                          <a:effectLst/>
                          <a:latin typeface="+mj-ea"/>
                          <a:ea typeface="+mj-ea"/>
                          <a:cs typeface="Times New Roman" panose="02020603050405020304" pitchFamily="18" charset="0"/>
                        </a:rPr>
                        <a:t> &amp; ITS</a:t>
                      </a:r>
                      <a:r>
                        <a:rPr lang="zh-TW" altLang="en-US" sz="1600" kern="100">
                          <a:solidFill>
                            <a:schemeClr val="tx1"/>
                          </a:solidFill>
                          <a:effectLst/>
                          <a:latin typeface="+mj-ea"/>
                          <a:ea typeface="+mj-ea"/>
                          <a:cs typeface="Times New Roman" panose="02020603050405020304" pitchFamily="18" charset="0"/>
                        </a:rPr>
                        <a:t> 研究與投入</a:t>
                      </a:r>
                      <a:endParaRPr lang="en-US" altLang="zh-TW" sz="160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WEAKNESSES</a:t>
                      </a: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無專業 </a:t>
                      </a:r>
                      <a:r>
                        <a:rPr lang="en-US" altLang="zh-TW" sz="1600" kern="100">
                          <a:solidFill>
                            <a:schemeClr val="tx1"/>
                          </a:solidFill>
                          <a:effectLst/>
                          <a:latin typeface="+mj-ea"/>
                          <a:ea typeface="+mj-ea"/>
                          <a:cs typeface="Times New Roman" panose="02020603050405020304" pitchFamily="18" charset="0"/>
                        </a:rPr>
                        <a:t>IP</a:t>
                      </a:r>
                      <a:r>
                        <a:rPr lang="zh-TW" altLang="en-US" sz="1600" kern="100">
                          <a:solidFill>
                            <a:schemeClr val="tx1"/>
                          </a:solidFill>
                          <a:effectLst/>
                          <a:latin typeface="+mj-ea"/>
                          <a:ea typeface="+mj-ea"/>
                          <a:cs typeface="Times New Roman" panose="02020603050405020304" pitchFamily="18" charset="0"/>
                        </a:rPr>
                        <a:t> </a:t>
                      </a:r>
                      <a:r>
                        <a:rPr lang="en-US" altLang="zh-TW" sz="1600" kern="100">
                          <a:solidFill>
                            <a:schemeClr val="tx1"/>
                          </a:solidFill>
                          <a:effectLst/>
                          <a:latin typeface="+mj-ea"/>
                          <a:ea typeface="+mj-ea"/>
                          <a:cs typeface="Times New Roman" panose="02020603050405020304" pitchFamily="18" charset="0"/>
                        </a:rPr>
                        <a:t>Camera </a:t>
                      </a:r>
                      <a:r>
                        <a:rPr lang="zh-TW" altLang="en-US" sz="1600" kern="100">
                          <a:solidFill>
                            <a:schemeClr val="tx1"/>
                          </a:solidFill>
                          <a:effectLst/>
                          <a:latin typeface="+mj-ea"/>
                          <a:ea typeface="+mj-ea"/>
                          <a:cs typeface="Times New Roman" panose="02020603050405020304" pitchFamily="18" charset="0"/>
                        </a:rPr>
                        <a:t>產品與經驗</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無自有 </a:t>
                      </a:r>
                      <a:r>
                        <a:rPr lang="en-US" altLang="zh-TW" sz="1600" kern="100">
                          <a:solidFill>
                            <a:schemeClr val="tx1"/>
                          </a:solidFill>
                          <a:effectLst/>
                          <a:latin typeface="+mj-ea"/>
                          <a:ea typeface="+mj-ea"/>
                          <a:cs typeface="Times New Roman" panose="02020603050405020304" pitchFamily="18" charset="0"/>
                        </a:rPr>
                        <a:t>VA</a:t>
                      </a:r>
                      <a:r>
                        <a:rPr lang="zh-TW" altLang="en-US" sz="1600" kern="100">
                          <a:solidFill>
                            <a:schemeClr val="tx1"/>
                          </a:solidFill>
                          <a:effectLst/>
                          <a:latin typeface="+mj-ea"/>
                          <a:ea typeface="+mj-ea"/>
                          <a:cs typeface="Times New Roman" panose="02020603050405020304" pitchFamily="18" charset="0"/>
                        </a:rPr>
                        <a:t> 軟體方案</a:t>
                      </a:r>
                      <a:endParaRPr lang="en-US" altLang="zh-TW" sz="1600" kern="100">
                        <a:solidFill>
                          <a:schemeClr val="tx1"/>
                        </a:solidFill>
                        <a:effectLs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latin typeface="+mj-ea"/>
                          <a:ea typeface="+mj-ea"/>
                          <a:cs typeface="Times New Roman" panose="02020603050405020304" pitchFamily="18" charset="0"/>
                        </a:rPr>
                        <a:t>對於</a:t>
                      </a:r>
                      <a:r>
                        <a:rPr lang="en-US" altLang="zh-TW" sz="1600" kern="100">
                          <a:solidFill>
                            <a:schemeClr val="tx1"/>
                          </a:solidFill>
                          <a:effectLst/>
                          <a:latin typeface="+mj-ea"/>
                          <a:ea typeface="+mj-ea"/>
                          <a:cs typeface="Times New Roman" panose="02020603050405020304" pitchFamily="18" charset="0"/>
                        </a:rPr>
                        <a:t>ITS</a:t>
                      </a:r>
                      <a:r>
                        <a:rPr lang="zh-TW" altLang="en-US" sz="1600" kern="100">
                          <a:solidFill>
                            <a:schemeClr val="tx1"/>
                          </a:solidFill>
                          <a:effectLst/>
                          <a:latin typeface="+mj-ea"/>
                          <a:ea typeface="+mj-ea"/>
                          <a:cs typeface="Times New Roman" panose="02020603050405020304" pitchFamily="18" charset="0"/>
                        </a:rPr>
                        <a:t>應用市場仍在早期研究階段</a:t>
                      </a:r>
                      <a:endParaRPr lang="en-US" altLang="zh-TW" sz="1600" kern="100">
                        <a:solidFill>
                          <a:schemeClr val="tx1"/>
                        </a:solidFill>
                        <a:effectLst/>
                        <a:latin typeface="+mj-ea"/>
                        <a:ea typeface="+mj-ea"/>
                        <a:cs typeface="Times New Roman" panose="02020603050405020304" pitchFamily="18" charset="0"/>
                      </a:endParaRPr>
                    </a:p>
                    <a:p>
                      <a:pPr>
                        <a:lnSpc>
                          <a:spcPct val="150000"/>
                        </a:lnSpc>
                      </a:pPr>
                      <a:endParaRPr lang="zh-TW" sz="160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9034549"/>
                  </a:ext>
                </a:extLst>
              </a:tr>
              <a:tr h="2374830">
                <a:tc>
                  <a:txBody>
                    <a:bodyPr/>
                    <a:lstStyle/>
                    <a:p>
                      <a:pPr>
                        <a:lnSpc>
                          <a:spcPct val="150000"/>
                        </a:lnSpc>
                      </a:pPr>
                      <a:r>
                        <a:rPr lang="en-US" altLang="zh-TW" sz="1600" b="1" u="sng" kern="100">
                          <a:solidFill>
                            <a:schemeClr val="tx1"/>
                          </a:solidFill>
                          <a:effectLst/>
                          <a:latin typeface="+mj-ea"/>
                          <a:ea typeface="+mj-ea"/>
                          <a:cs typeface="Times New Roman" panose="02020603050405020304" pitchFamily="18" charset="0"/>
                        </a:rPr>
                        <a:t>OPPORTUNITIES</a:t>
                      </a:r>
                    </a:p>
                    <a:p>
                      <a:pPr marL="285750" indent="-285750">
                        <a:lnSpc>
                          <a:spcPct val="150000"/>
                        </a:lnSpc>
                        <a:buFont typeface="Arial" panose="020B0604020202020204" pitchFamily="34" charset="0"/>
                        <a:buChar char="•"/>
                      </a:pPr>
                      <a:r>
                        <a:rPr lang="en-US" altLang="zh-TW" sz="1600" kern="100">
                          <a:solidFill>
                            <a:schemeClr val="tx1"/>
                          </a:solidFill>
                          <a:effectLst/>
                          <a:highlight>
                            <a:srgbClr val="FFFF00"/>
                          </a:highlight>
                          <a:latin typeface="+mj-ea"/>
                          <a:ea typeface="+mj-ea"/>
                          <a:cs typeface="Times New Roman" panose="02020603050405020304" pitchFamily="18" charset="0"/>
                        </a:rPr>
                        <a:t>ITS</a:t>
                      </a:r>
                      <a:r>
                        <a:rPr lang="zh-TW" altLang="en-US" sz="1600" kern="100">
                          <a:solidFill>
                            <a:schemeClr val="tx1"/>
                          </a:solidFill>
                          <a:effectLst/>
                          <a:highlight>
                            <a:srgbClr val="FFFF00"/>
                          </a:highlight>
                          <a:latin typeface="+mj-ea"/>
                          <a:ea typeface="+mj-ea"/>
                          <a:cs typeface="Times New Roman" panose="02020603050405020304" pitchFamily="18" charset="0"/>
                        </a:rPr>
                        <a:t>市場規模大且持續成長</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美國市場對於海康及大華在標案上的限制</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未來整合 </a:t>
                      </a:r>
                      <a:r>
                        <a:rPr lang="en-US" altLang="zh-TW" sz="1600" kern="100">
                          <a:solidFill>
                            <a:schemeClr val="tx1"/>
                          </a:solidFill>
                          <a:effectLst/>
                          <a:highlight>
                            <a:srgbClr val="FFFF00"/>
                          </a:highlight>
                          <a:latin typeface="+mj-ea"/>
                          <a:ea typeface="+mj-ea"/>
                          <a:cs typeface="Times New Roman" panose="02020603050405020304" pitchFamily="18" charset="0"/>
                        </a:rPr>
                        <a:t>Intelligent Road Infrastructure </a:t>
                      </a:r>
                      <a:r>
                        <a:rPr lang="zh-TW" altLang="en-US" sz="1600" kern="100">
                          <a:solidFill>
                            <a:schemeClr val="tx1"/>
                          </a:solidFill>
                          <a:effectLst/>
                          <a:highlight>
                            <a:srgbClr val="FFFF00"/>
                          </a:highlight>
                          <a:latin typeface="+mj-ea"/>
                          <a:ea typeface="+mj-ea"/>
                          <a:cs typeface="Times New Roman" panose="02020603050405020304" pitchFamily="18" charset="0"/>
                        </a:rPr>
                        <a:t>的機會</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現有解決方案成本仍高、整合性不足 </a:t>
                      </a:r>
                      <a:r>
                        <a:rPr lang="en-US" altLang="zh-TW" sz="1600" kern="100">
                          <a:solidFill>
                            <a:schemeClr val="tx1"/>
                          </a:solidFill>
                          <a:effectLst/>
                          <a:highlight>
                            <a:srgbClr val="FFFF00"/>
                          </a:highlight>
                          <a:latin typeface="+mj-ea"/>
                          <a:ea typeface="+mj-ea"/>
                          <a:cs typeface="Times New Roman" panose="02020603050405020304" pitchFamily="18" charset="0"/>
                        </a:rPr>
                        <a:t>(</a:t>
                      </a:r>
                      <a:r>
                        <a:rPr lang="zh-TW" altLang="en-US" sz="1600" kern="100">
                          <a:solidFill>
                            <a:schemeClr val="tx1"/>
                          </a:solidFill>
                          <a:effectLst/>
                          <a:highlight>
                            <a:srgbClr val="FFFF00"/>
                          </a:highlight>
                          <a:latin typeface="+mj-ea"/>
                          <a:ea typeface="+mj-ea"/>
                          <a:cs typeface="Times New Roman" panose="02020603050405020304" pitchFamily="18" charset="0"/>
                        </a:rPr>
                        <a:t>無號誌為例</a:t>
                      </a:r>
                      <a:r>
                        <a:rPr lang="en-US" altLang="zh-TW" sz="1600" kern="100">
                          <a:solidFill>
                            <a:schemeClr val="tx1"/>
                          </a:solidFill>
                          <a:effectLst/>
                          <a:highlight>
                            <a:srgbClr val="FFFF00"/>
                          </a:highlight>
                          <a:latin typeface="+mj-ea"/>
                          <a:ea typeface="+mj-ea"/>
                          <a:cs typeface="Times New Roman" panose="02020603050405020304" pitchFamily="18" charset="0"/>
                        </a:rPr>
                        <a:t>)</a:t>
                      </a: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新應用</a:t>
                      </a:r>
                      <a:r>
                        <a:rPr lang="en-US" altLang="zh-TW" sz="1600" kern="100">
                          <a:solidFill>
                            <a:schemeClr val="tx1"/>
                          </a:solidFill>
                          <a:effectLst/>
                          <a:highlight>
                            <a:srgbClr val="FFFF00"/>
                          </a:highlight>
                          <a:latin typeface="+mj-ea"/>
                          <a:ea typeface="+mj-ea"/>
                          <a:cs typeface="Times New Roman" panose="02020603050405020304" pitchFamily="18" charset="0"/>
                        </a:rPr>
                        <a:t>:</a:t>
                      </a:r>
                      <a:r>
                        <a:rPr lang="zh-TW" altLang="en-US" sz="1600" kern="100">
                          <a:solidFill>
                            <a:schemeClr val="tx1"/>
                          </a:solidFill>
                          <a:effectLst/>
                          <a:highlight>
                            <a:srgbClr val="FFFF00"/>
                          </a:highlight>
                          <a:latin typeface="+mj-ea"/>
                          <a:ea typeface="+mj-ea"/>
                          <a:cs typeface="Times New Roman" panose="02020603050405020304" pitchFamily="18" charset="0"/>
                        </a:rPr>
                        <a:t> 行人安全</a:t>
                      </a:r>
                      <a:r>
                        <a:rPr lang="en-US" altLang="zh-TW" sz="1600" kern="100">
                          <a:solidFill>
                            <a:schemeClr val="tx1"/>
                          </a:solidFill>
                          <a:effectLst/>
                          <a:highlight>
                            <a:srgbClr val="FFFF00"/>
                          </a:highlight>
                          <a:latin typeface="+mj-ea"/>
                          <a:ea typeface="+mj-ea"/>
                          <a:cs typeface="Times New Roman" panose="02020603050405020304" pitchFamily="18" charset="0"/>
                        </a:rPr>
                        <a:t>, ITS</a:t>
                      </a:r>
                      <a:r>
                        <a:rPr lang="zh-TW" altLang="en-US" sz="1600" kern="100">
                          <a:solidFill>
                            <a:schemeClr val="tx1"/>
                          </a:solidFill>
                          <a:effectLst/>
                          <a:highlight>
                            <a:srgbClr val="FFFF00"/>
                          </a:highlight>
                          <a:latin typeface="+mj-ea"/>
                          <a:ea typeface="+mj-ea"/>
                          <a:cs typeface="Times New Roman" panose="02020603050405020304" pitchFamily="18" charset="0"/>
                        </a:rPr>
                        <a:t> 對於整合 </a:t>
                      </a:r>
                      <a:r>
                        <a:rPr lang="en-US" altLang="zh-TW" sz="1600" kern="100">
                          <a:solidFill>
                            <a:schemeClr val="tx1"/>
                          </a:solidFill>
                          <a:effectLst/>
                          <a:highlight>
                            <a:srgbClr val="FFFF00"/>
                          </a:highlight>
                          <a:latin typeface="+mj-ea"/>
                          <a:ea typeface="+mj-ea"/>
                          <a:cs typeface="Times New Roman" panose="02020603050405020304" pitchFamily="18" charset="0"/>
                        </a:rPr>
                        <a:t>Camera &amp;</a:t>
                      </a:r>
                      <a:r>
                        <a:rPr lang="zh-TW" altLang="en-US" sz="1600" kern="100">
                          <a:solidFill>
                            <a:schemeClr val="tx1"/>
                          </a:solidFill>
                          <a:effectLst/>
                          <a:highlight>
                            <a:srgbClr val="FFFF00"/>
                          </a:highlight>
                          <a:latin typeface="+mj-ea"/>
                          <a:ea typeface="+mj-ea"/>
                          <a:cs typeface="Times New Roman" panose="02020603050405020304" pitchFamily="18" charset="0"/>
                        </a:rPr>
                        <a:t> </a:t>
                      </a:r>
                      <a:r>
                        <a:rPr lang="en-US" altLang="zh-TW" sz="1600" kern="100">
                          <a:solidFill>
                            <a:schemeClr val="tx1"/>
                          </a:solidFill>
                          <a:effectLst/>
                          <a:highlight>
                            <a:srgbClr val="FFFF00"/>
                          </a:highlight>
                          <a:latin typeface="+mj-ea"/>
                          <a:ea typeface="+mj-ea"/>
                          <a:cs typeface="Times New Roman" panose="02020603050405020304" pitchFamily="18" charset="0"/>
                        </a:rPr>
                        <a:t>VI</a:t>
                      </a:r>
                      <a:r>
                        <a:rPr lang="zh-TW" altLang="en-US" sz="1600" kern="100">
                          <a:solidFill>
                            <a:schemeClr val="tx1"/>
                          </a:solidFill>
                          <a:effectLst/>
                          <a:highlight>
                            <a:srgbClr val="FFFF00"/>
                          </a:highlight>
                          <a:latin typeface="+mj-ea"/>
                          <a:ea typeface="+mj-ea"/>
                          <a:cs typeface="Times New Roman" panose="02020603050405020304" pitchFamily="18" charset="0"/>
                        </a:rPr>
                        <a:t> 的需求</a:t>
                      </a:r>
                      <a:endParaRPr lang="en-US" altLang="zh-TW" sz="1600" kern="100">
                        <a:solidFill>
                          <a:schemeClr val="tx1"/>
                        </a:solidFill>
                        <a:effectLst/>
                        <a:highlight>
                          <a:srgbClr val="FFFF00"/>
                        </a:highlight>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600" kern="100">
                          <a:solidFill>
                            <a:schemeClr val="tx1"/>
                          </a:solidFill>
                          <a:effectLst/>
                          <a:highlight>
                            <a:srgbClr val="FFFF00"/>
                          </a:highlight>
                          <a:latin typeface="+mj-ea"/>
                          <a:ea typeface="+mj-ea"/>
                          <a:cs typeface="Times New Roman" panose="02020603050405020304" pitchFamily="18" charset="0"/>
                        </a:rPr>
                        <a:t>自駕車及車聯網相關應用需求將逐漸成長</a:t>
                      </a:r>
                      <a:endParaRPr lang="en-US" altLang="zh-TW" sz="1600" kern="100">
                        <a:solidFill>
                          <a:schemeClr val="tx1"/>
                        </a:solidFill>
                        <a:effectLst/>
                        <a:highlight>
                          <a:srgbClr val="FFFF00"/>
                        </a:highligh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600" b="1" i="0" u="sng" strike="noStrike" kern="100" cap="none" spc="0" normalizeH="0" baseline="0" noProof="0">
                          <a:ln>
                            <a:noFill/>
                          </a:ln>
                          <a:solidFill>
                            <a:prstClr val="black"/>
                          </a:solidFill>
                          <a:effectLst/>
                          <a:uLnTx/>
                          <a:uFillTx/>
                          <a:latin typeface="+mj-ea"/>
                          <a:ea typeface="+mj-ea"/>
                          <a:cs typeface="Times New Roman" panose="02020603050405020304" pitchFamily="18" charset="0"/>
                        </a:rPr>
                        <a:t>THREATS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智慧感測器相關產品及應用成熟，競爭激烈</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中國廠商的價格競爭</a:t>
                      </a:r>
                      <a:endPar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0" i="0" u="none" strike="noStrike" kern="100" cap="none" spc="0" normalizeH="0" baseline="0" noProof="0">
                          <a:ln>
                            <a:noFill/>
                          </a:ln>
                          <a:solidFill>
                            <a:prstClr val="black"/>
                          </a:solidFill>
                          <a:effectLst/>
                          <a:uLnTx/>
                          <a:uFillTx/>
                          <a:latin typeface="+mj-ea"/>
                          <a:ea typeface="+mj-ea"/>
                          <a:cs typeface="Times New Roman" panose="02020603050405020304" pitchFamily="18" charset="0"/>
                        </a:rPr>
                        <a:t>….</a:t>
                      </a:r>
                      <a:endParaRPr lang="en-US" altLang="zh-TW" sz="1600" kern="100">
                        <a:solidFill>
                          <a:schemeClr val="tx1"/>
                        </a:solidFill>
                        <a:effectLst/>
                        <a:highlight>
                          <a:srgbClr val="FFFF00"/>
                        </a:highlight>
                        <a:latin typeface="+mj-ea"/>
                        <a:ea typeface="+mj-ea"/>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47711"/>
                  </a:ext>
                </a:extLst>
              </a:tr>
            </a:tbl>
          </a:graphicData>
        </a:graphic>
      </p:graphicFrame>
      <p:sp>
        <p:nvSpPr>
          <p:cNvPr id="5" name="文字方塊 4">
            <a:extLst>
              <a:ext uri="{FF2B5EF4-FFF2-40B4-BE49-F238E27FC236}">
                <a16:creationId xmlns:a16="http://schemas.microsoft.com/office/drawing/2014/main" id="{8A5BEA47-2A67-716F-08E7-261A1C578D14}"/>
              </a:ext>
            </a:extLst>
          </p:cNvPr>
          <p:cNvSpPr txBox="1"/>
          <p:nvPr/>
        </p:nvSpPr>
        <p:spPr>
          <a:xfrm>
            <a:off x="5602369" y="1090227"/>
            <a:ext cx="800219" cy="461665"/>
          </a:xfrm>
          <a:prstGeom prst="rect">
            <a:avLst/>
          </a:prstGeom>
          <a:noFill/>
        </p:spPr>
        <p:txBody>
          <a:bodyPr wrap="none" rtlCol="0" anchor="ctr">
            <a:spAutoFit/>
          </a:bodyPr>
          <a:lstStyle/>
          <a:p>
            <a:pPr algn="ctr"/>
            <a:r>
              <a:rPr lang="zh-TW" altLang="en-US" sz="2400" b="1"/>
              <a:t>內部</a:t>
            </a:r>
          </a:p>
        </p:txBody>
      </p:sp>
      <p:sp>
        <p:nvSpPr>
          <p:cNvPr id="6" name="文字方塊 5">
            <a:extLst>
              <a:ext uri="{FF2B5EF4-FFF2-40B4-BE49-F238E27FC236}">
                <a16:creationId xmlns:a16="http://schemas.microsoft.com/office/drawing/2014/main" id="{D982F876-45FF-73D4-9BCE-6E99F2FADF1C}"/>
              </a:ext>
            </a:extLst>
          </p:cNvPr>
          <p:cNvSpPr txBox="1"/>
          <p:nvPr/>
        </p:nvSpPr>
        <p:spPr>
          <a:xfrm>
            <a:off x="5695890" y="6396335"/>
            <a:ext cx="800219" cy="461665"/>
          </a:xfrm>
          <a:prstGeom prst="rect">
            <a:avLst/>
          </a:prstGeom>
          <a:noFill/>
        </p:spPr>
        <p:txBody>
          <a:bodyPr wrap="none" rtlCol="0" anchor="ctr">
            <a:spAutoFit/>
          </a:bodyPr>
          <a:lstStyle/>
          <a:p>
            <a:pPr algn="ctr"/>
            <a:r>
              <a:rPr lang="zh-TW" altLang="en-US" sz="2400" b="1"/>
              <a:t>外部</a:t>
            </a:r>
          </a:p>
        </p:txBody>
      </p:sp>
      <p:sp>
        <p:nvSpPr>
          <p:cNvPr id="7" name="文字方塊 6">
            <a:extLst>
              <a:ext uri="{FF2B5EF4-FFF2-40B4-BE49-F238E27FC236}">
                <a16:creationId xmlns:a16="http://schemas.microsoft.com/office/drawing/2014/main" id="{5A5EFCF8-683E-6214-49CC-84E950E1742C}"/>
              </a:ext>
            </a:extLst>
          </p:cNvPr>
          <p:cNvSpPr txBox="1"/>
          <p:nvPr/>
        </p:nvSpPr>
        <p:spPr>
          <a:xfrm>
            <a:off x="284202" y="3309275"/>
            <a:ext cx="553998" cy="1323440"/>
          </a:xfrm>
          <a:prstGeom prst="rect">
            <a:avLst/>
          </a:prstGeom>
          <a:noFill/>
        </p:spPr>
        <p:txBody>
          <a:bodyPr vert="eaVert" wrap="none" rtlCol="0" anchor="ctr">
            <a:spAutoFit/>
          </a:bodyPr>
          <a:lstStyle/>
          <a:p>
            <a:pPr algn="ctr"/>
            <a:r>
              <a:rPr lang="zh-TW" altLang="en-US" sz="2400" b="1"/>
              <a:t>正面因素</a:t>
            </a:r>
          </a:p>
        </p:txBody>
      </p:sp>
      <p:sp>
        <p:nvSpPr>
          <p:cNvPr id="8" name="文字方塊 7">
            <a:extLst>
              <a:ext uri="{FF2B5EF4-FFF2-40B4-BE49-F238E27FC236}">
                <a16:creationId xmlns:a16="http://schemas.microsoft.com/office/drawing/2014/main" id="{B431133F-8FD7-FB7E-6ABD-14C70001A6EB}"/>
              </a:ext>
            </a:extLst>
          </p:cNvPr>
          <p:cNvSpPr txBox="1"/>
          <p:nvPr/>
        </p:nvSpPr>
        <p:spPr>
          <a:xfrm>
            <a:off x="11353800" y="3309275"/>
            <a:ext cx="553998" cy="1323440"/>
          </a:xfrm>
          <a:prstGeom prst="rect">
            <a:avLst/>
          </a:prstGeom>
          <a:noFill/>
        </p:spPr>
        <p:txBody>
          <a:bodyPr vert="eaVert" wrap="none" rtlCol="0" anchor="ctr">
            <a:spAutoFit/>
          </a:bodyPr>
          <a:lstStyle/>
          <a:p>
            <a:pPr algn="ctr"/>
            <a:r>
              <a:rPr lang="zh-TW" altLang="en-US" sz="2400" b="1"/>
              <a:t>負面因素</a:t>
            </a:r>
          </a:p>
        </p:txBody>
      </p:sp>
    </p:spTree>
    <p:extLst>
      <p:ext uri="{BB962C8B-B14F-4D97-AF65-F5344CB8AC3E}">
        <p14:creationId xmlns:p14="http://schemas.microsoft.com/office/powerpoint/2010/main" val="112471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11A83-C209-F838-5AF8-25593D06DEFD}"/>
              </a:ext>
            </a:extLst>
          </p:cNvPr>
          <p:cNvSpPr>
            <a:spLocks noGrp="1"/>
          </p:cNvSpPr>
          <p:nvPr>
            <p:ph type="title"/>
          </p:nvPr>
        </p:nvSpPr>
        <p:spPr/>
        <p:txBody>
          <a:bodyPr/>
          <a:lstStyle/>
          <a:p>
            <a:pPr algn="ctr"/>
            <a:r>
              <a:rPr lang="en-US" altLang="zh-TW" err="1"/>
              <a:t>Leotek</a:t>
            </a:r>
            <a:r>
              <a:rPr lang="en-US" altLang="zh-TW"/>
              <a:t> Strategy A, B, C</a:t>
            </a:r>
            <a:endParaRPr lang="zh-TW" altLang="en-US"/>
          </a:p>
        </p:txBody>
      </p:sp>
      <p:sp>
        <p:nvSpPr>
          <p:cNvPr id="3" name="投影片編號版面配置區 2">
            <a:extLst>
              <a:ext uri="{FF2B5EF4-FFF2-40B4-BE49-F238E27FC236}">
                <a16:creationId xmlns:a16="http://schemas.microsoft.com/office/drawing/2014/main" id="{A9332D8F-E1B3-EA43-8B05-E2FBDE52EBA6}"/>
              </a:ext>
            </a:extLst>
          </p:cNvPr>
          <p:cNvSpPr>
            <a:spLocks noGrp="1"/>
          </p:cNvSpPr>
          <p:nvPr>
            <p:ph type="sldNum" sz="quarter" idx="12"/>
          </p:nvPr>
        </p:nvSpPr>
        <p:spPr/>
        <p:txBody>
          <a:bodyPr/>
          <a:lstStyle/>
          <a:p>
            <a:pPr algn="ctr"/>
            <a:fld id="{6E290225-7458-4E5F-AFE5-E142CAAEBF37}" type="slidenum">
              <a:rPr lang="en-US" smtClean="0"/>
              <a:pPr algn="ctr"/>
              <a:t>77</a:t>
            </a:fld>
            <a:endParaRPr lang="en-US"/>
          </a:p>
        </p:txBody>
      </p:sp>
      <p:pic>
        <p:nvPicPr>
          <p:cNvPr id="5" name="內容版面配置區 6">
            <a:extLst>
              <a:ext uri="{FF2B5EF4-FFF2-40B4-BE49-F238E27FC236}">
                <a16:creationId xmlns:a16="http://schemas.microsoft.com/office/drawing/2014/main" id="{C17B05F3-0496-E1A8-DBC9-FA1526F9C37A}"/>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630857" y="1291057"/>
            <a:ext cx="9247675" cy="5201818"/>
          </a:xfrm>
          <a:prstGeom prst="rect">
            <a:avLst/>
          </a:prstGeom>
        </p:spPr>
      </p:pic>
    </p:spTree>
    <p:extLst>
      <p:ext uri="{BB962C8B-B14F-4D97-AF65-F5344CB8AC3E}">
        <p14:creationId xmlns:p14="http://schemas.microsoft.com/office/powerpoint/2010/main" val="3452154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群組 1023">
            <a:extLst>
              <a:ext uri="{FF2B5EF4-FFF2-40B4-BE49-F238E27FC236}">
                <a16:creationId xmlns:a16="http://schemas.microsoft.com/office/drawing/2014/main" id="{79A5ADBC-85D4-5CB4-CC73-6A377432EA2D}"/>
              </a:ext>
            </a:extLst>
          </p:cNvPr>
          <p:cNvGrpSpPr/>
          <p:nvPr/>
        </p:nvGrpSpPr>
        <p:grpSpPr>
          <a:xfrm>
            <a:off x="3513992" y="1191870"/>
            <a:ext cx="8447746" cy="5554081"/>
            <a:chOff x="3395186" y="1434405"/>
            <a:chExt cx="7838387" cy="5153450"/>
          </a:xfrm>
        </p:grpSpPr>
        <p:pic>
          <p:nvPicPr>
            <p:cNvPr id="1025" name="圖片 1024">
              <a:extLst>
                <a:ext uri="{FF2B5EF4-FFF2-40B4-BE49-F238E27FC236}">
                  <a16:creationId xmlns:a16="http://schemas.microsoft.com/office/drawing/2014/main" id="{A0B47666-E515-CEFB-B5A6-E2EAC85C28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95186" y="1434405"/>
              <a:ext cx="7838387" cy="5153450"/>
            </a:xfrm>
            <a:prstGeom prst="rect">
              <a:avLst/>
            </a:prstGeom>
          </p:spPr>
        </p:pic>
        <p:sp>
          <p:nvSpPr>
            <p:cNvPr id="1044" name="文字方塊 1043">
              <a:extLst>
                <a:ext uri="{FF2B5EF4-FFF2-40B4-BE49-F238E27FC236}">
                  <a16:creationId xmlns:a16="http://schemas.microsoft.com/office/drawing/2014/main" id="{FFCA1D4F-504C-9AAC-C0ED-1EDF0BF0BDF9}"/>
                </a:ext>
              </a:extLst>
            </p:cNvPr>
            <p:cNvSpPr txBox="1"/>
            <p:nvPr/>
          </p:nvSpPr>
          <p:spPr>
            <a:xfrm>
              <a:off x="5112521" y="2253214"/>
              <a:ext cx="148819" cy="405877"/>
            </a:xfrm>
            <a:prstGeom prst="rect">
              <a:avLst/>
            </a:prstGeom>
            <a:noFill/>
          </p:spPr>
          <p:txBody>
            <a:bodyPr wrap="square" rtlCol="0">
              <a:spAutoFit/>
            </a:bodyPr>
            <a:lstStyle/>
            <a:p>
              <a:r>
                <a:rPr lang="en-US" altLang="zh-TW" sz="2400">
                  <a:solidFill>
                    <a:schemeClr val="bg1"/>
                  </a:solidFill>
                  <a:latin typeface="Aptos Black" panose="020F0502020204030204" pitchFamily="34" charset="0"/>
                  <a:cs typeface="72 Black" panose="020B0A04030603020204" pitchFamily="34" charset="0"/>
                </a:rPr>
                <a:t>1</a:t>
              </a:r>
              <a:endParaRPr lang="en-US" altLang="zh-TW" sz="3200">
                <a:solidFill>
                  <a:schemeClr val="bg1"/>
                </a:solidFill>
                <a:latin typeface="Aptos Black" panose="020F0502020204030204" pitchFamily="34" charset="0"/>
                <a:cs typeface="72 Black" panose="020B0A04030603020204" pitchFamily="34" charset="0"/>
              </a:endParaRPr>
            </a:p>
          </p:txBody>
        </p:sp>
      </p:grpSp>
      <p:sp>
        <p:nvSpPr>
          <p:cNvPr id="30" name="標題 2">
            <a:extLst>
              <a:ext uri="{FF2B5EF4-FFF2-40B4-BE49-F238E27FC236}">
                <a16:creationId xmlns:a16="http://schemas.microsoft.com/office/drawing/2014/main" id="{A037BD41-9FAB-850E-7016-98ADCD2E434C}"/>
              </a:ext>
            </a:extLst>
          </p:cNvPr>
          <p:cNvSpPr>
            <a:spLocks noGrp="1"/>
          </p:cNvSpPr>
          <p:nvPr>
            <p:ph type="title"/>
          </p:nvPr>
        </p:nvSpPr>
        <p:spPr/>
        <p:txBody>
          <a:bodyPr vert="horz" lIns="91440" tIns="45720" rIns="91440" bIns="45720" rtlCol="0" anchor="ctr">
            <a:normAutofit/>
          </a:bodyPr>
          <a:lstStyle/>
          <a:p>
            <a:r>
              <a:rPr lang="en-US" altLang="zh-TW"/>
              <a:t>LEOTEK Smart City Solution Framework</a:t>
            </a:r>
            <a:endParaRPr lang="zh-TW" altLang="en-US"/>
          </a:p>
        </p:txBody>
      </p:sp>
      <p:sp>
        <p:nvSpPr>
          <p:cNvPr id="3" name="投影片編號版面配置區 2">
            <a:extLst>
              <a:ext uri="{FF2B5EF4-FFF2-40B4-BE49-F238E27FC236}">
                <a16:creationId xmlns:a16="http://schemas.microsoft.com/office/drawing/2014/main" id="{0FD3FC9A-0922-E980-3649-E213C382D480}"/>
              </a:ext>
            </a:extLst>
          </p:cNvPr>
          <p:cNvSpPr>
            <a:spLocks noGrp="1"/>
          </p:cNvSpPr>
          <p:nvPr>
            <p:ph type="sldNum" sz="quarter" idx="12"/>
          </p:nvPr>
        </p:nvSpPr>
        <p:spPr/>
        <p:txBody>
          <a:bodyPr/>
          <a:lstStyle/>
          <a:p>
            <a:pPr algn="ctr"/>
            <a:fld id="{6E290225-7458-4E5F-AFE5-E142CAAEBF37}" type="slidenum">
              <a:rPr lang="en-US" smtClean="0"/>
              <a:pPr algn="ctr"/>
              <a:t>78</a:t>
            </a:fld>
            <a:endParaRPr lang="en-US"/>
          </a:p>
        </p:txBody>
      </p:sp>
      <p:sp>
        <p:nvSpPr>
          <p:cNvPr id="47" name="文字方塊 46">
            <a:extLst>
              <a:ext uri="{FF2B5EF4-FFF2-40B4-BE49-F238E27FC236}">
                <a16:creationId xmlns:a16="http://schemas.microsoft.com/office/drawing/2014/main" id="{DE6B24E4-78B9-E5D5-B917-D97258D7B7E1}"/>
              </a:ext>
            </a:extLst>
          </p:cNvPr>
          <p:cNvSpPr txBox="1"/>
          <p:nvPr/>
        </p:nvSpPr>
        <p:spPr>
          <a:xfrm>
            <a:off x="1436031" y="1507355"/>
            <a:ext cx="1805551" cy="646331"/>
          </a:xfrm>
          <a:prstGeom prst="rect">
            <a:avLst/>
          </a:prstGeom>
          <a:noFill/>
        </p:spPr>
        <p:txBody>
          <a:bodyPr wrap="square" rtlCol="0">
            <a:spAutoFit/>
          </a:bodyPr>
          <a:lstStyle/>
          <a:p>
            <a:r>
              <a:rPr lang="zh-TW" altLang="en-US" b="1">
                <a:latin typeface="+mj-ea"/>
                <a:ea typeface="+mj-ea"/>
              </a:rPr>
              <a:t>智慧交通燈</a:t>
            </a:r>
            <a:endParaRPr lang="en-US" altLang="zh-TW" b="1">
              <a:latin typeface="+mj-ea"/>
              <a:ea typeface="+mj-ea"/>
            </a:endParaRPr>
          </a:p>
          <a:p>
            <a:endParaRPr lang="en-US" altLang="zh-TW">
              <a:latin typeface="+mj-ea"/>
              <a:ea typeface="+mj-ea"/>
            </a:endParaRPr>
          </a:p>
        </p:txBody>
      </p:sp>
      <p:sp>
        <p:nvSpPr>
          <p:cNvPr id="48" name="文字方塊 47">
            <a:extLst>
              <a:ext uri="{FF2B5EF4-FFF2-40B4-BE49-F238E27FC236}">
                <a16:creationId xmlns:a16="http://schemas.microsoft.com/office/drawing/2014/main" id="{7E43B3C1-C1CE-540D-472E-622F3F61E328}"/>
              </a:ext>
            </a:extLst>
          </p:cNvPr>
          <p:cNvSpPr txBox="1"/>
          <p:nvPr/>
        </p:nvSpPr>
        <p:spPr>
          <a:xfrm>
            <a:off x="1024158" y="1891688"/>
            <a:ext cx="1989253" cy="830997"/>
          </a:xfrm>
          <a:prstGeom prst="rect">
            <a:avLst/>
          </a:prstGeom>
          <a:noFill/>
        </p:spPr>
        <p:txBody>
          <a:bodyPr wrap="square">
            <a:spAutoFit/>
          </a:bodyPr>
          <a:lstStyle/>
          <a:p>
            <a:pPr marL="342900" indent="-342900">
              <a:buFont typeface="Wingdings" panose="05000000000000000000" pitchFamily="2" charset="2"/>
              <a:buChar char="l"/>
            </a:pPr>
            <a:r>
              <a:rPr lang="zh-TW" altLang="en-US" sz="1600">
                <a:latin typeface="+mj-ea"/>
                <a:ea typeface="+mj-ea"/>
              </a:rPr>
              <a:t>數據收集</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異常分析</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倒數統計</a:t>
            </a:r>
            <a:endParaRPr lang="en-US" altLang="zh-TW" sz="1600">
              <a:latin typeface="+mj-ea"/>
              <a:ea typeface="+mj-ea"/>
            </a:endParaRPr>
          </a:p>
        </p:txBody>
      </p:sp>
      <p:grpSp>
        <p:nvGrpSpPr>
          <p:cNvPr id="49" name="群組 48">
            <a:extLst>
              <a:ext uri="{FF2B5EF4-FFF2-40B4-BE49-F238E27FC236}">
                <a16:creationId xmlns:a16="http://schemas.microsoft.com/office/drawing/2014/main" id="{F7A3F7AC-5DA4-8E8C-5CEF-05053BC6070D}"/>
              </a:ext>
            </a:extLst>
          </p:cNvPr>
          <p:cNvGrpSpPr/>
          <p:nvPr/>
        </p:nvGrpSpPr>
        <p:grpSpPr>
          <a:xfrm>
            <a:off x="949396" y="1380957"/>
            <a:ext cx="486635" cy="529053"/>
            <a:chOff x="557349" y="1841137"/>
            <a:chExt cx="757645" cy="823685"/>
          </a:xfrm>
        </p:grpSpPr>
        <p:sp>
          <p:nvSpPr>
            <p:cNvPr id="50" name="橢圓 49">
              <a:extLst>
                <a:ext uri="{FF2B5EF4-FFF2-40B4-BE49-F238E27FC236}">
                  <a16:creationId xmlns:a16="http://schemas.microsoft.com/office/drawing/2014/main" id="{AE0659DD-3FD9-C5F0-A11C-20FEACC4291F}"/>
                </a:ext>
              </a:extLst>
            </p:cNvPr>
            <p:cNvSpPr/>
            <p:nvPr/>
          </p:nvSpPr>
          <p:spPr>
            <a:xfrm>
              <a:off x="557349" y="1907177"/>
              <a:ext cx="757645" cy="75764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04D46D07-C55A-85D5-D52D-94F7151EE028}"/>
                </a:ext>
              </a:extLst>
            </p:cNvPr>
            <p:cNvSpPr txBox="1"/>
            <p:nvPr/>
          </p:nvSpPr>
          <p:spPr>
            <a:xfrm>
              <a:off x="602365" y="1841137"/>
              <a:ext cx="383886" cy="706603"/>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1</a:t>
              </a:r>
            </a:p>
          </p:txBody>
        </p:sp>
      </p:grpSp>
      <p:sp>
        <p:nvSpPr>
          <p:cNvPr id="53" name="文字方塊 52">
            <a:extLst>
              <a:ext uri="{FF2B5EF4-FFF2-40B4-BE49-F238E27FC236}">
                <a16:creationId xmlns:a16="http://schemas.microsoft.com/office/drawing/2014/main" id="{AD9F2D9E-6C8E-DF4F-FDDE-A35A888529A1}"/>
              </a:ext>
            </a:extLst>
          </p:cNvPr>
          <p:cNvSpPr txBox="1"/>
          <p:nvPr/>
        </p:nvSpPr>
        <p:spPr>
          <a:xfrm>
            <a:off x="1436031" y="3226820"/>
            <a:ext cx="1805551" cy="369332"/>
          </a:xfrm>
          <a:prstGeom prst="rect">
            <a:avLst/>
          </a:prstGeom>
          <a:noFill/>
        </p:spPr>
        <p:txBody>
          <a:bodyPr wrap="square" rtlCol="0">
            <a:spAutoFit/>
          </a:bodyPr>
          <a:lstStyle/>
          <a:p>
            <a:r>
              <a:rPr lang="zh-TW" altLang="en-US" b="1">
                <a:latin typeface="+mj-ea"/>
                <a:ea typeface="+mj-ea"/>
              </a:rPr>
              <a:t>無線 </a:t>
            </a:r>
            <a:r>
              <a:rPr lang="en-US" altLang="zh-TW" b="1">
                <a:latin typeface="+mj-ea"/>
                <a:ea typeface="+mj-ea"/>
              </a:rPr>
              <a:t>IoT </a:t>
            </a:r>
            <a:r>
              <a:rPr lang="zh-TW" altLang="en-US" b="1">
                <a:latin typeface="+mj-ea"/>
                <a:ea typeface="+mj-ea"/>
              </a:rPr>
              <a:t>模組</a:t>
            </a:r>
            <a:endParaRPr lang="en-US" altLang="zh-TW" b="1">
              <a:latin typeface="+mj-ea"/>
              <a:ea typeface="+mj-ea"/>
            </a:endParaRPr>
          </a:p>
        </p:txBody>
      </p:sp>
      <p:sp>
        <p:nvSpPr>
          <p:cNvPr id="54" name="文字方塊 53">
            <a:extLst>
              <a:ext uri="{FF2B5EF4-FFF2-40B4-BE49-F238E27FC236}">
                <a16:creationId xmlns:a16="http://schemas.microsoft.com/office/drawing/2014/main" id="{8873CBD5-970C-FF9D-53A0-699D281B2023}"/>
              </a:ext>
            </a:extLst>
          </p:cNvPr>
          <p:cNvSpPr txBox="1"/>
          <p:nvPr/>
        </p:nvSpPr>
        <p:spPr>
          <a:xfrm>
            <a:off x="1030701" y="3643170"/>
            <a:ext cx="2071418" cy="830997"/>
          </a:xfrm>
          <a:prstGeom prst="rect">
            <a:avLst/>
          </a:prstGeom>
          <a:noFill/>
        </p:spPr>
        <p:txBody>
          <a:bodyPr wrap="square">
            <a:spAutoFit/>
          </a:bodyPr>
          <a:lstStyle/>
          <a:p>
            <a:pPr marL="342900" indent="-342900">
              <a:buFont typeface="Wingdings" panose="05000000000000000000" pitchFamily="2" charset="2"/>
              <a:buChar char="l"/>
            </a:pPr>
            <a:r>
              <a:rPr lang="zh-TW" altLang="en-US" sz="1600">
                <a:latin typeface="+mj-ea"/>
                <a:ea typeface="+mj-ea"/>
              </a:rPr>
              <a:t>交通燈數據收集</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交通燈斷電偵測</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無線通訊</a:t>
            </a:r>
            <a:endParaRPr lang="en-US" altLang="zh-TW" sz="1600">
              <a:latin typeface="+mj-ea"/>
              <a:ea typeface="+mj-ea"/>
            </a:endParaRPr>
          </a:p>
        </p:txBody>
      </p:sp>
      <p:grpSp>
        <p:nvGrpSpPr>
          <p:cNvPr id="55" name="群組 54">
            <a:extLst>
              <a:ext uri="{FF2B5EF4-FFF2-40B4-BE49-F238E27FC236}">
                <a16:creationId xmlns:a16="http://schemas.microsoft.com/office/drawing/2014/main" id="{E8E78B6A-DFDD-D386-03B1-C4577F1E2C55}"/>
              </a:ext>
            </a:extLst>
          </p:cNvPr>
          <p:cNvGrpSpPr/>
          <p:nvPr/>
        </p:nvGrpSpPr>
        <p:grpSpPr>
          <a:xfrm>
            <a:off x="949396" y="3110816"/>
            <a:ext cx="486635" cy="584775"/>
            <a:chOff x="557349" y="1841137"/>
            <a:chExt cx="757645" cy="910439"/>
          </a:xfrm>
        </p:grpSpPr>
        <p:sp>
          <p:nvSpPr>
            <p:cNvPr id="56" name="橢圓 55">
              <a:extLst>
                <a:ext uri="{FF2B5EF4-FFF2-40B4-BE49-F238E27FC236}">
                  <a16:creationId xmlns:a16="http://schemas.microsoft.com/office/drawing/2014/main" id="{301C226D-615D-D97E-3FD3-A65255B8732A}"/>
                </a:ext>
              </a:extLst>
            </p:cNvPr>
            <p:cNvSpPr/>
            <p:nvPr/>
          </p:nvSpPr>
          <p:spPr>
            <a:xfrm>
              <a:off x="557349" y="1907177"/>
              <a:ext cx="757645" cy="75764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3AD4D838-64E4-3053-3496-9C0D34307B73}"/>
                </a:ext>
              </a:extLst>
            </p:cNvPr>
            <p:cNvSpPr txBox="1"/>
            <p:nvPr/>
          </p:nvSpPr>
          <p:spPr>
            <a:xfrm>
              <a:off x="602365" y="1841137"/>
              <a:ext cx="383886" cy="910439"/>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2</a:t>
              </a:r>
            </a:p>
          </p:txBody>
        </p:sp>
      </p:grpSp>
      <p:sp>
        <p:nvSpPr>
          <p:cNvPr id="59" name="文字方塊 58">
            <a:extLst>
              <a:ext uri="{FF2B5EF4-FFF2-40B4-BE49-F238E27FC236}">
                <a16:creationId xmlns:a16="http://schemas.microsoft.com/office/drawing/2014/main" id="{BD5B213C-CB83-328C-7C1C-351B8EDBBEEA}"/>
              </a:ext>
            </a:extLst>
          </p:cNvPr>
          <p:cNvSpPr txBox="1"/>
          <p:nvPr/>
        </p:nvSpPr>
        <p:spPr>
          <a:xfrm>
            <a:off x="1436031" y="4974146"/>
            <a:ext cx="1805551" cy="400110"/>
          </a:xfrm>
          <a:prstGeom prst="rect">
            <a:avLst/>
          </a:prstGeom>
          <a:noFill/>
        </p:spPr>
        <p:txBody>
          <a:bodyPr wrap="square" rtlCol="0">
            <a:spAutoFit/>
          </a:bodyPr>
          <a:lstStyle/>
          <a:p>
            <a:r>
              <a:rPr lang="en-US" altLang="zh-TW" sz="2000" b="1">
                <a:latin typeface="+mj-ea"/>
                <a:ea typeface="+mj-ea"/>
              </a:rPr>
              <a:t>CMS</a:t>
            </a:r>
            <a:endParaRPr lang="en-US" altLang="zh-TW" b="1">
              <a:latin typeface="+mj-ea"/>
              <a:ea typeface="+mj-ea"/>
            </a:endParaRPr>
          </a:p>
        </p:txBody>
      </p:sp>
      <p:sp>
        <p:nvSpPr>
          <p:cNvPr id="60" name="文字方塊 59">
            <a:extLst>
              <a:ext uri="{FF2B5EF4-FFF2-40B4-BE49-F238E27FC236}">
                <a16:creationId xmlns:a16="http://schemas.microsoft.com/office/drawing/2014/main" id="{3A52AB63-4B84-B663-8017-7E66AE7ED46F}"/>
              </a:ext>
            </a:extLst>
          </p:cNvPr>
          <p:cNvSpPr txBox="1"/>
          <p:nvPr/>
        </p:nvSpPr>
        <p:spPr>
          <a:xfrm>
            <a:off x="1054171" y="5392372"/>
            <a:ext cx="2138779" cy="830997"/>
          </a:xfrm>
          <a:prstGeom prst="rect">
            <a:avLst/>
          </a:prstGeom>
          <a:noFill/>
        </p:spPr>
        <p:txBody>
          <a:bodyPr wrap="square">
            <a:spAutoFit/>
          </a:bodyPr>
          <a:lstStyle/>
          <a:p>
            <a:pPr marL="342900" indent="-342900">
              <a:buFont typeface="Wingdings" panose="05000000000000000000" pitchFamily="2" charset="2"/>
              <a:buChar char="l"/>
            </a:pPr>
            <a:r>
              <a:rPr lang="zh-TW" altLang="en-US" sz="1600">
                <a:latin typeface="+mj-ea"/>
                <a:ea typeface="+mj-ea"/>
              </a:rPr>
              <a:t>數據</a:t>
            </a:r>
            <a:r>
              <a:rPr lang="en-US" altLang="zh-TW" sz="1600">
                <a:latin typeface="+mj-ea"/>
                <a:ea typeface="+mj-ea"/>
              </a:rPr>
              <a:t>AI</a:t>
            </a:r>
            <a:r>
              <a:rPr lang="zh-TW" altLang="en-US" sz="1600">
                <a:latin typeface="+mj-ea"/>
                <a:ea typeface="+mj-ea"/>
              </a:rPr>
              <a:t>分析</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異常通報</a:t>
            </a:r>
            <a:endParaRPr lang="en-US" altLang="zh-TW" sz="1600">
              <a:latin typeface="+mj-ea"/>
              <a:ea typeface="+mj-ea"/>
            </a:endParaRPr>
          </a:p>
          <a:p>
            <a:pPr marL="342900" indent="-342900">
              <a:buFont typeface="Wingdings" panose="05000000000000000000" pitchFamily="2" charset="2"/>
              <a:buChar char="l"/>
            </a:pPr>
            <a:r>
              <a:rPr lang="zh-TW" altLang="en-US" sz="1600">
                <a:latin typeface="+mj-ea"/>
                <a:ea typeface="+mj-ea"/>
              </a:rPr>
              <a:t>資訊圖形化展示</a:t>
            </a:r>
            <a:endParaRPr lang="en-US" altLang="zh-TW" sz="1600">
              <a:latin typeface="+mj-ea"/>
              <a:ea typeface="+mj-ea"/>
            </a:endParaRPr>
          </a:p>
        </p:txBody>
      </p:sp>
      <p:grpSp>
        <p:nvGrpSpPr>
          <p:cNvPr id="61" name="群組 60">
            <a:extLst>
              <a:ext uri="{FF2B5EF4-FFF2-40B4-BE49-F238E27FC236}">
                <a16:creationId xmlns:a16="http://schemas.microsoft.com/office/drawing/2014/main" id="{F8077744-E5C5-C62C-883E-9D1DF3FD3330}"/>
              </a:ext>
            </a:extLst>
          </p:cNvPr>
          <p:cNvGrpSpPr/>
          <p:nvPr/>
        </p:nvGrpSpPr>
        <p:grpSpPr>
          <a:xfrm>
            <a:off x="949396" y="4862297"/>
            <a:ext cx="486635" cy="584775"/>
            <a:chOff x="557349" y="1841137"/>
            <a:chExt cx="757645" cy="910439"/>
          </a:xfrm>
        </p:grpSpPr>
        <p:sp>
          <p:nvSpPr>
            <p:cNvPr id="62" name="橢圓 61">
              <a:extLst>
                <a:ext uri="{FF2B5EF4-FFF2-40B4-BE49-F238E27FC236}">
                  <a16:creationId xmlns:a16="http://schemas.microsoft.com/office/drawing/2014/main" id="{4927BBC7-1140-A56C-BB6F-6A215CE1750B}"/>
                </a:ext>
              </a:extLst>
            </p:cNvPr>
            <p:cNvSpPr/>
            <p:nvPr/>
          </p:nvSpPr>
          <p:spPr>
            <a:xfrm>
              <a:off x="557349" y="1907177"/>
              <a:ext cx="757645" cy="75764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a:extLst>
                <a:ext uri="{FF2B5EF4-FFF2-40B4-BE49-F238E27FC236}">
                  <a16:creationId xmlns:a16="http://schemas.microsoft.com/office/drawing/2014/main" id="{5B5F231F-F198-551E-AD23-AEF0ED4BEACE}"/>
                </a:ext>
              </a:extLst>
            </p:cNvPr>
            <p:cNvSpPr txBox="1"/>
            <p:nvPr/>
          </p:nvSpPr>
          <p:spPr>
            <a:xfrm>
              <a:off x="602365" y="1841137"/>
              <a:ext cx="383886" cy="910439"/>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3</a:t>
              </a:r>
            </a:p>
          </p:txBody>
        </p:sp>
      </p:grpSp>
      <p:sp>
        <p:nvSpPr>
          <p:cNvPr id="4" name="橢圓 3">
            <a:extLst>
              <a:ext uri="{FF2B5EF4-FFF2-40B4-BE49-F238E27FC236}">
                <a16:creationId xmlns:a16="http://schemas.microsoft.com/office/drawing/2014/main" id="{F0CA376A-1036-3C77-1A53-C26B442C6B19}"/>
              </a:ext>
            </a:extLst>
          </p:cNvPr>
          <p:cNvSpPr/>
          <p:nvPr/>
        </p:nvSpPr>
        <p:spPr>
          <a:xfrm>
            <a:off x="4114587" y="2555888"/>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1E135631-C604-B50B-0496-F8E3A4E4EC07}"/>
              </a:ext>
            </a:extLst>
          </p:cNvPr>
          <p:cNvSpPr txBox="1"/>
          <p:nvPr/>
        </p:nvSpPr>
        <p:spPr>
          <a:xfrm>
            <a:off x="4143501" y="2513470"/>
            <a:ext cx="246570" cy="453851"/>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1</a:t>
            </a:r>
          </a:p>
        </p:txBody>
      </p:sp>
      <p:sp>
        <p:nvSpPr>
          <p:cNvPr id="6" name="橢圓 5">
            <a:extLst>
              <a:ext uri="{FF2B5EF4-FFF2-40B4-BE49-F238E27FC236}">
                <a16:creationId xmlns:a16="http://schemas.microsoft.com/office/drawing/2014/main" id="{C509BF6B-91A8-84E2-D146-737F66988E57}"/>
              </a:ext>
            </a:extLst>
          </p:cNvPr>
          <p:cNvSpPr/>
          <p:nvPr/>
        </p:nvSpPr>
        <p:spPr>
          <a:xfrm>
            <a:off x="9153947" y="2312570"/>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ADA121FD-3473-C686-7E98-AA73028BD625}"/>
              </a:ext>
            </a:extLst>
          </p:cNvPr>
          <p:cNvSpPr txBox="1"/>
          <p:nvPr/>
        </p:nvSpPr>
        <p:spPr>
          <a:xfrm>
            <a:off x="9182861" y="2270152"/>
            <a:ext cx="246570" cy="584775"/>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2</a:t>
            </a:r>
          </a:p>
        </p:txBody>
      </p:sp>
      <p:sp>
        <p:nvSpPr>
          <p:cNvPr id="8" name="橢圓 7">
            <a:extLst>
              <a:ext uri="{FF2B5EF4-FFF2-40B4-BE49-F238E27FC236}">
                <a16:creationId xmlns:a16="http://schemas.microsoft.com/office/drawing/2014/main" id="{2217AE14-1DA2-B656-8908-D817738F8144}"/>
              </a:ext>
            </a:extLst>
          </p:cNvPr>
          <p:cNvSpPr/>
          <p:nvPr/>
        </p:nvSpPr>
        <p:spPr>
          <a:xfrm>
            <a:off x="8087147" y="4474167"/>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F34AB3A4-CD49-9BCD-62B7-AA22108D463F}"/>
              </a:ext>
            </a:extLst>
          </p:cNvPr>
          <p:cNvSpPr txBox="1"/>
          <p:nvPr/>
        </p:nvSpPr>
        <p:spPr>
          <a:xfrm>
            <a:off x="8116061" y="4431749"/>
            <a:ext cx="246570" cy="584775"/>
          </a:xfrm>
          <a:prstGeom prst="rect">
            <a:avLst/>
          </a:prstGeom>
          <a:noFill/>
        </p:spPr>
        <p:txBody>
          <a:bodyPr wrap="square" rtlCol="0">
            <a:spAutoFit/>
          </a:bodyPr>
          <a:lstStyle/>
          <a:p>
            <a:r>
              <a:rPr lang="en-US" altLang="zh-TW" sz="3200">
                <a:solidFill>
                  <a:schemeClr val="bg1"/>
                </a:solidFill>
                <a:latin typeface="Aptos Black" panose="020F0502020204030204" pitchFamily="34" charset="0"/>
                <a:cs typeface="72 Black" panose="020B0A04030603020204" pitchFamily="34" charset="0"/>
              </a:rPr>
              <a:t>3</a:t>
            </a:r>
          </a:p>
        </p:txBody>
      </p:sp>
    </p:spTree>
    <p:extLst>
      <p:ext uri="{BB962C8B-B14F-4D97-AF65-F5344CB8AC3E}">
        <p14:creationId xmlns:p14="http://schemas.microsoft.com/office/powerpoint/2010/main" val="2186308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五邊形 19">
            <a:extLst>
              <a:ext uri="{FF2B5EF4-FFF2-40B4-BE49-F238E27FC236}">
                <a16:creationId xmlns:a16="http://schemas.microsoft.com/office/drawing/2014/main" id="{D1750B4D-8354-C6AD-AB0C-8179DA368BE9}"/>
              </a:ext>
            </a:extLst>
          </p:cNvPr>
          <p:cNvSpPr/>
          <p:nvPr/>
        </p:nvSpPr>
        <p:spPr>
          <a:xfrm>
            <a:off x="4154774" y="1894354"/>
            <a:ext cx="4068942" cy="3875182"/>
          </a:xfrm>
          <a:prstGeom prst="pentagon">
            <a:avLst/>
          </a:prstGeom>
          <a:solidFill>
            <a:schemeClr val="accent1">
              <a:lumMod val="40000"/>
              <a:lumOff val="60000"/>
            </a:schemeClr>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標題 2">
            <a:extLst>
              <a:ext uri="{FF2B5EF4-FFF2-40B4-BE49-F238E27FC236}">
                <a16:creationId xmlns:a16="http://schemas.microsoft.com/office/drawing/2014/main" id="{A037BD41-9FAB-850E-7016-98ADCD2E434C}"/>
              </a:ext>
            </a:extLst>
          </p:cNvPr>
          <p:cNvSpPr>
            <a:spLocks noGrp="1"/>
          </p:cNvSpPr>
          <p:nvPr>
            <p:ph type="title"/>
          </p:nvPr>
        </p:nvSpPr>
        <p:spPr/>
        <p:txBody>
          <a:bodyPr vert="horz" lIns="91440" tIns="45720" rIns="91440" bIns="45720" rtlCol="0" anchor="ctr">
            <a:normAutofit/>
          </a:bodyPr>
          <a:lstStyle/>
          <a:p>
            <a:r>
              <a:rPr lang="en-US" altLang="zh-TW"/>
              <a:t>LEOTEK’s Roadway Intelligence Outlook</a:t>
            </a:r>
            <a:endParaRPr lang="zh-TW" altLang="en-US"/>
          </a:p>
        </p:txBody>
      </p:sp>
      <p:sp>
        <p:nvSpPr>
          <p:cNvPr id="3" name="投影片編號版面配置區 2">
            <a:extLst>
              <a:ext uri="{FF2B5EF4-FFF2-40B4-BE49-F238E27FC236}">
                <a16:creationId xmlns:a16="http://schemas.microsoft.com/office/drawing/2014/main" id="{0FD3FC9A-0922-E980-3649-E213C382D48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E7E6E6"/>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rgbClr val="E7E6E6"/>
              </a:solidFill>
              <a:effectLst/>
              <a:uLnTx/>
              <a:uFillTx/>
              <a:latin typeface="微軟正黑體" panose="020B0604030504040204" pitchFamily="34" charset="-12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03D34DB5-4686-A40E-E5D7-61BC3EDAF171}"/>
              </a:ext>
            </a:extLst>
          </p:cNvPr>
          <p:cNvSpPr txBox="1"/>
          <p:nvPr/>
        </p:nvSpPr>
        <p:spPr>
          <a:xfrm>
            <a:off x="943246" y="2064245"/>
            <a:ext cx="24929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交通資料蒐集與分析</a:t>
            </a:r>
          </a:p>
        </p:txBody>
      </p:sp>
      <p:pic>
        <p:nvPicPr>
          <p:cNvPr id="11" name="圖片 10">
            <a:extLst>
              <a:ext uri="{FF2B5EF4-FFF2-40B4-BE49-F238E27FC236}">
                <a16:creationId xmlns:a16="http://schemas.microsoft.com/office/drawing/2014/main" id="{F28132B0-0ED8-F0AF-3328-DA98050317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39258" y="2298200"/>
            <a:ext cx="2160000" cy="2160000"/>
          </a:xfrm>
          <a:prstGeom prst="ellipse">
            <a:avLst/>
          </a:prstGeom>
          <a:ln>
            <a:solidFill>
              <a:schemeClr val="tx1"/>
            </a:solidFill>
          </a:ln>
        </p:spPr>
      </p:pic>
      <p:pic>
        <p:nvPicPr>
          <p:cNvPr id="12" name="圖片 11">
            <a:extLst>
              <a:ext uri="{FF2B5EF4-FFF2-40B4-BE49-F238E27FC236}">
                <a16:creationId xmlns:a16="http://schemas.microsoft.com/office/drawing/2014/main" id="{B61D6DFF-E970-BD0C-BD98-A3171CA36A5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44866" y="4600636"/>
            <a:ext cx="2160000" cy="2160000"/>
          </a:xfrm>
          <a:prstGeom prst="ellipse">
            <a:avLst/>
          </a:prstGeom>
          <a:ln>
            <a:solidFill>
              <a:schemeClr val="tx1"/>
            </a:solidFill>
          </a:ln>
        </p:spPr>
      </p:pic>
      <p:sp>
        <p:nvSpPr>
          <p:cNvPr id="13" name="文字方塊 12">
            <a:extLst>
              <a:ext uri="{FF2B5EF4-FFF2-40B4-BE49-F238E27FC236}">
                <a16:creationId xmlns:a16="http://schemas.microsoft.com/office/drawing/2014/main" id="{CABF862C-EB68-E48D-6D91-16390A48547A}"/>
              </a:ext>
            </a:extLst>
          </p:cNvPr>
          <p:cNvSpPr txBox="1"/>
          <p:nvPr/>
        </p:nvSpPr>
        <p:spPr>
          <a:xfrm>
            <a:off x="1438579" y="4583036"/>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動態路況資訊顯示</a:t>
            </a:r>
          </a:p>
        </p:txBody>
      </p:sp>
      <p:sp>
        <p:nvSpPr>
          <p:cNvPr id="14" name="文字方塊 13">
            <a:extLst>
              <a:ext uri="{FF2B5EF4-FFF2-40B4-BE49-F238E27FC236}">
                <a16:creationId xmlns:a16="http://schemas.microsoft.com/office/drawing/2014/main" id="{0162C35D-08C0-F85E-D84A-8A935CA21ED7}"/>
              </a:ext>
            </a:extLst>
          </p:cNvPr>
          <p:cNvSpPr txBox="1"/>
          <p:nvPr/>
        </p:nvSpPr>
        <p:spPr>
          <a:xfrm>
            <a:off x="9274555" y="4764647"/>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科技執法</a:t>
            </a:r>
          </a:p>
        </p:txBody>
      </p:sp>
      <p:sp>
        <p:nvSpPr>
          <p:cNvPr id="16" name="文字方塊 15">
            <a:extLst>
              <a:ext uri="{FF2B5EF4-FFF2-40B4-BE49-F238E27FC236}">
                <a16:creationId xmlns:a16="http://schemas.microsoft.com/office/drawing/2014/main" id="{9C001176-0488-FAB0-DB8F-B1F2F730C79B}"/>
              </a:ext>
            </a:extLst>
          </p:cNvPr>
          <p:cNvSpPr txBox="1"/>
          <p:nvPr/>
        </p:nvSpPr>
        <p:spPr>
          <a:xfrm>
            <a:off x="9810021" y="2817794"/>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動態交通管理</a:t>
            </a:r>
          </a:p>
        </p:txBody>
      </p:sp>
      <p:sp>
        <p:nvSpPr>
          <p:cNvPr id="18" name="文字方塊 17">
            <a:extLst>
              <a:ext uri="{FF2B5EF4-FFF2-40B4-BE49-F238E27FC236}">
                <a16:creationId xmlns:a16="http://schemas.microsoft.com/office/drawing/2014/main" id="{7F44BDA4-416F-7AF4-9D8D-8695196D48CC}"/>
              </a:ext>
            </a:extLst>
          </p:cNvPr>
          <p:cNvSpPr txBox="1"/>
          <p:nvPr/>
        </p:nvSpPr>
        <p:spPr>
          <a:xfrm>
            <a:off x="7633248" y="1008808"/>
            <a:ext cx="20842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聯網</a:t>
            </a:r>
            <a:r>
              <a:rPr kumimoji="0" lang="en-US" altLang="zh-TW"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自駕 </a:t>
            </a:r>
            <a:r>
              <a:rPr kumimoji="0" lang="en-US" altLang="zh-TW"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(RSU)</a:t>
            </a:r>
            <a:endParaRPr kumimoji="0" lang="zh-TW" altLang="en-US" sz="20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24" name="群組 23">
            <a:extLst>
              <a:ext uri="{FF2B5EF4-FFF2-40B4-BE49-F238E27FC236}">
                <a16:creationId xmlns:a16="http://schemas.microsoft.com/office/drawing/2014/main" id="{7D2ECAB7-CE4F-FFAB-1E9B-49D55F058C14}"/>
              </a:ext>
            </a:extLst>
          </p:cNvPr>
          <p:cNvGrpSpPr/>
          <p:nvPr/>
        </p:nvGrpSpPr>
        <p:grpSpPr>
          <a:xfrm>
            <a:off x="427777" y="1999773"/>
            <a:ext cx="486635" cy="529053"/>
            <a:chOff x="949396" y="1380957"/>
            <a:chExt cx="486635" cy="529053"/>
          </a:xfrm>
        </p:grpSpPr>
        <p:sp>
          <p:nvSpPr>
            <p:cNvPr id="22" name="橢圓 21">
              <a:extLst>
                <a:ext uri="{FF2B5EF4-FFF2-40B4-BE49-F238E27FC236}">
                  <a16:creationId xmlns:a16="http://schemas.microsoft.com/office/drawing/2014/main" id="{AC66B407-83F7-C9DD-39AA-FC59618C198D}"/>
                </a:ext>
              </a:extLst>
            </p:cNvPr>
            <p:cNvSpPr/>
            <p:nvPr/>
          </p:nvSpPr>
          <p:spPr>
            <a:xfrm>
              <a:off x="949396" y="1423375"/>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0D8B07A0-6989-34CD-DA3F-5B89BEF03995}"/>
                </a:ext>
              </a:extLst>
            </p:cNvPr>
            <p:cNvSpPr txBox="1"/>
            <p:nvPr/>
          </p:nvSpPr>
          <p:spPr>
            <a:xfrm>
              <a:off x="978310" y="1380957"/>
              <a:ext cx="246570" cy="4538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a:ln>
                    <a:noFill/>
                  </a:ln>
                  <a:solidFill>
                    <a:prstClr val="white"/>
                  </a:solidFill>
                  <a:effectLst/>
                  <a:uLnTx/>
                  <a:uFillTx/>
                  <a:latin typeface="Aptos Black" panose="020F0502020204030204" pitchFamily="34" charset="0"/>
                  <a:ea typeface="新細明體" panose="02020500000000000000" pitchFamily="18" charset="-120"/>
                  <a:cs typeface="72 Black" panose="020B0A04030603020204" pitchFamily="34" charset="0"/>
                </a:rPr>
                <a:t>1</a:t>
              </a:r>
            </a:p>
          </p:txBody>
        </p:sp>
      </p:grpSp>
      <p:grpSp>
        <p:nvGrpSpPr>
          <p:cNvPr id="25" name="群組 24">
            <a:extLst>
              <a:ext uri="{FF2B5EF4-FFF2-40B4-BE49-F238E27FC236}">
                <a16:creationId xmlns:a16="http://schemas.microsoft.com/office/drawing/2014/main" id="{5F2F1282-3FC8-08C0-9897-DF1DCE004BA6}"/>
              </a:ext>
            </a:extLst>
          </p:cNvPr>
          <p:cNvGrpSpPr/>
          <p:nvPr/>
        </p:nvGrpSpPr>
        <p:grpSpPr>
          <a:xfrm>
            <a:off x="948133" y="4497732"/>
            <a:ext cx="486635" cy="584775"/>
            <a:chOff x="949396" y="1380957"/>
            <a:chExt cx="486635" cy="584775"/>
          </a:xfrm>
        </p:grpSpPr>
        <p:sp>
          <p:nvSpPr>
            <p:cNvPr id="26" name="橢圓 25">
              <a:extLst>
                <a:ext uri="{FF2B5EF4-FFF2-40B4-BE49-F238E27FC236}">
                  <a16:creationId xmlns:a16="http://schemas.microsoft.com/office/drawing/2014/main" id="{A98AE484-A878-387D-77CC-516414FD1A50}"/>
                </a:ext>
              </a:extLst>
            </p:cNvPr>
            <p:cNvSpPr/>
            <p:nvPr/>
          </p:nvSpPr>
          <p:spPr>
            <a:xfrm>
              <a:off x="949396" y="1423375"/>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EBDECC25-D3D1-6C59-1B64-5B36B5D79F60}"/>
                </a:ext>
              </a:extLst>
            </p:cNvPr>
            <p:cNvSpPr txBox="1"/>
            <p:nvPr/>
          </p:nvSpPr>
          <p:spPr>
            <a:xfrm>
              <a:off x="978310" y="1380957"/>
              <a:ext cx="2465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a:ln>
                    <a:noFill/>
                  </a:ln>
                  <a:solidFill>
                    <a:prstClr val="white"/>
                  </a:solidFill>
                  <a:effectLst/>
                  <a:uLnTx/>
                  <a:uFillTx/>
                  <a:latin typeface="Aptos Black" panose="020F0502020204030204" pitchFamily="34" charset="0"/>
                  <a:ea typeface="新細明體" panose="02020500000000000000" pitchFamily="18" charset="-120"/>
                  <a:cs typeface="72 Black" panose="020B0A04030603020204" pitchFamily="34" charset="0"/>
                </a:rPr>
                <a:t>2</a:t>
              </a:r>
            </a:p>
          </p:txBody>
        </p:sp>
      </p:grpSp>
      <p:pic>
        <p:nvPicPr>
          <p:cNvPr id="28" name="圖片 27">
            <a:extLst>
              <a:ext uri="{FF2B5EF4-FFF2-40B4-BE49-F238E27FC236}">
                <a16:creationId xmlns:a16="http://schemas.microsoft.com/office/drawing/2014/main" id="{963355FF-6A0D-AF5C-9C11-4DD92D94FE9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87136" y="4600636"/>
            <a:ext cx="2160000" cy="2160000"/>
          </a:xfrm>
          <a:prstGeom prst="ellipse">
            <a:avLst/>
          </a:prstGeom>
          <a:ln>
            <a:solidFill>
              <a:schemeClr val="tx1"/>
            </a:solidFill>
          </a:ln>
        </p:spPr>
      </p:pic>
      <p:grpSp>
        <p:nvGrpSpPr>
          <p:cNvPr id="32" name="群組 31">
            <a:extLst>
              <a:ext uri="{FF2B5EF4-FFF2-40B4-BE49-F238E27FC236}">
                <a16:creationId xmlns:a16="http://schemas.microsoft.com/office/drawing/2014/main" id="{8F4CACDB-ED9B-7F19-9669-14DBB8AC87FB}"/>
              </a:ext>
            </a:extLst>
          </p:cNvPr>
          <p:cNvGrpSpPr/>
          <p:nvPr/>
        </p:nvGrpSpPr>
        <p:grpSpPr>
          <a:xfrm>
            <a:off x="9287809" y="2737716"/>
            <a:ext cx="486635" cy="584775"/>
            <a:chOff x="949396" y="1380957"/>
            <a:chExt cx="486635" cy="584775"/>
          </a:xfrm>
        </p:grpSpPr>
        <p:sp>
          <p:nvSpPr>
            <p:cNvPr id="33" name="橢圓 32">
              <a:extLst>
                <a:ext uri="{FF2B5EF4-FFF2-40B4-BE49-F238E27FC236}">
                  <a16:creationId xmlns:a16="http://schemas.microsoft.com/office/drawing/2014/main" id="{5914D420-FC8A-29DF-F690-1495746035A8}"/>
                </a:ext>
              </a:extLst>
            </p:cNvPr>
            <p:cNvSpPr/>
            <p:nvPr/>
          </p:nvSpPr>
          <p:spPr>
            <a:xfrm>
              <a:off x="949396" y="1423375"/>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4EBAFE0F-0AB8-60DB-E2A6-DBF0FD64EDFE}"/>
                </a:ext>
              </a:extLst>
            </p:cNvPr>
            <p:cNvSpPr txBox="1"/>
            <p:nvPr/>
          </p:nvSpPr>
          <p:spPr>
            <a:xfrm>
              <a:off x="978310" y="1380957"/>
              <a:ext cx="2465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a:ln>
                    <a:noFill/>
                  </a:ln>
                  <a:solidFill>
                    <a:prstClr val="white"/>
                  </a:solidFill>
                  <a:effectLst/>
                  <a:uLnTx/>
                  <a:uFillTx/>
                  <a:latin typeface="Aptos Black" panose="020F0502020204030204" pitchFamily="34" charset="0"/>
                  <a:ea typeface="新細明體" panose="02020500000000000000" pitchFamily="18" charset="-120"/>
                  <a:cs typeface="72 Black" panose="020B0A04030603020204" pitchFamily="34" charset="0"/>
                </a:rPr>
                <a:t>4</a:t>
              </a:r>
            </a:p>
          </p:txBody>
        </p:sp>
      </p:grpSp>
      <p:grpSp>
        <p:nvGrpSpPr>
          <p:cNvPr id="35" name="群組 34">
            <a:extLst>
              <a:ext uri="{FF2B5EF4-FFF2-40B4-BE49-F238E27FC236}">
                <a16:creationId xmlns:a16="http://schemas.microsoft.com/office/drawing/2014/main" id="{1A828FD0-2901-7940-49B4-571CF5389F82}"/>
              </a:ext>
            </a:extLst>
          </p:cNvPr>
          <p:cNvGrpSpPr/>
          <p:nvPr/>
        </p:nvGrpSpPr>
        <p:grpSpPr>
          <a:xfrm>
            <a:off x="8761825" y="4679343"/>
            <a:ext cx="486635" cy="584775"/>
            <a:chOff x="949396" y="1380957"/>
            <a:chExt cx="486635" cy="584775"/>
          </a:xfrm>
        </p:grpSpPr>
        <p:sp>
          <p:nvSpPr>
            <p:cNvPr id="36" name="橢圓 35">
              <a:extLst>
                <a:ext uri="{FF2B5EF4-FFF2-40B4-BE49-F238E27FC236}">
                  <a16:creationId xmlns:a16="http://schemas.microsoft.com/office/drawing/2014/main" id="{57C320DB-EA63-39F3-3080-B6305984E881}"/>
                </a:ext>
              </a:extLst>
            </p:cNvPr>
            <p:cNvSpPr/>
            <p:nvPr/>
          </p:nvSpPr>
          <p:spPr>
            <a:xfrm>
              <a:off x="949396" y="1423375"/>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F9424C84-4CFF-42B2-FBC5-4465833B079C}"/>
                </a:ext>
              </a:extLst>
            </p:cNvPr>
            <p:cNvSpPr txBox="1"/>
            <p:nvPr/>
          </p:nvSpPr>
          <p:spPr>
            <a:xfrm>
              <a:off x="978310" y="1380957"/>
              <a:ext cx="2465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a:ln>
                    <a:noFill/>
                  </a:ln>
                  <a:solidFill>
                    <a:prstClr val="white"/>
                  </a:solidFill>
                  <a:effectLst/>
                  <a:uLnTx/>
                  <a:uFillTx/>
                  <a:latin typeface="Aptos Black" panose="020F0502020204030204" pitchFamily="34" charset="0"/>
                  <a:ea typeface="新細明體" panose="02020500000000000000" pitchFamily="18" charset="-120"/>
                  <a:cs typeface="72 Black" panose="020B0A04030603020204" pitchFamily="34" charset="0"/>
                </a:rPr>
                <a:t>3</a:t>
              </a:r>
            </a:p>
          </p:txBody>
        </p:sp>
      </p:grpSp>
      <p:grpSp>
        <p:nvGrpSpPr>
          <p:cNvPr id="38" name="群組 37">
            <a:extLst>
              <a:ext uri="{FF2B5EF4-FFF2-40B4-BE49-F238E27FC236}">
                <a16:creationId xmlns:a16="http://schemas.microsoft.com/office/drawing/2014/main" id="{1586EB5C-BF92-E376-5F61-627885780594}"/>
              </a:ext>
            </a:extLst>
          </p:cNvPr>
          <p:cNvGrpSpPr/>
          <p:nvPr/>
        </p:nvGrpSpPr>
        <p:grpSpPr>
          <a:xfrm>
            <a:off x="7128507" y="930838"/>
            <a:ext cx="486635" cy="584775"/>
            <a:chOff x="949396" y="1380957"/>
            <a:chExt cx="486635" cy="584775"/>
          </a:xfrm>
        </p:grpSpPr>
        <p:sp>
          <p:nvSpPr>
            <p:cNvPr id="39" name="橢圓 38">
              <a:extLst>
                <a:ext uri="{FF2B5EF4-FFF2-40B4-BE49-F238E27FC236}">
                  <a16:creationId xmlns:a16="http://schemas.microsoft.com/office/drawing/2014/main" id="{15E5CD69-F68F-409A-EE7D-2CFA8D020D1D}"/>
                </a:ext>
              </a:extLst>
            </p:cNvPr>
            <p:cNvSpPr/>
            <p:nvPr/>
          </p:nvSpPr>
          <p:spPr>
            <a:xfrm>
              <a:off x="949396" y="1423375"/>
              <a:ext cx="486635" cy="4866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3B2136C1-E402-888F-818E-200D7D0C2175}"/>
                </a:ext>
              </a:extLst>
            </p:cNvPr>
            <p:cNvSpPr txBox="1"/>
            <p:nvPr/>
          </p:nvSpPr>
          <p:spPr>
            <a:xfrm>
              <a:off x="978310" y="1380957"/>
              <a:ext cx="2465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a:ln>
                    <a:noFill/>
                  </a:ln>
                  <a:solidFill>
                    <a:prstClr val="white"/>
                  </a:solidFill>
                  <a:effectLst/>
                  <a:uLnTx/>
                  <a:uFillTx/>
                  <a:latin typeface="Aptos Black" panose="020F0502020204030204" pitchFamily="34" charset="0"/>
                  <a:ea typeface="新細明體" panose="02020500000000000000" pitchFamily="18" charset="-120"/>
                  <a:cs typeface="72 Black" panose="020B0A04030603020204" pitchFamily="34" charset="0"/>
                </a:rPr>
                <a:t>5</a:t>
              </a:r>
            </a:p>
          </p:txBody>
        </p:sp>
      </p:grpSp>
      <p:sp>
        <p:nvSpPr>
          <p:cNvPr id="41" name="文字方塊 40">
            <a:extLst>
              <a:ext uri="{FF2B5EF4-FFF2-40B4-BE49-F238E27FC236}">
                <a16:creationId xmlns:a16="http://schemas.microsoft.com/office/drawing/2014/main" id="{F420623B-60BF-6DD7-7827-EBB46B7C1F3D}"/>
              </a:ext>
            </a:extLst>
          </p:cNvPr>
          <p:cNvSpPr txBox="1"/>
          <p:nvPr/>
        </p:nvSpPr>
        <p:spPr>
          <a:xfrm>
            <a:off x="914412" y="2453828"/>
            <a:ext cx="1396536" cy="120032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運輸規劃</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號誌優化</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容量分析</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壅塞管理</a:t>
            </a:r>
          </a:p>
        </p:txBody>
      </p:sp>
      <p:sp>
        <p:nvSpPr>
          <p:cNvPr id="42" name="文字方塊 41">
            <a:extLst>
              <a:ext uri="{FF2B5EF4-FFF2-40B4-BE49-F238E27FC236}">
                <a16:creationId xmlns:a16="http://schemas.microsoft.com/office/drawing/2014/main" id="{EA6C40F2-6134-460B-0A88-C2F369A029C0}"/>
              </a:ext>
            </a:extLst>
          </p:cNvPr>
          <p:cNvSpPr txBox="1"/>
          <p:nvPr/>
        </p:nvSpPr>
        <p:spPr>
          <a:xfrm>
            <a:off x="1434768" y="4987760"/>
            <a:ext cx="2110098"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替代路徑導引</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路況、事故資訊發布</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衝突預警</a:t>
            </a:r>
          </a:p>
        </p:txBody>
      </p:sp>
      <p:sp>
        <p:nvSpPr>
          <p:cNvPr id="43" name="文字方塊 42">
            <a:extLst>
              <a:ext uri="{FF2B5EF4-FFF2-40B4-BE49-F238E27FC236}">
                <a16:creationId xmlns:a16="http://schemas.microsoft.com/office/drawing/2014/main" id="{B1120DBC-F024-5C5F-87C8-1CC064C5537F}"/>
              </a:ext>
            </a:extLst>
          </p:cNvPr>
          <p:cNvSpPr txBox="1"/>
          <p:nvPr/>
        </p:nvSpPr>
        <p:spPr>
          <a:xfrm>
            <a:off x="9246971" y="5169371"/>
            <a:ext cx="1627369" cy="1200329"/>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違停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超速</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闖紅燈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未停讓行人</a:t>
            </a:r>
          </a:p>
        </p:txBody>
      </p:sp>
      <p:sp>
        <p:nvSpPr>
          <p:cNvPr id="44" name="文字方塊 43">
            <a:extLst>
              <a:ext uri="{FF2B5EF4-FFF2-40B4-BE49-F238E27FC236}">
                <a16:creationId xmlns:a16="http://schemas.microsoft.com/office/drawing/2014/main" id="{7F91DD2B-A53A-321F-D618-605B6C1452ED}"/>
              </a:ext>
            </a:extLst>
          </p:cNvPr>
          <p:cNvSpPr txBox="1"/>
          <p:nvPr/>
        </p:nvSpPr>
        <p:spPr>
          <a:xfrm>
            <a:off x="9772229" y="3217904"/>
            <a:ext cx="2419771"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適應性號誌</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適應性匝道儀控</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indent="-285750">
              <a:buFont typeface="Arial" panose="020B0604020202020204" pitchFamily="34" charset="0"/>
              <a:buChar char="•"/>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緊急車輛</a:t>
            </a:r>
            <a:r>
              <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大眾運輸優先通行</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A03B3F06-0AFC-4B26-5F7E-370CB419E017}"/>
              </a:ext>
            </a:extLst>
          </p:cNvPr>
          <p:cNvSpPr txBox="1"/>
          <p:nvPr/>
        </p:nvSpPr>
        <p:spPr>
          <a:xfrm>
            <a:off x="7614035" y="1413725"/>
            <a:ext cx="2319866"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自駕車車速調變</a:t>
            </a:r>
            <a:endParaRPr kumimoji="0" lang="en-US" altLang="zh-TW"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indent="-285750">
              <a:buFont typeface="Arial" panose="020B0604020202020204" pitchFamily="34" charset="0"/>
              <a:buChar char="•"/>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號誌資訊播送</a:t>
            </a:r>
            <a:endParaRPr lang="en-US" altLang="zh-TW">
              <a:solidFill>
                <a:prstClr val="black"/>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defRPr/>
            </a:pPr>
            <a:r>
              <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即時偵測資訊播送</a:t>
            </a:r>
          </a:p>
        </p:txBody>
      </p:sp>
      <p:pic>
        <p:nvPicPr>
          <p:cNvPr id="29" name="圖片 28">
            <a:extLst>
              <a:ext uri="{FF2B5EF4-FFF2-40B4-BE49-F238E27FC236}">
                <a16:creationId xmlns:a16="http://schemas.microsoft.com/office/drawing/2014/main" id="{02D1ABF9-D5F6-8607-A054-CF51FEFAF0F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19624" y="2293451"/>
            <a:ext cx="2160000" cy="2160000"/>
          </a:xfrm>
          <a:prstGeom prst="ellipse">
            <a:avLst/>
          </a:prstGeom>
          <a:ln>
            <a:solidFill>
              <a:schemeClr val="tx1"/>
            </a:solidFill>
          </a:ln>
        </p:spPr>
      </p:pic>
      <p:pic>
        <p:nvPicPr>
          <p:cNvPr id="1026" name="圖片 1025">
            <a:extLst>
              <a:ext uri="{FF2B5EF4-FFF2-40B4-BE49-F238E27FC236}">
                <a16:creationId xmlns:a16="http://schemas.microsoft.com/office/drawing/2014/main" id="{40A895FF-2F6A-586E-325D-EE0531C35EC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015999" y="1064530"/>
            <a:ext cx="2160000" cy="2160000"/>
          </a:xfrm>
          <a:prstGeom prst="ellipse">
            <a:avLst/>
          </a:prstGeom>
          <a:ln>
            <a:solidFill>
              <a:schemeClr val="tx1"/>
            </a:solidFill>
          </a:ln>
        </p:spPr>
      </p:pic>
      <p:sp>
        <p:nvSpPr>
          <p:cNvPr id="1027" name="文字方塊 1026">
            <a:extLst>
              <a:ext uri="{FF2B5EF4-FFF2-40B4-BE49-F238E27FC236}">
                <a16:creationId xmlns:a16="http://schemas.microsoft.com/office/drawing/2014/main" id="{0C8389C7-E792-CBEE-8469-F70CD9D57C5F}"/>
              </a:ext>
            </a:extLst>
          </p:cNvPr>
          <p:cNvSpPr txBox="1"/>
          <p:nvPr/>
        </p:nvSpPr>
        <p:spPr>
          <a:xfrm>
            <a:off x="5276742" y="3527960"/>
            <a:ext cx="1826141"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智慧路網</a:t>
            </a:r>
            <a:endParaRPr kumimoji="0" lang="en-US" altLang="zh-TW" sz="3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解決方案</a:t>
            </a:r>
          </a:p>
        </p:txBody>
      </p:sp>
    </p:spTree>
    <p:extLst>
      <p:ext uri="{BB962C8B-B14F-4D97-AF65-F5344CB8AC3E}">
        <p14:creationId xmlns:p14="http://schemas.microsoft.com/office/powerpoint/2010/main" val="2942539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062F11-88AF-3618-7D3F-9C9DFC55D42A}"/>
              </a:ext>
            </a:extLst>
          </p:cNvPr>
          <p:cNvSpPr>
            <a:spLocks noGrp="1"/>
          </p:cNvSpPr>
          <p:nvPr>
            <p:ph type="title"/>
          </p:nvPr>
        </p:nvSpPr>
        <p:spPr/>
        <p:txBody>
          <a:bodyPr/>
          <a:lstStyle/>
          <a:p>
            <a:r>
              <a:rPr lang="en-US" altLang="zh-TW"/>
              <a:t>Application: Traffic Enforcement</a:t>
            </a:r>
            <a:endParaRPr lang="zh-TW" altLang="en-US"/>
          </a:p>
        </p:txBody>
      </p:sp>
      <p:sp>
        <p:nvSpPr>
          <p:cNvPr id="3" name="投影片編號版面配置區 2">
            <a:extLst>
              <a:ext uri="{FF2B5EF4-FFF2-40B4-BE49-F238E27FC236}">
                <a16:creationId xmlns:a16="http://schemas.microsoft.com/office/drawing/2014/main" id="{34B74625-22B7-5A23-CC62-0E35CB733C7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11CA0AD2-B8AF-8BE1-1AD0-DB077689A763}"/>
              </a:ext>
            </a:extLst>
          </p:cNvPr>
          <p:cNvSpPr/>
          <p:nvPr/>
        </p:nvSpPr>
        <p:spPr>
          <a:xfrm>
            <a:off x="376517" y="1144588"/>
            <a:ext cx="5580103"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應用案例：國內</a:t>
            </a:r>
          </a:p>
        </p:txBody>
      </p:sp>
      <p:sp>
        <p:nvSpPr>
          <p:cNvPr id="7" name="矩形 6">
            <a:extLst>
              <a:ext uri="{FF2B5EF4-FFF2-40B4-BE49-F238E27FC236}">
                <a16:creationId xmlns:a16="http://schemas.microsoft.com/office/drawing/2014/main" id="{E445EB24-1D83-DC2E-C35C-14C1E74DDBDB}"/>
              </a:ext>
            </a:extLst>
          </p:cNvPr>
          <p:cNvSpPr/>
          <p:nvPr/>
        </p:nvSpPr>
        <p:spPr>
          <a:xfrm>
            <a:off x="6096000" y="1144588"/>
            <a:ext cx="5965342"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應用案例：國際</a:t>
            </a:r>
          </a:p>
        </p:txBody>
      </p:sp>
      <p:sp>
        <p:nvSpPr>
          <p:cNvPr id="12" name="矩形 11">
            <a:extLst>
              <a:ext uri="{FF2B5EF4-FFF2-40B4-BE49-F238E27FC236}">
                <a16:creationId xmlns:a16="http://schemas.microsoft.com/office/drawing/2014/main" id="{FB043718-96CC-8E7C-513E-F4A9C2107022}"/>
              </a:ext>
            </a:extLst>
          </p:cNvPr>
          <p:cNvSpPr/>
          <p:nvPr/>
        </p:nvSpPr>
        <p:spPr>
          <a:xfrm>
            <a:off x="6096000" y="1655578"/>
            <a:ext cx="3779520" cy="19294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英國倫敦低碳排區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(ULEZ)</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執法：</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利用攝影機進行車牌辨識</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結合資料庫比對進入</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ULEZ</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之車輛是否需收費、需收多少費用</a:t>
            </a:r>
          </a:p>
        </p:txBody>
      </p:sp>
      <p:pic>
        <p:nvPicPr>
          <p:cNvPr id="18" name="圖片 17">
            <a:extLst>
              <a:ext uri="{FF2B5EF4-FFF2-40B4-BE49-F238E27FC236}">
                <a16:creationId xmlns:a16="http://schemas.microsoft.com/office/drawing/2014/main" id="{7A397C8F-B9E3-6292-61AD-A4C9D553FB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98876" y="1655577"/>
            <a:ext cx="2062466" cy="1673531"/>
          </a:xfrm>
          <a:prstGeom prst="rect">
            <a:avLst/>
          </a:prstGeom>
        </p:spPr>
      </p:pic>
      <p:sp>
        <p:nvSpPr>
          <p:cNvPr id="22" name="矩形 21">
            <a:extLst>
              <a:ext uri="{FF2B5EF4-FFF2-40B4-BE49-F238E27FC236}">
                <a16:creationId xmlns:a16="http://schemas.microsoft.com/office/drawing/2014/main" id="{25465C90-BA0F-E7CF-274A-88685DE2A786}"/>
              </a:ext>
            </a:extLst>
          </p:cNvPr>
          <p:cNvSpPr/>
          <p:nvPr/>
        </p:nvSpPr>
        <p:spPr>
          <a:xfrm>
            <a:off x="376518" y="3933699"/>
            <a:ext cx="3756211" cy="10471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區間測速</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R="0" lvl="0" algn="l" defTabSz="914400" rtl="0" eaLnBrk="1" fontAlgn="auto" latinLnBrk="0" hangingPunct="1">
              <a:lnSpc>
                <a:spcPct val="100000"/>
              </a:lnSpc>
              <a:spcBef>
                <a:spcPts val="0"/>
              </a:spcBef>
              <a:spcAft>
                <a:spcPts val="0"/>
              </a:spcAft>
              <a:buClrTx/>
              <a:buSzTx/>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於偵測路段起迄點架設車輛辨識設備，量測通過路段時間算出平均速率</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R="0" lvl="0" algn="l" defTabSz="914400" rtl="0" eaLnBrk="1" fontAlgn="auto" latinLnBrk="0" hangingPunct="1">
              <a:lnSpc>
                <a:spcPct val="100000"/>
              </a:lnSpc>
              <a:spcBef>
                <a:spcPts val="0"/>
              </a:spcBef>
              <a:spcAft>
                <a:spcPts val="0"/>
              </a:spcAft>
              <a:buClrTx/>
              <a:buSzTx/>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全台</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52</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處設置</a:t>
            </a:r>
          </a:p>
        </p:txBody>
      </p:sp>
      <p:sp>
        <p:nvSpPr>
          <p:cNvPr id="23" name="矩形 22">
            <a:extLst>
              <a:ext uri="{FF2B5EF4-FFF2-40B4-BE49-F238E27FC236}">
                <a16:creationId xmlns:a16="http://schemas.microsoft.com/office/drawing/2014/main" id="{44EC58A0-8B62-0585-D67C-09BAC258F7C5}"/>
              </a:ext>
            </a:extLst>
          </p:cNvPr>
          <p:cNvSpPr/>
          <p:nvPr/>
        </p:nvSpPr>
        <p:spPr>
          <a:xfrm>
            <a:off x="376518" y="2321244"/>
            <a:ext cx="3756211" cy="6124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停字未停</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R="0" lvl="0" algn="l" defTabSz="914400" rtl="0" eaLnBrk="1" fontAlgn="auto" latinLnBrk="0" hangingPunct="1">
              <a:lnSpc>
                <a:spcPct val="100000"/>
              </a:lnSpc>
              <a:spcBef>
                <a:spcPts val="0"/>
              </a:spcBef>
              <a:spcAft>
                <a:spcPts val="0"/>
              </a:spcAft>
              <a:buClrTx/>
              <a:buSzTx/>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高雄</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6</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處設置、嘉義市</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4" name="矩形 23">
            <a:extLst>
              <a:ext uri="{FF2B5EF4-FFF2-40B4-BE49-F238E27FC236}">
                <a16:creationId xmlns:a16="http://schemas.microsoft.com/office/drawing/2014/main" id="{15B77386-9153-6161-EC9A-9DB94BE20606}"/>
              </a:ext>
            </a:extLst>
          </p:cNvPr>
          <p:cNvSpPr/>
          <p:nvPr/>
        </p:nvSpPr>
        <p:spPr>
          <a:xfrm>
            <a:off x="376518" y="1637862"/>
            <a:ext cx="3756211" cy="6124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違規停車</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R="0" lvl="0" algn="l" defTabSz="914400" rtl="0" eaLnBrk="1" fontAlgn="auto" latinLnBrk="0" hangingPunct="1">
              <a:lnSpc>
                <a:spcPct val="100000"/>
              </a:lnSpc>
              <a:spcBef>
                <a:spcPts val="0"/>
              </a:spcBef>
              <a:spcAft>
                <a:spcPts val="0"/>
              </a:spcAft>
              <a:buClrTx/>
              <a:buSzTx/>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設置於車站、醫院等易違停場域周邊</a:t>
            </a:r>
          </a:p>
        </p:txBody>
      </p:sp>
      <p:sp>
        <p:nvSpPr>
          <p:cNvPr id="25" name="矩形 24">
            <a:extLst>
              <a:ext uri="{FF2B5EF4-FFF2-40B4-BE49-F238E27FC236}">
                <a16:creationId xmlns:a16="http://schemas.microsoft.com/office/drawing/2014/main" id="{F8A0C18F-DBBF-C629-A7EE-B52D664E6014}"/>
              </a:ext>
            </a:extLst>
          </p:cNvPr>
          <p:cNvSpPr/>
          <p:nvPr/>
        </p:nvSpPr>
        <p:spPr>
          <a:xfrm>
            <a:off x="376518" y="3004626"/>
            <a:ext cx="3756211" cy="8631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路口多功能</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R="0" lvl="0" algn="l" defTabSz="914400" rtl="0" eaLnBrk="1" fontAlgn="auto" latinLnBrk="0" hangingPunct="1">
              <a:lnSpc>
                <a:spcPct val="100000"/>
              </a:lnSpc>
              <a:spcBef>
                <a:spcPts val="0"/>
              </a:spcBef>
              <a:spcAft>
                <a:spcPts val="0"/>
              </a:spcAft>
              <a:buClrTx/>
              <a:buSzTx/>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闖紅燈、佔用機車停等區、不依標誌或標線行駛、機車未依規定兩段式左轉</a:t>
            </a:r>
          </a:p>
        </p:txBody>
      </p:sp>
      <p:pic>
        <p:nvPicPr>
          <p:cNvPr id="26" name="圖片 25">
            <a:extLst>
              <a:ext uri="{FF2B5EF4-FFF2-40B4-BE49-F238E27FC236}">
                <a16:creationId xmlns:a16="http://schemas.microsoft.com/office/drawing/2014/main" id="{ACA66451-9FF3-D4B6-E284-EEE8E9272B5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61868" y="1638881"/>
            <a:ext cx="1694753" cy="1578143"/>
          </a:xfrm>
          <a:prstGeom prst="rect">
            <a:avLst/>
          </a:prstGeom>
        </p:spPr>
      </p:pic>
      <p:sp>
        <p:nvSpPr>
          <p:cNvPr id="27" name="矩形 26">
            <a:extLst>
              <a:ext uri="{FF2B5EF4-FFF2-40B4-BE49-F238E27FC236}">
                <a16:creationId xmlns:a16="http://schemas.microsoft.com/office/drawing/2014/main" id="{201AB85C-B8CF-C6CE-8A74-5904BB8D1924}"/>
              </a:ext>
            </a:extLst>
          </p:cNvPr>
          <p:cNvSpPr/>
          <p:nvPr/>
        </p:nvSpPr>
        <p:spPr>
          <a:xfrm>
            <a:off x="376518" y="5051719"/>
            <a:ext cx="3756211" cy="6042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車種偵測</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大型車輛進入不可進入道路</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8" name="矩形 27">
            <a:extLst>
              <a:ext uri="{FF2B5EF4-FFF2-40B4-BE49-F238E27FC236}">
                <a16:creationId xmlns:a16="http://schemas.microsoft.com/office/drawing/2014/main" id="{92E8F424-47DD-4185-6266-B50915A526EF}"/>
              </a:ext>
            </a:extLst>
          </p:cNvPr>
          <p:cNvSpPr/>
          <p:nvPr/>
        </p:nvSpPr>
        <p:spPr>
          <a:xfrm>
            <a:off x="376518" y="5726856"/>
            <a:ext cx="3756211" cy="6042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噪音偵測</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偵測高分貝噪音車輛，由環保署執掌</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9" name="矩形 28">
            <a:extLst>
              <a:ext uri="{FF2B5EF4-FFF2-40B4-BE49-F238E27FC236}">
                <a16:creationId xmlns:a16="http://schemas.microsoft.com/office/drawing/2014/main" id="{471DCEB1-13AD-D230-41B1-7FAD9C2DFE8F}"/>
              </a:ext>
            </a:extLst>
          </p:cNvPr>
          <p:cNvSpPr/>
          <p:nvPr/>
        </p:nvSpPr>
        <p:spPr>
          <a:xfrm>
            <a:off x="4261868" y="3217024"/>
            <a:ext cx="1694753" cy="29424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違規停車</a:t>
            </a:r>
          </a:p>
        </p:txBody>
      </p:sp>
      <p:pic>
        <p:nvPicPr>
          <p:cNvPr id="30" name="圖片 29">
            <a:extLst>
              <a:ext uri="{FF2B5EF4-FFF2-40B4-BE49-F238E27FC236}">
                <a16:creationId xmlns:a16="http://schemas.microsoft.com/office/drawing/2014/main" id="{49A7E704-CC93-9EB1-5519-C561E29BE5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1868" y="4857322"/>
            <a:ext cx="1694754" cy="1372667"/>
          </a:xfrm>
          <a:prstGeom prst="rect">
            <a:avLst/>
          </a:prstGeom>
        </p:spPr>
      </p:pic>
      <p:sp>
        <p:nvSpPr>
          <p:cNvPr id="31" name="矩形 30">
            <a:extLst>
              <a:ext uri="{FF2B5EF4-FFF2-40B4-BE49-F238E27FC236}">
                <a16:creationId xmlns:a16="http://schemas.microsoft.com/office/drawing/2014/main" id="{1B2E23F8-C414-E9D0-557A-E10D2F1B6DA9}"/>
              </a:ext>
            </a:extLst>
          </p:cNvPr>
          <p:cNvSpPr/>
          <p:nvPr/>
        </p:nvSpPr>
        <p:spPr>
          <a:xfrm>
            <a:off x="4261868" y="6036857"/>
            <a:ext cx="1694753" cy="29424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車種偵測</a:t>
            </a:r>
          </a:p>
        </p:txBody>
      </p:sp>
      <p:pic>
        <p:nvPicPr>
          <p:cNvPr id="32" name="圖片 31">
            <a:extLst>
              <a:ext uri="{FF2B5EF4-FFF2-40B4-BE49-F238E27FC236}">
                <a16:creationId xmlns:a16="http://schemas.microsoft.com/office/drawing/2014/main" id="{71AADB4F-2AD2-F2FB-8923-6C93A21943A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61867" y="3528191"/>
            <a:ext cx="1694754" cy="1017135"/>
          </a:xfrm>
          <a:prstGeom prst="rect">
            <a:avLst/>
          </a:prstGeom>
        </p:spPr>
      </p:pic>
      <p:sp>
        <p:nvSpPr>
          <p:cNvPr id="33" name="矩形 32">
            <a:extLst>
              <a:ext uri="{FF2B5EF4-FFF2-40B4-BE49-F238E27FC236}">
                <a16:creationId xmlns:a16="http://schemas.microsoft.com/office/drawing/2014/main" id="{E5DD4B50-0791-86BC-C850-52DC7A1E2D0A}"/>
              </a:ext>
            </a:extLst>
          </p:cNvPr>
          <p:cNvSpPr/>
          <p:nvPr/>
        </p:nvSpPr>
        <p:spPr>
          <a:xfrm>
            <a:off x="4261868" y="4543971"/>
            <a:ext cx="1694753" cy="29424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路口多功能</a:t>
            </a:r>
          </a:p>
        </p:txBody>
      </p:sp>
      <p:pic>
        <p:nvPicPr>
          <p:cNvPr id="4" name="圖片 3">
            <a:extLst>
              <a:ext uri="{FF2B5EF4-FFF2-40B4-BE49-F238E27FC236}">
                <a16:creationId xmlns:a16="http://schemas.microsoft.com/office/drawing/2014/main" id="{AADE27C4-FD43-EAE8-54C3-B764C8F3F5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98876" y="3904557"/>
            <a:ext cx="2062466" cy="1546850"/>
          </a:xfrm>
          <a:prstGeom prst="rect">
            <a:avLst/>
          </a:prstGeom>
        </p:spPr>
      </p:pic>
      <p:sp>
        <p:nvSpPr>
          <p:cNvPr id="5" name="矩形 4">
            <a:extLst>
              <a:ext uri="{FF2B5EF4-FFF2-40B4-BE49-F238E27FC236}">
                <a16:creationId xmlns:a16="http://schemas.microsoft.com/office/drawing/2014/main" id="{F6FDB624-1580-F976-6BF3-5CF4AF0875DC}"/>
              </a:ext>
            </a:extLst>
          </p:cNvPr>
          <p:cNvSpPr/>
          <p:nvPr/>
        </p:nvSpPr>
        <p:spPr>
          <a:xfrm>
            <a:off x="9998876" y="5440814"/>
            <a:ext cx="2062466"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澳洲分心執法</a:t>
            </a:r>
          </a:p>
        </p:txBody>
      </p:sp>
      <p:sp>
        <p:nvSpPr>
          <p:cNvPr id="8" name="矩形 7">
            <a:extLst>
              <a:ext uri="{FF2B5EF4-FFF2-40B4-BE49-F238E27FC236}">
                <a16:creationId xmlns:a16="http://schemas.microsoft.com/office/drawing/2014/main" id="{83968EDF-037E-E9C7-16D9-E2F13152B68B}"/>
              </a:ext>
            </a:extLst>
          </p:cNvPr>
          <p:cNvSpPr/>
          <p:nvPr/>
        </p:nvSpPr>
        <p:spPr>
          <a:xfrm>
            <a:off x="6096000" y="3623539"/>
            <a:ext cx="3779520" cy="2250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澳洲維多利亞省分心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(distracted)</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執法：</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參與單位：</a:t>
            </a: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Jenoptik</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 </a:t>
            </a: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StarTraq</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 </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維多利亞省</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移動式設備裝設</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2</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個攝影機及</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個紅外線攝影機，結合</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AI</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軟體偵測駕駛使用手機及未繫安全帶之行為</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7/1-12/30</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偵測到</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16,499</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位駕駛及</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6,375</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位乘客未繫安全帶、</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30,231</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件駕駛使用手機情事</a:t>
            </a:r>
          </a:p>
        </p:txBody>
      </p:sp>
      <p:sp>
        <p:nvSpPr>
          <p:cNvPr id="10" name="矩形 9">
            <a:extLst>
              <a:ext uri="{FF2B5EF4-FFF2-40B4-BE49-F238E27FC236}">
                <a16:creationId xmlns:a16="http://schemas.microsoft.com/office/drawing/2014/main" id="{96587453-7380-24D8-6DD9-FBC87F5F3C3A}"/>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b="1">
                <a:solidFill>
                  <a:schemeClr val="tx1"/>
                </a:solidFill>
              </a:rPr>
              <a:t>科技執法：結合智慧感測器及資料庫比對進行執法，增加道路安全或達節能減碳之目的</a:t>
            </a:r>
          </a:p>
        </p:txBody>
      </p:sp>
      <p:sp>
        <p:nvSpPr>
          <p:cNvPr id="14" name="矩形 13">
            <a:extLst>
              <a:ext uri="{FF2B5EF4-FFF2-40B4-BE49-F238E27FC236}">
                <a16:creationId xmlns:a16="http://schemas.microsoft.com/office/drawing/2014/main" id="{59531293-81E9-1C4A-EDC8-B1AB8DC20BD6}"/>
              </a:ext>
            </a:extLst>
          </p:cNvPr>
          <p:cNvSpPr/>
          <p:nvPr/>
        </p:nvSpPr>
        <p:spPr>
          <a:xfrm>
            <a:off x="9998876" y="3150440"/>
            <a:ext cx="2062466"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ULEZ</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攝影機分布位置</a:t>
            </a:r>
          </a:p>
        </p:txBody>
      </p:sp>
    </p:spTree>
    <p:extLst>
      <p:ext uri="{BB962C8B-B14F-4D97-AF65-F5344CB8AC3E}">
        <p14:creationId xmlns:p14="http://schemas.microsoft.com/office/powerpoint/2010/main" val="2244536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a:extLst>
              <a:ext uri="{FF2B5EF4-FFF2-40B4-BE49-F238E27FC236}">
                <a16:creationId xmlns:a16="http://schemas.microsoft.com/office/drawing/2014/main" id="{AB9EC27C-4E48-425A-B286-9DFA7653C655}"/>
              </a:ext>
            </a:extLst>
          </p:cNvPr>
          <p:cNvGraphicFramePr>
            <a:graphicFrameLocks noGrp="1"/>
          </p:cNvGraphicFramePr>
          <p:nvPr>
            <p:ph idx="1"/>
          </p:nvPr>
        </p:nvGraphicFramePr>
        <p:xfrm>
          <a:off x="344712" y="1144588"/>
          <a:ext cx="11803745" cy="5613400"/>
        </p:xfrm>
        <a:graphic>
          <a:graphicData uri="http://schemas.openxmlformats.org/drawingml/2006/table">
            <a:tbl>
              <a:tblPr firstRow="1" bandRow="1">
                <a:tableStyleId>{5C22544A-7EE6-4342-B048-85BDC9FD1C3A}</a:tableStyleId>
              </a:tblPr>
              <a:tblGrid>
                <a:gridCol w="397632">
                  <a:extLst>
                    <a:ext uri="{9D8B030D-6E8A-4147-A177-3AD203B41FA5}">
                      <a16:colId xmlns:a16="http://schemas.microsoft.com/office/drawing/2014/main" val="1387286547"/>
                    </a:ext>
                  </a:extLst>
                </a:gridCol>
                <a:gridCol w="1018008">
                  <a:extLst>
                    <a:ext uri="{9D8B030D-6E8A-4147-A177-3AD203B41FA5}">
                      <a16:colId xmlns:a16="http://schemas.microsoft.com/office/drawing/2014/main" val="3994240011"/>
                    </a:ext>
                  </a:extLst>
                </a:gridCol>
                <a:gridCol w="2077621">
                  <a:extLst>
                    <a:ext uri="{9D8B030D-6E8A-4147-A177-3AD203B41FA5}">
                      <a16:colId xmlns:a16="http://schemas.microsoft.com/office/drawing/2014/main" val="2065577399"/>
                    </a:ext>
                  </a:extLst>
                </a:gridCol>
                <a:gridCol w="2077621">
                  <a:extLst>
                    <a:ext uri="{9D8B030D-6E8A-4147-A177-3AD203B41FA5}">
                      <a16:colId xmlns:a16="http://schemas.microsoft.com/office/drawing/2014/main" val="3521339657"/>
                    </a:ext>
                  </a:extLst>
                </a:gridCol>
                <a:gridCol w="2077621">
                  <a:extLst>
                    <a:ext uri="{9D8B030D-6E8A-4147-A177-3AD203B41FA5}">
                      <a16:colId xmlns:a16="http://schemas.microsoft.com/office/drawing/2014/main" val="94754168"/>
                    </a:ext>
                  </a:extLst>
                </a:gridCol>
                <a:gridCol w="2077621">
                  <a:extLst>
                    <a:ext uri="{9D8B030D-6E8A-4147-A177-3AD203B41FA5}">
                      <a16:colId xmlns:a16="http://schemas.microsoft.com/office/drawing/2014/main" val="1722900831"/>
                    </a:ext>
                  </a:extLst>
                </a:gridCol>
                <a:gridCol w="2077621">
                  <a:extLst>
                    <a:ext uri="{9D8B030D-6E8A-4147-A177-3AD203B41FA5}">
                      <a16:colId xmlns:a16="http://schemas.microsoft.com/office/drawing/2014/main" val="2020563435"/>
                    </a:ext>
                  </a:extLst>
                </a:gridCol>
              </a:tblGrid>
              <a:tr h="370840">
                <a:tc gridSpan="2">
                  <a:txBody>
                    <a:bodyPr/>
                    <a:lstStyle/>
                    <a:p>
                      <a:r>
                        <a:rPr lang="zh-TW" altLang="en-US">
                          <a:solidFill>
                            <a:schemeClr val="tx1"/>
                          </a:solidFill>
                        </a:rPr>
                        <a:t>應用領域</a:t>
                      </a:r>
                    </a:p>
                  </a:txBody>
                  <a:tcPr/>
                </a:tc>
                <a:tc h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交通資料蒐集與分析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動態路況資訊顯示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科技執法</a:t>
                      </a:r>
                    </a:p>
                    <a:p>
                      <a:endParaRPr lang="zh-TW" alt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動態交通管理</a:t>
                      </a:r>
                    </a:p>
                    <a:p>
                      <a:endParaRPr lang="zh-TW" alt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聯網</a:t>
                      </a:r>
                      <a:r>
                        <a:rPr kumimoji="0" lang="en-US" altLang="zh-TW"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自駕 </a:t>
                      </a:r>
                      <a:r>
                        <a:rPr kumimoji="0" lang="en-US" altLang="zh-TW"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rPr>
                        <a:t>(RSU)</a:t>
                      </a:r>
                      <a:endParaRPr kumimoji="0" lang="zh-TW" altLang="en-US" sz="1800" b="1" i="0" u="none" strike="noStrike" kern="1200" cap="none" spc="0" normalizeH="0" baseline="0" noProof="0">
                        <a:ln>
                          <a:noFill/>
                        </a:ln>
                        <a:solidFill>
                          <a:schemeClr val="tx1"/>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1221866708"/>
                  </a:ext>
                </a:extLst>
              </a:tr>
              <a:tr h="370840">
                <a:tc gridSpan="2">
                  <a:txBody>
                    <a:bodyPr/>
                    <a:lstStyle/>
                    <a:p>
                      <a:r>
                        <a:rPr lang="zh-TW" altLang="en-US" sz="1600"/>
                        <a:t>應用內容</a:t>
                      </a:r>
                    </a:p>
                  </a:txBody>
                  <a:tcPr/>
                </a:tc>
                <a:tc h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運輸規劃</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號誌優化</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容量分析</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壅塞管理</a:t>
                      </a:r>
                      <a:endParaRPr lang="zh-TW" altLang="en-US" sz="1600"/>
                    </a:p>
                  </a:txBody>
                  <a:tcPr/>
                </a:tc>
                <a:tc>
                  <a:txBody>
                    <a:bodyPr/>
                    <a:lstStyle/>
                    <a:p>
                      <a:pPr marL="285750" indent="-285750">
                        <a:buFont typeface="Arial" panose="020B0604020202020204" pitchFamily="34" charset="0"/>
                        <a:buChar char="•"/>
                      </a:pPr>
                      <a:r>
                        <a:rPr lang="zh-TW" altLang="en-US" sz="1600"/>
                        <a:t>替代路徑導引</a:t>
                      </a:r>
                    </a:p>
                    <a:p>
                      <a:pPr marL="285750" indent="-285750">
                        <a:buFont typeface="Arial" panose="020B0604020202020204" pitchFamily="34" charset="0"/>
                        <a:buChar char="•"/>
                      </a:pPr>
                      <a:r>
                        <a:rPr lang="zh-TW" altLang="en-US" sz="1600"/>
                        <a:t>路況、事故資訊發布</a:t>
                      </a:r>
                    </a:p>
                    <a:p>
                      <a:pPr marL="285750" indent="-285750">
                        <a:buFont typeface="Arial" panose="020B0604020202020204" pitchFamily="34" charset="0"/>
                        <a:buChar char="•"/>
                      </a:pPr>
                      <a:r>
                        <a:rPr lang="zh-TW" altLang="en-US" sz="1600"/>
                        <a:t>衝突預警</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違停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超速</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闖紅燈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未停讓行人</a:t>
                      </a:r>
                      <a:endParaRPr lang="zh-TW" altLang="en-US" sz="160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適應性號誌</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適應性匝道儀控</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緊急車輛</a:t>
                      </a:r>
                      <a:r>
                        <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大眾運輸優先通行</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自駕車車速調變</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號誌資訊播送</a:t>
                      </a:r>
                      <a:endParaRPr kumimoji="0" lang="en-US" altLang="zh-TW"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即時偵測資訊播送</a:t>
                      </a:r>
                    </a:p>
                  </a:txBody>
                  <a:tcPr/>
                </a:tc>
                <a:extLst>
                  <a:ext uri="{0D108BD9-81ED-4DB2-BD59-A6C34878D82A}">
                    <a16:rowId xmlns:a16="http://schemas.microsoft.com/office/drawing/2014/main" val="3413935787"/>
                  </a:ext>
                </a:extLst>
              </a:tr>
              <a:tr h="370840">
                <a:tc rowSpan="4">
                  <a:txBody>
                    <a:bodyPr/>
                    <a:lstStyle/>
                    <a:p>
                      <a:r>
                        <a:rPr lang="zh-TW" altLang="en-US" sz="1600"/>
                        <a:t>角色分工</a:t>
                      </a:r>
                    </a:p>
                  </a:txBody>
                  <a:tcPr anchor="ctr"/>
                </a:tc>
                <a:tc>
                  <a:txBody>
                    <a:bodyPr/>
                    <a:lstStyle/>
                    <a:p>
                      <a:r>
                        <a:rPr lang="zh-TW" altLang="en-US" sz="1600"/>
                        <a:t>蒐集</a:t>
                      </a:r>
                    </a:p>
                  </a:txBody>
                  <a:tcPr/>
                </a:tc>
                <a:tc>
                  <a:txBody>
                    <a:bodyPr/>
                    <a:lstStyle/>
                    <a:p>
                      <a:r>
                        <a:rPr lang="en-US" altLang="zh-TW" sz="1600">
                          <a:solidFill>
                            <a:srgbClr val="FF0000"/>
                          </a:solidFill>
                        </a:rPr>
                        <a:t>LEOTEK</a:t>
                      </a:r>
                      <a:endParaRPr lang="zh-TW" altLang="en-US" sz="1600">
                        <a:solidFill>
                          <a:srgbClr val="FF0000"/>
                        </a:solidFill>
                      </a:endParaRPr>
                    </a:p>
                  </a:txBody>
                  <a:tcPr/>
                </a:tc>
                <a:tc>
                  <a:txBody>
                    <a:bodyPr/>
                    <a:lstStyle/>
                    <a:p>
                      <a:r>
                        <a:rPr lang="en-US" altLang="zh-TW" sz="1600">
                          <a:solidFill>
                            <a:srgbClr val="FF0000"/>
                          </a:solidFill>
                        </a:rPr>
                        <a:t>LEOTEK</a:t>
                      </a:r>
                      <a:endParaRPr lang="zh-TW" altLang="en-US" sz="1600">
                        <a:solidFill>
                          <a:srgbClr val="FF0000"/>
                        </a:solidFill>
                      </a:endParaRPr>
                    </a:p>
                  </a:txBody>
                  <a:tcPr/>
                </a:tc>
                <a:tc>
                  <a:txBody>
                    <a:bodyPr/>
                    <a:lstStyle/>
                    <a:p>
                      <a:r>
                        <a:rPr lang="en-US" altLang="zh-TW" sz="1600">
                          <a:solidFill>
                            <a:srgbClr val="FF0000"/>
                          </a:solidFill>
                        </a:rPr>
                        <a:t>LEOTEK</a:t>
                      </a:r>
                      <a:endParaRPr lang="zh-TW" altLang="en-US" sz="1600">
                        <a:solidFill>
                          <a:srgbClr val="FF0000"/>
                        </a:solidFill>
                      </a:endParaRPr>
                    </a:p>
                  </a:txBody>
                  <a:tcPr/>
                </a:tc>
                <a:tc>
                  <a:txBody>
                    <a:bodyPr/>
                    <a:lstStyle/>
                    <a:p>
                      <a:r>
                        <a:rPr lang="en-US" altLang="zh-TW" sz="1600">
                          <a:solidFill>
                            <a:srgbClr val="FF0000"/>
                          </a:solidFill>
                        </a:rPr>
                        <a:t>LEOTEK</a:t>
                      </a:r>
                      <a:endParaRPr lang="zh-TW" altLang="en-US" sz="1600">
                        <a:solidFill>
                          <a:srgbClr val="FF0000"/>
                        </a:solidFill>
                      </a:endParaRPr>
                    </a:p>
                  </a:txBody>
                  <a:tcPr/>
                </a:tc>
                <a:tc>
                  <a:txBody>
                    <a:bodyPr/>
                    <a:lstStyle/>
                    <a:p>
                      <a:r>
                        <a:rPr lang="en-US" altLang="zh-TW" sz="1600">
                          <a:solidFill>
                            <a:srgbClr val="FF0000"/>
                          </a:solidFill>
                        </a:rPr>
                        <a:t>LEOTEK</a:t>
                      </a:r>
                      <a:r>
                        <a:rPr lang="zh-TW" altLang="en-US" sz="1600"/>
                        <a:t> </a:t>
                      </a:r>
                      <a:r>
                        <a:rPr lang="en-US" altLang="zh-TW" sz="1600"/>
                        <a:t>(</a:t>
                      </a:r>
                      <a:r>
                        <a:rPr lang="zh-TW" altLang="en-US" sz="1600"/>
                        <a:t>須取得號誌時制資訊</a:t>
                      </a:r>
                      <a:r>
                        <a:rPr lang="en-US" altLang="zh-TW" sz="1600"/>
                        <a:t>)</a:t>
                      </a:r>
                      <a:endParaRPr lang="zh-TW" altLang="en-US" sz="1600"/>
                    </a:p>
                  </a:txBody>
                  <a:tcPr/>
                </a:tc>
                <a:extLst>
                  <a:ext uri="{0D108BD9-81ED-4DB2-BD59-A6C34878D82A}">
                    <a16:rowId xmlns:a16="http://schemas.microsoft.com/office/drawing/2014/main" val="1224579536"/>
                  </a:ext>
                </a:extLst>
              </a:tr>
              <a:tr h="370840">
                <a:tc vMerge="1">
                  <a:txBody>
                    <a:bodyPr/>
                    <a:lstStyle/>
                    <a:p>
                      <a:endParaRPr lang="zh-TW" altLang="en-US" sz="1600"/>
                    </a:p>
                  </a:txBody>
                  <a:tcPr/>
                </a:tc>
                <a:tc>
                  <a:txBody>
                    <a:bodyPr/>
                    <a:lstStyle/>
                    <a:p>
                      <a:r>
                        <a:rPr lang="zh-TW" altLang="en-US" sz="1600"/>
                        <a:t>影像辨識</a:t>
                      </a:r>
                    </a:p>
                  </a:txBody>
                  <a:tcPr/>
                </a:tc>
                <a:tc>
                  <a:txBody>
                    <a:bodyPr/>
                    <a:lstStyle/>
                    <a:p>
                      <a:r>
                        <a:rPr lang="en-US" altLang="zh-TW" sz="1600">
                          <a:solidFill>
                            <a:srgbClr val="FF0000"/>
                          </a:solidFill>
                        </a:rPr>
                        <a:t>LEOTEK</a:t>
                      </a:r>
                      <a:r>
                        <a:rPr lang="zh-TW" altLang="en-US" sz="1600"/>
                        <a:t> </a:t>
                      </a:r>
                      <a:r>
                        <a:rPr lang="en-US" altLang="zh-TW" sz="1600"/>
                        <a:t>(</a:t>
                      </a:r>
                      <a:r>
                        <a:rPr lang="zh-TW" altLang="en-US" sz="1600"/>
                        <a:t>透過</a:t>
                      </a:r>
                      <a:r>
                        <a:rPr lang="en-US" altLang="zh-TW" sz="1600"/>
                        <a:t>DFS)</a:t>
                      </a:r>
                      <a:endParaRPr lang="zh-TW" altLang="en-US" sz="1600"/>
                    </a:p>
                  </a:txBody>
                  <a:tcPr/>
                </a:tc>
                <a:tc>
                  <a:txBody>
                    <a:bodyPr/>
                    <a:lstStyle/>
                    <a:p>
                      <a:r>
                        <a:rPr lang="en-US" altLang="zh-TW" sz="1600">
                          <a:solidFill>
                            <a:srgbClr val="FF0000"/>
                          </a:solidFill>
                        </a:rPr>
                        <a:t>LEOTEK</a:t>
                      </a:r>
                      <a:r>
                        <a:rPr lang="zh-TW" altLang="en-US" sz="1600"/>
                        <a:t> </a:t>
                      </a:r>
                      <a:r>
                        <a:rPr lang="en-US" altLang="zh-TW" sz="1600"/>
                        <a:t>(</a:t>
                      </a:r>
                      <a:r>
                        <a:rPr lang="zh-TW" altLang="en-US" sz="1600"/>
                        <a:t>透過</a:t>
                      </a:r>
                      <a:r>
                        <a:rPr lang="en-US" altLang="zh-TW" sz="1600"/>
                        <a:t>DFS)</a:t>
                      </a:r>
                      <a:endParaRPr lang="zh-TW" altLang="en-US" sz="1600"/>
                    </a:p>
                  </a:txBody>
                  <a:tcPr/>
                </a:tc>
                <a:tc>
                  <a:txBody>
                    <a:bodyPr/>
                    <a:lstStyle/>
                    <a:p>
                      <a:r>
                        <a:rPr lang="en-US" altLang="zh-TW" sz="1600">
                          <a:solidFill>
                            <a:srgbClr val="FF0000"/>
                          </a:solidFill>
                        </a:rPr>
                        <a:t>LEOTEK</a:t>
                      </a:r>
                      <a:r>
                        <a:rPr lang="zh-TW" altLang="en-US" sz="1600"/>
                        <a:t> </a:t>
                      </a:r>
                      <a:r>
                        <a:rPr lang="en-US" altLang="zh-TW" sz="1600"/>
                        <a:t>(</a:t>
                      </a:r>
                      <a:r>
                        <a:rPr lang="zh-TW" altLang="en-US" sz="1600"/>
                        <a:t>透過</a:t>
                      </a:r>
                      <a:r>
                        <a:rPr lang="en-US" altLang="zh-TW" sz="1600"/>
                        <a:t>DFS)</a:t>
                      </a:r>
                      <a:endParaRPr lang="zh-TW" altLang="en-US" sz="1600"/>
                    </a:p>
                  </a:txBody>
                  <a:tcPr/>
                </a:tc>
                <a:tc>
                  <a:txBody>
                    <a:bodyPr/>
                    <a:lstStyle/>
                    <a:p>
                      <a:r>
                        <a:rPr lang="en-US" altLang="zh-TW" sz="1600">
                          <a:solidFill>
                            <a:srgbClr val="FF0000"/>
                          </a:solidFill>
                        </a:rPr>
                        <a:t>LEOTEK</a:t>
                      </a:r>
                      <a:r>
                        <a:rPr lang="zh-TW" altLang="en-US" sz="1600"/>
                        <a:t> </a:t>
                      </a:r>
                      <a:r>
                        <a:rPr lang="en-US" altLang="zh-TW" sz="1600"/>
                        <a:t>(</a:t>
                      </a:r>
                      <a:r>
                        <a:rPr lang="zh-TW" altLang="en-US" sz="1600"/>
                        <a:t>透過</a:t>
                      </a:r>
                      <a:r>
                        <a:rPr lang="en-US" altLang="zh-TW" sz="1600"/>
                        <a:t>DFS)</a:t>
                      </a:r>
                      <a:endParaRPr lang="zh-TW" altLang="en-US" sz="1600"/>
                    </a:p>
                  </a:txBody>
                  <a:tcPr/>
                </a:tc>
                <a:tc>
                  <a:txBody>
                    <a:bodyPr/>
                    <a:lstStyle/>
                    <a:p>
                      <a:r>
                        <a:rPr lang="en-US" altLang="zh-TW" sz="1600"/>
                        <a:t>N/A</a:t>
                      </a:r>
                      <a:endParaRPr lang="zh-TW" altLang="en-US" sz="1600"/>
                    </a:p>
                  </a:txBody>
                  <a:tcPr/>
                </a:tc>
                <a:extLst>
                  <a:ext uri="{0D108BD9-81ED-4DB2-BD59-A6C34878D82A}">
                    <a16:rowId xmlns:a16="http://schemas.microsoft.com/office/drawing/2014/main" val="3152216516"/>
                  </a:ext>
                </a:extLst>
              </a:tr>
              <a:tr h="370840">
                <a:tc vMerge="1">
                  <a:txBody>
                    <a:bodyPr/>
                    <a:lstStyle/>
                    <a:p>
                      <a:endParaRPr lang="zh-TW" altLang="en-US"/>
                    </a:p>
                  </a:txBody>
                  <a:tcPr/>
                </a:tc>
                <a:tc>
                  <a:txBody>
                    <a:bodyPr/>
                    <a:lstStyle/>
                    <a:p>
                      <a:r>
                        <a:rPr lang="zh-TW" altLang="en-US" sz="1600"/>
                        <a:t>數據分析</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t>交通工程顧問</a:t>
                      </a:r>
                      <a:endParaRPr lang="en-US" altLang="zh-TW" sz="1600"/>
                    </a:p>
                  </a:txBody>
                  <a:tcPr/>
                </a:tc>
                <a:tc>
                  <a:txBody>
                    <a:bodyPr/>
                    <a:lstStyle/>
                    <a:p>
                      <a:pPr marL="0" indent="0">
                        <a:buFont typeface="Arial" panose="020B0604020202020204" pitchFamily="34" charset="0"/>
                        <a:buNone/>
                      </a:pPr>
                      <a:r>
                        <a:rPr lang="zh-TW" altLang="en-US" sz="1600"/>
                        <a:t>交控中心</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a:t>警政單位</a:t>
                      </a:r>
                    </a:p>
                  </a:txBody>
                  <a:tcPr/>
                </a:tc>
                <a:tc>
                  <a:txBody>
                    <a:bodyPr/>
                    <a:lstStyle/>
                    <a:p>
                      <a:pPr marL="285750" indent="-285750">
                        <a:buFont typeface="Arial" panose="020B0604020202020204" pitchFamily="34" charset="0"/>
                        <a:buChar char="•"/>
                      </a:pPr>
                      <a:r>
                        <a:rPr lang="zh-TW" altLang="en-US" sz="1600"/>
                        <a:t>學研單位</a:t>
                      </a:r>
                      <a:endParaRPr lang="en-US" altLang="zh-TW" sz="1600"/>
                    </a:p>
                    <a:p>
                      <a:pPr marL="285750" indent="-285750">
                        <a:buFont typeface="Arial" panose="020B0604020202020204" pitchFamily="34" charset="0"/>
                        <a:buChar char="•"/>
                      </a:pPr>
                      <a:r>
                        <a:rPr lang="zh-TW" altLang="en-US" sz="1600"/>
                        <a:t>交通工程顧問</a:t>
                      </a:r>
                      <a:endParaRPr lang="en-US" altLang="zh-TW" sz="1600"/>
                    </a:p>
                    <a:p>
                      <a:pPr marL="285750" indent="-285750">
                        <a:buFont typeface="Arial" panose="020B0604020202020204" pitchFamily="34" charset="0"/>
                        <a:buChar char="•"/>
                      </a:pPr>
                      <a:r>
                        <a:rPr lang="en-US" altLang="zh-TW" sz="1600"/>
                        <a:t>PTV</a:t>
                      </a:r>
                      <a:r>
                        <a:rPr lang="zh-TW" altLang="en-US" sz="1600"/>
                        <a:t> </a:t>
                      </a:r>
                      <a:r>
                        <a:rPr lang="en-US" altLang="zh-TW" sz="1600"/>
                        <a:t>(</a:t>
                      </a:r>
                      <a:r>
                        <a:rPr lang="zh-TW" altLang="en-US" sz="1600"/>
                        <a:t>軟體</a:t>
                      </a:r>
                      <a:r>
                        <a:rPr lang="en-US" altLang="zh-TW" sz="1600"/>
                        <a:t>)</a:t>
                      </a:r>
                      <a:endParaRPr lang="zh-TW" altLang="en-US" sz="1600"/>
                    </a:p>
                  </a:txBody>
                  <a:tcPr/>
                </a:tc>
                <a:tc>
                  <a:txBody>
                    <a:bodyPr/>
                    <a:lstStyle/>
                    <a:p>
                      <a:pPr marL="0" indent="0">
                        <a:buFont typeface="Arial" panose="020B0604020202020204" pitchFamily="34" charset="0"/>
                        <a:buNone/>
                      </a:pPr>
                      <a:r>
                        <a:rPr lang="en-US" altLang="zh-TW" sz="1600"/>
                        <a:t>N/A</a:t>
                      </a:r>
                      <a:endParaRPr lang="zh-TW" altLang="en-US" sz="1600"/>
                    </a:p>
                  </a:txBody>
                  <a:tcPr/>
                </a:tc>
                <a:extLst>
                  <a:ext uri="{0D108BD9-81ED-4DB2-BD59-A6C34878D82A}">
                    <a16:rowId xmlns:a16="http://schemas.microsoft.com/office/drawing/2014/main" val="4100844581"/>
                  </a:ext>
                </a:extLst>
              </a:tr>
              <a:tr h="370840">
                <a:tc vMerge="1">
                  <a:txBody>
                    <a:bodyPr/>
                    <a:lstStyle/>
                    <a:p>
                      <a:endParaRPr lang="zh-TW" altLang="en-US" sz="1600"/>
                    </a:p>
                  </a:txBody>
                  <a:tcPr/>
                </a:tc>
                <a:tc>
                  <a:txBody>
                    <a:bodyPr/>
                    <a:lstStyle/>
                    <a:p>
                      <a:r>
                        <a:rPr lang="zh-TW" altLang="en-US" sz="1600"/>
                        <a:t>指令</a:t>
                      </a:r>
                    </a:p>
                  </a:txBody>
                  <a:tcPr/>
                </a:tc>
                <a:tc>
                  <a:txBody>
                    <a:bodyPr/>
                    <a:lstStyle/>
                    <a:p>
                      <a:pPr marL="0" indent="0">
                        <a:buFont typeface="Arial" panose="020B0604020202020204" pitchFamily="34" charset="0"/>
                        <a:buNone/>
                      </a:pPr>
                      <a:r>
                        <a:rPr lang="zh-TW" altLang="en-US" sz="1600"/>
                        <a:t>主管機關</a:t>
                      </a:r>
                    </a:p>
                  </a:txBody>
                  <a:tcPr/>
                </a:tc>
                <a:tc>
                  <a:txBody>
                    <a:bodyPr/>
                    <a:lstStyle/>
                    <a:p>
                      <a:pPr marL="0" indent="0">
                        <a:buFont typeface="Arial" panose="020B0604020202020204" pitchFamily="34" charset="0"/>
                        <a:buNone/>
                      </a:pPr>
                      <a:r>
                        <a:rPr lang="en-US" altLang="zh-TW" sz="1600">
                          <a:solidFill>
                            <a:srgbClr val="FF0000"/>
                          </a:solidFill>
                        </a:rPr>
                        <a:t>LEOTEK</a:t>
                      </a:r>
                      <a:r>
                        <a:rPr lang="en-US" altLang="zh-TW" sz="1600"/>
                        <a:t> (</a:t>
                      </a:r>
                      <a:r>
                        <a:rPr lang="zh-TW" altLang="en-US" sz="1600"/>
                        <a:t>須整合資訊顯示功能</a:t>
                      </a:r>
                      <a:r>
                        <a:rPr lang="en-US" altLang="zh-TW" sz="1600"/>
                        <a:t>)</a:t>
                      </a:r>
                    </a:p>
                  </a:txBody>
                  <a:tcPr/>
                </a:tc>
                <a:tc>
                  <a:txBody>
                    <a:bodyPr/>
                    <a:lstStyle/>
                    <a:p>
                      <a:pPr marL="0" indent="0">
                        <a:buFont typeface="Arial" panose="020B0604020202020204" pitchFamily="34" charset="0"/>
                        <a:buNone/>
                      </a:pPr>
                      <a:r>
                        <a:rPr lang="zh-TW" altLang="en-US" sz="1600"/>
                        <a:t>警政單位</a:t>
                      </a:r>
                    </a:p>
                  </a:txBody>
                  <a:tcPr/>
                </a:tc>
                <a:tc>
                  <a:txBody>
                    <a:bodyPr/>
                    <a:lstStyle/>
                    <a:p>
                      <a:pPr marL="285750" indent="-285750">
                        <a:buFont typeface="Arial" panose="020B0604020202020204" pitchFamily="34" charset="0"/>
                        <a:buChar char="•"/>
                      </a:pPr>
                      <a:r>
                        <a:rPr lang="zh-TW" altLang="en-US" sz="1600"/>
                        <a:t>交控中心</a:t>
                      </a:r>
                      <a:endParaRPr lang="en-US" altLang="zh-TW" sz="1600"/>
                    </a:p>
                    <a:p>
                      <a:pPr marL="285750" indent="-285750">
                        <a:buFont typeface="Arial" panose="020B0604020202020204" pitchFamily="34" charset="0"/>
                        <a:buChar char="•"/>
                      </a:pPr>
                      <a:r>
                        <a:rPr lang="en-US" altLang="zh-TW" sz="1600">
                          <a:solidFill>
                            <a:srgbClr val="FF0000"/>
                          </a:solidFill>
                        </a:rPr>
                        <a:t>LEOTEK</a:t>
                      </a:r>
                      <a:r>
                        <a:rPr lang="zh-TW" altLang="en-US" sz="1600"/>
                        <a:t> </a:t>
                      </a:r>
                      <a:r>
                        <a:rPr lang="en-US" altLang="zh-TW" sz="1600"/>
                        <a:t>(</a:t>
                      </a:r>
                      <a:r>
                        <a:rPr lang="zh-TW" altLang="en-US" sz="1600"/>
                        <a:t>須整合路側控制</a:t>
                      </a:r>
                      <a:r>
                        <a:rPr lang="en-US" altLang="zh-TW" sz="1600"/>
                        <a:t>)</a:t>
                      </a:r>
                      <a:endParaRPr lang="zh-TW" altLang="en-US" sz="1600"/>
                    </a:p>
                  </a:txBody>
                  <a:tcPr/>
                </a:tc>
                <a:tc>
                  <a:txBody>
                    <a:bodyPr/>
                    <a:lstStyle/>
                    <a:p>
                      <a:pPr marL="285750" indent="-285750">
                        <a:buFont typeface="Arial" panose="020B0604020202020204" pitchFamily="34" charset="0"/>
                        <a:buChar char="•"/>
                      </a:pPr>
                      <a:r>
                        <a:rPr lang="zh-TW" altLang="en-US" sz="1600"/>
                        <a:t>自駕服務營運商</a:t>
                      </a:r>
                      <a:endParaRPr lang="en-US" altLang="zh-TW" sz="1600"/>
                    </a:p>
                    <a:p>
                      <a:pPr marL="285750" indent="-285750">
                        <a:buFont typeface="Arial" panose="020B0604020202020204" pitchFamily="34" charset="0"/>
                        <a:buChar char="•"/>
                      </a:pPr>
                      <a:r>
                        <a:rPr lang="zh-TW" altLang="en-US" sz="1600"/>
                        <a:t>交控中心</a:t>
                      </a:r>
                      <a:endParaRPr lang="en-US" altLang="zh-TW" sz="1600"/>
                    </a:p>
                    <a:p>
                      <a:pPr marL="285750" indent="-285750">
                        <a:buFont typeface="Arial" panose="020B0604020202020204" pitchFamily="34" charset="0"/>
                        <a:buChar char="•"/>
                      </a:pPr>
                      <a:r>
                        <a:rPr lang="en-US" altLang="zh-TW" sz="1600">
                          <a:solidFill>
                            <a:srgbClr val="FF0000"/>
                          </a:solidFill>
                        </a:rPr>
                        <a:t>LEOTEK</a:t>
                      </a:r>
                      <a:r>
                        <a:rPr lang="zh-TW" altLang="en-US" sz="1600"/>
                        <a:t> </a:t>
                      </a:r>
                      <a:r>
                        <a:rPr lang="en-US" altLang="zh-TW" sz="1600"/>
                        <a:t>(</a:t>
                      </a:r>
                      <a:r>
                        <a:rPr lang="zh-TW" altLang="en-US" sz="1600"/>
                        <a:t>須整合路側控制</a:t>
                      </a:r>
                      <a:r>
                        <a:rPr lang="en-US" altLang="zh-TW" sz="1600"/>
                        <a:t>)</a:t>
                      </a:r>
                      <a:endParaRPr lang="zh-TW" altLang="en-US" sz="1600"/>
                    </a:p>
                  </a:txBody>
                  <a:tcPr/>
                </a:tc>
                <a:extLst>
                  <a:ext uri="{0D108BD9-81ED-4DB2-BD59-A6C34878D82A}">
                    <a16:rowId xmlns:a16="http://schemas.microsoft.com/office/drawing/2014/main" val="808695970"/>
                  </a:ext>
                </a:extLst>
              </a:tr>
              <a:tr h="370840">
                <a:tc gridSpan="2">
                  <a:txBody>
                    <a:bodyPr/>
                    <a:lstStyle/>
                    <a:p>
                      <a:r>
                        <a:rPr lang="zh-TW" altLang="en-US" sz="1600"/>
                        <a:t>領域注意事項</a:t>
                      </a:r>
                    </a:p>
                  </a:txBody>
                  <a:tcPr/>
                </a:tc>
                <a:tc hMerge="1">
                  <a:txBody>
                    <a:bodyPr/>
                    <a:lstStyle/>
                    <a:p>
                      <a:endParaRPr lang="zh-TW" altLang="en-US" sz="1600"/>
                    </a:p>
                  </a:txBody>
                  <a:tcPr/>
                </a:tc>
                <a:tc>
                  <a:txBody>
                    <a:bodyPr/>
                    <a:lstStyle/>
                    <a:p>
                      <a:pPr marL="285750" indent="-285750">
                        <a:buFont typeface="Arial" panose="020B0604020202020204" pitchFamily="34" charset="0"/>
                        <a:buChar char="•"/>
                      </a:pPr>
                      <a:r>
                        <a:rPr lang="zh-TW" altLang="en-US" sz="1600"/>
                        <a:t>須保證資料辨識精確度可與人工辨識接近</a:t>
                      </a:r>
                    </a:p>
                  </a:txBody>
                  <a:tcPr/>
                </a:tc>
                <a:tc>
                  <a:txBody>
                    <a:bodyPr/>
                    <a:lstStyle/>
                    <a:p>
                      <a:pPr marL="285750" indent="-285750">
                        <a:buFont typeface="Arial" panose="020B0604020202020204" pitchFamily="34" charset="0"/>
                        <a:buChar char="•"/>
                      </a:pPr>
                      <a:r>
                        <a:rPr lang="zh-TW" altLang="en-US" sz="1600"/>
                        <a:t>須了解資訊顯示內容規範</a:t>
                      </a:r>
                      <a:endParaRPr lang="en-US" altLang="zh-TW" sz="1600"/>
                    </a:p>
                    <a:p>
                      <a:pPr marL="285750" indent="-285750">
                        <a:buFont typeface="Arial" panose="020B0604020202020204" pitchFamily="34" charset="0"/>
                        <a:buChar char="•"/>
                      </a:pPr>
                      <a:r>
                        <a:rPr lang="zh-TW" altLang="en-US" sz="1600"/>
                        <a:t>須整合資訊顯示設備</a:t>
                      </a:r>
                    </a:p>
                  </a:txBody>
                  <a:tcPr/>
                </a:tc>
                <a:tc>
                  <a:txBody>
                    <a:bodyPr/>
                    <a:lstStyle/>
                    <a:p>
                      <a:pPr marL="285750" indent="-285750">
                        <a:buFont typeface="Arial" panose="020B0604020202020204" pitchFamily="34" charset="0"/>
                        <a:buChar char="•"/>
                      </a:pPr>
                      <a:r>
                        <a:rPr lang="zh-TW" altLang="en-US" sz="1600"/>
                        <a:t>須確保高違規資料辨識精確度</a:t>
                      </a:r>
                      <a:endParaRPr lang="en-US" altLang="zh-TW" sz="1600"/>
                    </a:p>
                    <a:p>
                      <a:pPr marL="285750" indent="-285750">
                        <a:buFont typeface="Arial" panose="020B0604020202020204" pitchFamily="34" charset="0"/>
                        <a:buChar char="•"/>
                      </a:pPr>
                      <a:r>
                        <a:rPr lang="zh-TW" altLang="en-US" sz="1600"/>
                        <a:t>須了解如何與警政單位資料串連</a:t>
                      </a:r>
                    </a:p>
                  </a:txBody>
                  <a:tcPr/>
                </a:tc>
                <a:tc>
                  <a:txBody>
                    <a:bodyPr/>
                    <a:lstStyle/>
                    <a:p>
                      <a:pPr marL="285750" indent="-285750">
                        <a:buFont typeface="Arial" panose="020B0604020202020204" pitchFamily="34" charset="0"/>
                        <a:buChar char="•"/>
                      </a:pPr>
                      <a:r>
                        <a:rPr lang="zh-TW" altLang="en-US" sz="1600"/>
                        <a:t>須滿足主管機關及用路人對於號誌調變的期待</a:t>
                      </a:r>
                    </a:p>
                  </a:txBody>
                  <a:tcPr/>
                </a:tc>
                <a:tc>
                  <a:txBody>
                    <a:bodyPr/>
                    <a:lstStyle/>
                    <a:p>
                      <a:pPr marL="285750" indent="-285750">
                        <a:buFont typeface="Arial" panose="020B0604020202020204" pitchFamily="34" charset="0"/>
                        <a:buChar char="•"/>
                      </a:pPr>
                      <a:r>
                        <a:rPr lang="zh-TW" altLang="en-US" sz="1600"/>
                        <a:t>須確保與車輛間資料傳輸之即時性</a:t>
                      </a:r>
                    </a:p>
                  </a:txBody>
                  <a:tcPr/>
                </a:tc>
                <a:extLst>
                  <a:ext uri="{0D108BD9-81ED-4DB2-BD59-A6C34878D82A}">
                    <a16:rowId xmlns:a16="http://schemas.microsoft.com/office/drawing/2014/main" val="1672990400"/>
                  </a:ext>
                </a:extLst>
              </a:tr>
            </a:tbl>
          </a:graphicData>
        </a:graphic>
      </p:graphicFrame>
      <p:sp>
        <p:nvSpPr>
          <p:cNvPr id="2" name="標題 1">
            <a:extLst>
              <a:ext uri="{FF2B5EF4-FFF2-40B4-BE49-F238E27FC236}">
                <a16:creationId xmlns:a16="http://schemas.microsoft.com/office/drawing/2014/main" id="{2BCBAB33-EE55-A286-3D00-8D003D1BF7A6}"/>
              </a:ext>
            </a:extLst>
          </p:cNvPr>
          <p:cNvSpPr>
            <a:spLocks noGrp="1"/>
          </p:cNvSpPr>
          <p:nvPr>
            <p:ph type="title"/>
          </p:nvPr>
        </p:nvSpPr>
        <p:spPr/>
        <p:txBody>
          <a:bodyPr/>
          <a:lstStyle/>
          <a:p>
            <a:r>
              <a:rPr lang="en-US" altLang="zh-TW"/>
              <a:t>LEOTEK’s Role in Roadside Intelligence</a:t>
            </a:r>
            <a:endParaRPr lang="zh-TW" altLang="en-US"/>
          </a:p>
        </p:txBody>
      </p:sp>
      <p:sp>
        <p:nvSpPr>
          <p:cNvPr id="3" name="投影片編號版面配置區 2">
            <a:extLst>
              <a:ext uri="{FF2B5EF4-FFF2-40B4-BE49-F238E27FC236}">
                <a16:creationId xmlns:a16="http://schemas.microsoft.com/office/drawing/2014/main" id="{7C080495-AFD8-887D-58AD-55F7296BFA54}"/>
              </a:ext>
            </a:extLst>
          </p:cNvPr>
          <p:cNvSpPr>
            <a:spLocks noGrp="1"/>
          </p:cNvSpPr>
          <p:nvPr>
            <p:ph type="sldNum" sz="quarter" idx="12"/>
          </p:nvPr>
        </p:nvSpPr>
        <p:spPr/>
        <p:txBody>
          <a:bodyPr/>
          <a:lstStyle/>
          <a:p>
            <a:pPr algn="ctr"/>
            <a:fld id="{6E290225-7458-4E5F-AFE5-E142CAAEBF37}" type="slidenum">
              <a:rPr lang="en-US" smtClean="0"/>
              <a:pPr algn="ctr"/>
              <a:t>80</a:t>
            </a:fld>
            <a:endParaRPr lang="en-US"/>
          </a:p>
        </p:txBody>
      </p:sp>
    </p:spTree>
    <p:extLst>
      <p:ext uri="{BB962C8B-B14F-4D97-AF65-F5344CB8AC3E}">
        <p14:creationId xmlns:p14="http://schemas.microsoft.com/office/powerpoint/2010/main" val="3559217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36B9B8-2491-1F07-1061-2292FEF2E6FB}"/>
              </a:ext>
            </a:extLst>
          </p:cNvPr>
          <p:cNvSpPr>
            <a:spLocks noGrp="1"/>
          </p:cNvSpPr>
          <p:nvPr>
            <p:ph type="title"/>
          </p:nvPr>
        </p:nvSpPr>
        <p:spPr/>
        <p:txBody>
          <a:bodyPr/>
          <a:lstStyle/>
          <a:p>
            <a:r>
              <a:rPr lang="en-US" altLang="zh-TW"/>
              <a:t>An overview for Smart Traffic Camera Market </a:t>
            </a:r>
            <a:endParaRPr lang="zh-TW" altLang="en-US"/>
          </a:p>
        </p:txBody>
      </p:sp>
      <p:sp>
        <p:nvSpPr>
          <p:cNvPr id="3" name="投影片編號版面配置區 2">
            <a:extLst>
              <a:ext uri="{FF2B5EF4-FFF2-40B4-BE49-F238E27FC236}">
                <a16:creationId xmlns:a16="http://schemas.microsoft.com/office/drawing/2014/main" id="{6F6CFE03-710C-FD4F-6B37-81E6D4B4BD92}"/>
              </a:ext>
            </a:extLst>
          </p:cNvPr>
          <p:cNvSpPr>
            <a:spLocks noGrp="1"/>
          </p:cNvSpPr>
          <p:nvPr>
            <p:ph type="sldNum" sz="quarter" idx="12"/>
          </p:nvPr>
        </p:nvSpPr>
        <p:spPr/>
        <p:txBody>
          <a:bodyPr/>
          <a:lstStyle/>
          <a:p>
            <a:pPr algn="ctr"/>
            <a:fld id="{6E290225-7458-4E5F-AFE5-E142CAAEBF37}" type="slidenum">
              <a:rPr lang="en-US" smtClean="0"/>
              <a:pPr algn="ctr"/>
              <a:t>81</a:t>
            </a:fld>
            <a:endParaRPr lang="en-US"/>
          </a:p>
        </p:txBody>
      </p:sp>
      <p:sp>
        <p:nvSpPr>
          <p:cNvPr id="4" name="內容版面配置區 3">
            <a:extLst>
              <a:ext uri="{FF2B5EF4-FFF2-40B4-BE49-F238E27FC236}">
                <a16:creationId xmlns:a16="http://schemas.microsoft.com/office/drawing/2014/main" id="{32A3039B-A332-C154-CC64-B27B6E15DA56}"/>
              </a:ext>
            </a:extLst>
          </p:cNvPr>
          <p:cNvSpPr>
            <a:spLocks noGrp="1"/>
          </p:cNvSpPr>
          <p:nvPr>
            <p:ph idx="1"/>
          </p:nvPr>
        </p:nvSpPr>
        <p:spPr/>
        <p:txBody>
          <a:bodyPr>
            <a:normAutofit lnSpcReduction="10000"/>
          </a:bodyPr>
          <a:lstStyle/>
          <a:p>
            <a:r>
              <a:rPr lang="en-US" altLang="zh-TW"/>
              <a:t>Traditional Application: Traffic Management, Traffic Enforcement</a:t>
            </a:r>
          </a:p>
          <a:p>
            <a:r>
              <a:rPr lang="en-US" altLang="zh-TW"/>
              <a:t>Potential Applications: ITS, </a:t>
            </a:r>
            <a:r>
              <a:rPr lang="zh-TW" altLang="en-US"/>
              <a:t>行人安全 </a:t>
            </a:r>
            <a:r>
              <a:rPr lang="en-US" altLang="zh-TW"/>
              <a:t>&amp; RSU for intelligent Road</a:t>
            </a:r>
          </a:p>
          <a:p>
            <a:r>
              <a:rPr lang="en-US" altLang="zh-TW"/>
              <a:t>Camera Type: Fix camera, Done camera, Speed Dome Camera</a:t>
            </a:r>
          </a:p>
          <a:p>
            <a:r>
              <a:rPr lang="en-US" altLang="zh-TW"/>
              <a:t>Market Potential Overview </a:t>
            </a:r>
          </a:p>
          <a:p>
            <a:r>
              <a:rPr lang="en-US" altLang="zh-TW"/>
              <a:t>Smart Functions: LPR, Tracking, counting, Forbidden zone, </a:t>
            </a:r>
          </a:p>
          <a:p>
            <a:r>
              <a:rPr lang="en-US" altLang="zh-TW"/>
              <a:t>Solutions: 1) Back End 2) Front End with Built in SOC and 3) Front end with AI-Enable -new</a:t>
            </a:r>
          </a:p>
          <a:p>
            <a:r>
              <a:rPr lang="en-US" altLang="zh-TW"/>
              <a:t>Company Type : 1) Software VA company 2)Camera Vendor Built in or partner 3) VAR for customized camera + hardware </a:t>
            </a:r>
          </a:p>
          <a:p>
            <a:r>
              <a:rPr lang="en-US" altLang="zh-TW"/>
              <a:t>Competitors Study: Type 1 – A, B, Type 2 – AXIS, </a:t>
            </a:r>
            <a:r>
              <a:rPr lang="en-US" altLang="zh-TW" err="1"/>
              <a:t>Hikivision</a:t>
            </a:r>
            <a:r>
              <a:rPr lang="en-US" altLang="zh-TW"/>
              <a:t>,</a:t>
            </a:r>
            <a:r>
              <a:rPr lang="zh-TW" altLang="en-US"/>
              <a:t> </a:t>
            </a:r>
            <a:r>
              <a:rPr lang="en-US" altLang="zh-TW" err="1"/>
              <a:t>Vivotek</a:t>
            </a:r>
            <a:r>
              <a:rPr lang="en-US" altLang="zh-TW"/>
              <a:t>, Type 3 – VAR.</a:t>
            </a:r>
          </a:p>
          <a:p>
            <a:r>
              <a:rPr lang="en-US" altLang="zh-TW"/>
              <a:t>Challenges and Opportunity Analysis – </a:t>
            </a:r>
            <a:r>
              <a:rPr lang="zh-TW" altLang="en-US"/>
              <a:t>市容</a:t>
            </a:r>
            <a:r>
              <a:rPr lang="en-US" altLang="zh-TW"/>
              <a:t>, </a:t>
            </a:r>
            <a:r>
              <a:rPr lang="zh-TW" altLang="en-US"/>
              <a:t>成本</a:t>
            </a:r>
            <a:r>
              <a:rPr lang="en-US" altLang="zh-TW"/>
              <a:t>, </a:t>
            </a:r>
            <a:r>
              <a:rPr lang="zh-TW" altLang="en-US"/>
              <a:t>穩定度</a:t>
            </a:r>
            <a:r>
              <a:rPr lang="en-US" altLang="zh-TW"/>
              <a:t>, </a:t>
            </a:r>
            <a:r>
              <a:rPr lang="zh-TW" altLang="en-US"/>
              <a:t>效能品質</a:t>
            </a:r>
            <a:endParaRPr lang="en-US" altLang="zh-TW"/>
          </a:p>
          <a:p>
            <a:r>
              <a:rPr lang="en-US" altLang="zh-TW" err="1"/>
              <a:t>Leotek</a:t>
            </a:r>
            <a:r>
              <a:rPr lang="zh-TW" altLang="en-US"/>
              <a:t> </a:t>
            </a:r>
            <a:r>
              <a:rPr lang="en-US" altLang="zh-TW"/>
              <a:t>SWOT</a:t>
            </a:r>
            <a:r>
              <a:rPr lang="zh-TW" altLang="en-US"/>
              <a:t> </a:t>
            </a:r>
            <a:r>
              <a:rPr lang="en-US" altLang="zh-TW"/>
              <a:t>Analysis</a:t>
            </a:r>
            <a:r>
              <a:rPr lang="zh-TW" altLang="en-US"/>
              <a:t> </a:t>
            </a:r>
            <a:endParaRPr lang="en-US" altLang="zh-TW"/>
          </a:p>
          <a:p>
            <a:r>
              <a:rPr lang="en-US" altLang="zh-TW" err="1"/>
              <a:t>Leotek</a:t>
            </a:r>
            <a:r>
              <a:rPr lang="en-US" altLang="zh-TW"/>
              <a:t> Strategy on Traffic Camera</a:t>
            </a:r>
          </a:p>
        </p:txBody>
      </p:sp>
    </p:spTree>
    <p:extLst>
      <p:ext uri="{BB962C8B-B14F-4D97-AF65-F5344CB8AC3E}">
        <p14:creationId xmlns:p14="http://schemas.microsoft.com/office/powerpoint/2010/main" val="3575454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6B99AB-51CC-D1C5-DD02-41F30A6289DF}"/>
              </a:ext>
            </a:extLst>
          </p:cNvPr>
          <p:cNvSpPr>
            <a:spLocks noGrp="1"/>
          </p:cNvSpPr>
          <p:nvPr>
            <p:ph type="title"/>
          </p:nvPr>
        </p:nvSpPr>
        <p:spPr>
          <a:xfrm>
            <a:off x="288472" y="48408"/>
            <a:ext cx="10515600" cy="779463"/>
          </a:xfrm>
        </p:spPr>
        <p:txBody>
          <a:bodyPr/>
          <a:lstStyle/>
          <a:p>
            <a:r>
              <a:rPr lang="en-US" altLang="zh-TW"/>
              <a:t>Camera Type</a:t>
            </a:r>
            <a:r>
              <a:rPr lang="zh-TW" altLang="en-US"/>
              <a:t> </a:t>
            </a:r>
            <a:r>
              <a:rPr lang="en-US" altLang="zh-TW"/>
              <a:t>without Smart Function</a:t>
            </a:r>
            <a:endParaRPr lang="zh-TW" altLang="en-US"/>
          </a:p>
        </p:txBody>
      </p:sp>
      <p:sp>
        <p:nvSpPr>
          <p:cNvPr id="3" name="投影片編號版面配置區 2">
            <a:extLst>
              <a:ext uri="{FF2B5EF4-FFF2-40B4-BE49-F238E27FC236}">
                <a16:creationId xmlns:a16="http://schemas.microsoft.com/office/drawing/2014/main" id="{7EE7058A-6F4B-D1CB-73DA-FBC4E6394AE1}"/>
              </a:ext>
            </a:extLst>
          </p:cNvPr>
          <p:cNvSpPr>
            <a:spLocks noGrp="1"/>
          </p:cNvSpPr>
          <p:nvPr>
            <p:ph type="sldNum" sz="quarter" idx="12"/>
          </p:nvPr>
        </p:nvSpPr>
        <p:spPr/>
        <p:txBody>
          <a:bodyPr/>
          <a:lstStyle/>
          <a:p>
            <a:pPr algn="ctr"/>
            <a:fld id="{6E290225-7458-4E5F-AFE5-E142CAAEBF37}" type="slidenum">
              <a:rPr lang="en-US" smtClean="0"/>
              <a:pPr algn="ctr"/>
              <a:t>82</a:t>
            </a:fld>
            <a:endParaRPr lang="en-US"/>
          </a:p>
        </p:txBody>
      </p:sp>
      <p:graphicFrame>
        <p:nvGraphicFramePr>
          <p:cNvPr id="20" name="表格 19">
            <a:extLst>
              <a:ext uri="{FF2B5EF4-FFF2-40B4-BE49-F238E27FC236}">
                <a16:creationId xmlns:a16="http://schemas.microsoft.com/office/drawing/2014/main" id="{99A8DAF5-A13E-0752-F2A1-1FEECBAEDDDD}"/>
              </a:ext>
            </a:extLst>
          </p:cNvPr>
          <p:cNvGraphicFramePr>
            <a:graphicFrameLocks noGrp="1"/>
          </p:cNvGraphicFramePr>
          <p:nvPr/>
        </p:nvGraphicFramePr>
        <p:xfrm>
          <a:off x="1371600" y="2728164"/>
          <a:ext cx="7960659" cy="3489960"/>
        </p:xfrm>
        <a:graphic>
          <a:graphicData uri="http://schemas.openxmlformats.org/drawingml/2006/table">
            <a:tbl>
              <a:tblPr firstRow="1" bandRow="1">
                <a:tableStyleId>{7DF18680-E054-41AD-8BC1-D1AEF772440D}</a:tableStyleId>
              </a:tblPr>
              <a:tblGrid>
                <a:gridCol w="1283427">
                  <a:extLst>
                    <a:ext uri="{9D8B030D-6E8A-4147-A177-3AD203B41FA5}">
                      <a16:colId xmlns:a16="http://schemas.microsoft.com/office/drawing/2014/main" val="1648953076"/>
                    </a:ext>
                  </a:extLst>
                </a:gridCol>
                <a:gridCol w="2225744">
                  <a:extLst>
                    <a:ext uri="{9D8B030D-6E8A-4147-A177-3AD203B41FA5}">
                      <a16:colId xmlns:a16="http://schemas.microsoft.com/office/drawing/2014/main" val="776682745"/>
                    </a:ext>
                  </a:extLst>
                </a:gridCol>
                <a:gridCol w="2225744">
                  <a:extLst>
                    <a:ext uri="{9D8B030D-6E8A-4147-A177-3AD203B41FA5}">
                      <a16:colId xmlns:a16="http://schemas.microsoft.com/office/drawing/2014/main" val="1615239359"/>
                    </a:ext>
                  </a:extLst>
                </a:gridCol>
                <a:gridCol w="2225744">
                  <a:extLst>
                    <a:ext uri="{9D8B030D-6E8A-4147-A177-3AD203B41FA5}">
                      <a16:colId xmlns:a16="http://schemas.microsoft.com/office/drawing/2014/main" val="3561771526"/>
                    </a:ext>
                  </a:extLst>
                </a:gridCol>
              </a:tblGrid>
              <a:tr h="370840">
                <a:tc>
                  <a:txBody>
                    <a:bodyPr/>
                    <a:lstStyle/>
                    <a:p>
                      <a:pPr algn="ctr"/>
                      <a:endParaRPr lang="zh-TW" altLang="en-US">
                        <a:solidFill>
                          <a:schemeClr val="tx1"/>
                        </a:solidFill>
                      </a:endParaRPr>
                    </a:p>
                  </a:txBody>
                  <a:tcPr anchor="ctr"/>
                </a:tc>
                <a:tc>
                  <a:txBody>
                    <a:bodyPr/>
                    <a:lstStyle/>
                    <a:p>
                      <a:pPr algn="ctr"/>
                      <a:r>
                        <a:rPr lang="en-US" altLang="zh-TW">
                          <a:solidFill>
                            <a:schemeClr val="tx1"/>
                          </a:solidFill>
                        </a:rPr>
                        <a:t>BOX</a:t>
                      </a:r>
                      <a:endParaRPr lang="zh-TW" altLang="en-US">
                        <a:solidFill>
                          <a:schemeClr val="tx1"/>
                        </a:solidFill>
                      </a:endParaRPr>
                    </a:p>
                  </a:txBody>
                  <a:tcPr/>
                </a:tc>
                <a:tc>
                  <a:txBody>
                    <a:bodyPr/>
                    <a:lstStyle/>
                    <a:p>
                      <a:pPr algn="ctr"/>
                      <a:r>
                        <a:rPr lang="en-US" altLang="zh-TW">
                          <a:solidFill>
                            <a:schemeClr val="tx1"/>
                          </a:solidFill>
                        </a:rPr>
                        <a:t>Bullet</a:t>
                      </a:r>
                      <a:endParaRPr lang="zh-TW" altLang="en-US">
                        <a:solidFill>
                          <a:schemeClr val="tx1"/>
                        </a:solidFill>
                      </a:endParaRPr>
                    </a:p>
                  </a:txBody>
                  <a:tcPr/>
                </a:tc>
                <a:tc>
                  <a:txBody>
                    <a:bodyPr/>
                    <a:lstStyle/>
                    <a:p>
                      <a:pPr algn="ctr"/>
                      <a:r>
                        <a:rPr lang="zh-TW" altLang="en-US">
                          <a:solidFill>
                            <a:schemeClr val="tx1"/>
                          </a:solidFill>
                        </a:rPr>
                        <a:t>半球型 </a:t>
                      </a:r>
                      <a:r>
                        <a:rPr lang="en-US" altLang="zh-TW">
                          <a:solidFill>
                            <a:schemeClr val="tx1"/>
                          </a:solidFill>
                        </a:rPr>
                        <a:t>Dome</a:t>
                      </a:r>
                      <a:endParaRPr lang="zh-TW" altLang="en-US">
                        <a:solidFill>
                          <a:schemeClr val="tx1"/>
                        </a:solidFill>
                      </a:endParaRPr>
                    </a:p>
                  </a:txBody>
                  <a:tcPr/>
                </a:tc>
                <a:extLst>
                  <a:ext uri="{0D108BD9-81ED-4DB2-BD59-A6C34878D82A}">
                    <a16:rowId xmlns:a16="http://schemas.microsoft.com/office/drawing/2014/main" val="4022113135"/>
                  </a:ext>
                </a:extLst>
              </a:tr>
              <a:tr h="370840">
                <a:tc>
                  <a:txBody>
                    <a:bodyPr/>
                    <a:lstStyle/>
                    <a:p>
                      <a:r>
                        <a:rPr lang="zh-TW" altLang="en-US"/>
                        <a:t>影像品質</a:t>
                      </a:r>
                    </a:p>
                  </a:txBody>
                  <a:tcPr anchor="ctr"/>
                </a:tc>
                <a:tc>
                  <a:txBody>
                    <a:bodyPr/>
                    <a:lstStyle/>
                    <a:p>
                      <a:r>
                        <a:rPr lang="zh-TW" altLang="en-US"/>
                        <a:t>較高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2MP-8MP (</a:t>
                      </a:r>
                      <a:r>
                        <a:rPr lang="zh-TW" altLang="en-US"/>
                        <a:t>研想</a:t>
                      </a:r>
                      <a:r>
                        <a:rPr lang="en-US" altLang="zh-TW">
                          <a:hlinkClick r:id="rId3"/>
                        </a:rPr>
                        <a:t>AGNI</a:t>
                      </a:r>
                      <a:r>
                        <a:rPr lang="en-US" altLang="zh-TW"/>
                        <a:t>)</a:t>
                      </a:r>
                      <a:r>
                        <a:rPr lang="zh-TW" altLang="en-US"/>
                        <a:t>、紅外線</a:t>
                      </a:r>
                    </a:p>
                  </a:txBody>
                  <a:tcPr/>
                </a:tc>
                <a:tc>
                  <a:txBody>
                    <a:bodyPr/>
                    <a:lstStyle/>
                    <a:p>
                      <a:r>
                        <a:rPr lang="en-US" altLang="zh-TW"/>
                        <a:t>2MP-8MP (</a:t>
                      </a:r>
                      <a:r>
                        <a:rPr lang="zh-TW" altLang="en-US"/>
                        <a:t>研想</a:t>
                      </a:r>
                      <a:r>
                        <a:rPr lang="en-US" altLang="zh-TW">
                          <a:hlinkClick r:id="rId3"/>
                        </a:rPr>
                        <a:t>AGNI</a:t>
                      </a:r>
                      <a:r>
                        <a:rPr lang="en-US" altLang="zh-TW"/>
                        <a:t>)</a:t>
                      </a:r>
                      <a:endParaRPr lang="zh-TW" altLang="en-US"/>
                    </a:p>
                  </a:txBody>
                  <a:tcPr/>
                </a:tc>
                <a:extLst>
                  <a:ext uri="{0D108BD9-81ED-4DB2-BD59-A6C34878D82A}">
                    <a16:rowId xmlns:a16="http://schemas.microsoft.com/office/drawing/2014/main" val="479812053"/>
                  </a:ext>
                </a:extLst>
              </a:tr>
              <a:tr h="370840">
                <a:tc>
                  <a:txBody>
                    <a:bodyPr/>
                    <a:lstStyle/>
                    <a:p>
                      <a:r>
                        <a:rPr lang="zh-TW" altLang="en-US"/>
                        <a:t>適合場景</a:t>
                      </a:r>
                    </a:p>
                  </a:txBody>
                  <a:tcPr anchor="ctr"/>
                </a:tc>
                <a:tc>
                  <a:txBody>
                    <a:bodyPr/>
                    <a:lstStyle/>
                    <a:p>
                      <a:r>
                        <a:rPr lang="zh-TW" altLang="en-US"/>
                        <a:t>戶外</a:t>
                      </a:r>
                    </a:p>
                  </a:txBody>
                  <a:tcPr/>
                </a:tc>
                <a:tc>
                  <a:txBody>
                    <a:bodyPr/>
                    <a:lstStyle/>
                    <a:p>
                      <a:r>
                        <a:rPr lang="zh-TW" altLang="en-US"/>
                        <a:t>戶外、大範圍、</a:t>
                      </a:r>
                      <a:r>
                        <a:rPr lang="en-US" altLang="zh-TW"/>
                        <a:t>IR</a:t>
                      </a:r>
                      <a:endParaRPr lang="zh-TW" altLang="en-US"/>
                    </a:p>
                  </a:txBody>
                  <a:tcPr/>
                </a:tc>
                <a:tc>
                  <a:txBody>
                    <a:bodyPr/>
                    <a:lstStyle/>
                    <a:p>
                      <a:r>
                        <a:rPr lang="zh-TW" altLang="en-US"/>
                        <a:t>室內 </a:t>
                      </a:r>
                      <a:r>
                        <a:rPr lang="en-US" altLang="zh-TW"/>
                        <a:t>(</a:t>
                      </a:r>
                      <a:r>
                        <a:rPr lang="zh-TW" altLang="en-US"/>
                        <a:t>美觀</a:t>
                      </a:r>
                      <a:r>
                        <a:rPr lang="en-US" altLang="zh-TW"/>
                        <a:t>)</a:t>
                      </a:r>
                      <a:endParaRPr lang="zh-TW" altLang="en-US"/>
                    </a:p>
                  </a:txBody>
                  <a:tcPr/>
                </a:tc>
                <a:extLst>
                  <a:ext uri="{0D108BD9-81ED-4DB2-BD59-A6C34878D82A}">
                    <a16:rowId xmlns:a16="http://schemas.microsoft.com/office/drawing/2014/main" val="3173293799"/>
                  </a:ext>
                </a:extLst>
              </a:tr>
              <a:tr h="370840">
                <a:tc>
                  <a:txBody>
                    <a:bodyPr/>
                    <a:lstStyle/>
                    <a:p>
                      <a:r>
                        <a:rPr lang="zh-TW" altLang="en-US"/>
                        <a:t>價格</a:t>
                      </a:r>
                    </a:p>
                  </a:txBody>
                  <a:tcPr anchor="ctr"/>
                </a:tc>
                <a:tc>
                  <a:txBody>
                    <a:bodyPr/>
                    <a:lstStyle/>
                    <a:p>
                      <a:r>
                        <a:rPr lang="zh-TW" altLang="en-US"/>
                        <a:t>較高</a:t>
                      </a:r>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021893933"/>
                  </a:ext>
                </a:extLst>
              </a:tr>
              <a:tr h="370840">
                <a:tc>
                  <a:txBody>
                    <a:bodyPr/>
                    <a:lstStyle/>
                    <a:p>
                      <a:r>
                        <a:rPr lang="zh-TW" altLang="en-US"/>
                        <a:t>缺點</a:t>
                      </a:r>
                    </a:p>
                  </a:txBody>
                  <a:tcPr anchor="ctr"/>
                </a:tc>
                <a:tc>
                  <a:txBody>
                    <a:bodyPr/>
                    <a:lstStyle/>
                    <a:p>
                      <a:endParaRPr lang="zh-TW" altLang="en-US"/>
                    </a:p>
                  </a:txBody>
                  <a:tcPr/>
                </a:tc>
                <a:tc>
                  <a:txBody>
                    <a:bodyPr/>
                    <a:lstStyle/>
                    <a:p>
                      <a:r>
                        <a:rPr lang="zh-TW" altLang="en-US"/>
                        <a:t>較易受人為破壞及調整</a:t>
                      </a:r>
                    </a:p>
                  </a:txBody>
                  <a:tcPr/>
                </a:tc>
                <a:tc>
                  <a:txBody>
                    <a:bodyPr/>
                    <a:lstStyle/>
                    <a:p>
                      <a:pPr marL="285750" indent="-285750">
                        <a:buFont typeface="Arial" panose="020B0604020202020204" pitchFamily="34" charset="0"/>
                        <a:buChar char="•"/>
                      </a:pPr>
                      <a:r>
                        <a:rPr lang="zh-TW" altLang="en-US"/>
                        <a:t>較需要定期維護 </a:t>
                      </a:r>
                      <a:r>
                        <a:rPr lang="en-US" altLang="zh-TW"/>
                        <a:t>(</a:t>
                      </a:r>
                      <a:r>
                        <a:rPr lang="zh-TW" altLang="en-US"/>
                        <a:t>較容易進水進塵</a:t>
                      </a:r>
                      <a:r>
                        <a:rPr lang="en-US" altLang="zh-TW"/>
                        <a:t>)</a:t>
                      </a:r>
                    </a:p>
                    <a:p>
                      <a:pPr marL="285750" indent="-285750">
                        <a:buFont typeface="Arial" panose="020B0604020202020204" pitchFamily="34" charset="0"/>
                        <a:buChar char="•"/>
                      </a:pPr>
                      <a:r>
                        <a:rPr lang="zh-TW" altLang="en-US"/>
                        <a:t>紅外線較易因反射而產生模糊</a:t>
                      </a:r>
                      <a:endParaRPr lang="en-US" altLang="zh-TW"/>
                    </a:p>
                    <a:p>
                      <a:pPr marL="285750" indent="-285750">
                        <a:buFont typeface="Arial" panose="020B0604020202020204" pitchFamily="34" charset="0"/>
                        <a:buChar char="•"/>
                      </a:pPr>
                      <a:r>
                        <a:rPr lang="zh-TW" altLang="en-US"/>
                        <a:t>焦距拉長易失去細節</a:t>
                      </a:r>
                    </a:p>
                  </a:txBody>
                  <a:tcPr/>
                </a:tc>
                <a:extLst>
                  <a:ext uri="{0D108BD9-81ED-4DB2-BD59-A6C34878D82A}">
                    <a16:rowId xmlns:a16="http://schemas.microsoft.com/office/drawing/2014/main" val="2350028481"/>
                  </a:ext>
                </a:extLst>
              </a:tr>
            </a:tbl>
          </a:graphicData>
        </a:graphic>
      </p:graphicFrame>
      <p:pic>
        <p:nvPicPr>
          <p:cNvPr id="21" name="圖片 20">
            <a:extLst>
              <a:ext uri="{FF2B5EF4-FFF2-40B4-BE49-F238E27FC236}">
                <a16:creationId xmlns:a16="http://schemas.microsoft.com/office/drawing/2014/main" id="{86CAE2D5-8FBC-B364-F7E7-0D439434E8C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08451" y="1390798"/>
            <a:ext cx="1483659" cy="1194346"/>
          </a:xfrm>
          <a:prstGeom prst="rect">
            <a:avLst/>
          </a:prstGeom>
        </p:spPr>
      </p:pic>
      <p:pic>
        <p:nvPicPr>
          <p:cNvPr id="22" name="圖片 21">
            <a:extLst>
              <a:ext uri="{FF2B5EF4-FFF2-40B4-BE49-F238E27FC236}">
                <a16:creationId xmlns:a16="http://schemas.microsoft.com/office/drawing/2014/main" id="{B2618D46-8146-7182-E4DE-4194E8F6C4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1760" y="1339203"/>
            <a:ext cx="1194346" cy="1194346"/>
          </a:xfrm>
          <a:prstGeom prst="rect">
            <a:avLst/>
          </a:prstGeom>
        </p:spPr>
      </p:pic>
      <p:pic>
        <p:nvPicPr>
          <p:cNvPr id="23" name="圖片 22">
            <a:extLst>
              <a:ext uri="{FF2B5EF4-FFF2-40B4-BE49-F238E27FC236}">
                <a16:creationId xmlns:a16="http://schemas.microsoft.com/office/drawing/2014/main" id="{571BD065-586B-059B-0304-8ED1FC803F4C}"/>
              </a:ext>
            </a:extLst>
          </p:cNvPr>
          <p:cNvPicPr>
            <a:picLocks noChangeAspect="1"/>
          </p:cNvPicPr>
          <p:nvPr/>
        </p:nvPicPr>
        <p:blipFill>
          <a:blip r:embed="rId6"/>
          <a:stretch>
            <a:fillRect/>
          </a:stretch>
        </p:blipFill>
        <p:spPr>
          <a:xfrm>
            <a:off x="9851573" y="886757"/>
            <a:ext cx="1905000" cy="2105025"/>
          </a:xfrm>
          <a:prstGeom prst="rect">
            <a:avLst/>
          </a:prstGeom>
        </p:spPr>
      </p:pic>
      <p:sp>
        <p:nvSpPr>
          <p:cNvPr id="24" name="矩形 23">
            <a:extLst>
              <a:ext uri="{FF2B5EF4-FFF2-40B4-BE49-F238E27FC236}">
                <a16:creationId xmlns:a16="http://schemas.microsoft.com/office/drawing/2014/main" id="{90A5CDB6-A37E-EA5C-8485-F4AF4F9A5BFF}"/>
              </a:ext>
            </a:extLst>
          </p:cNvPr>
          <p:cNvSpPr/>
          <p:nvPr/>
        </p:nvSpPr>
        <p:spPr>
          <a:xfrm>
            <a:off x="9815715" y="2895034"/>
            <a:ext cx="1940858"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a:solidFill>
                  <a:schemeClr val="tx1"/>
                </a:solidFill>
              </a:rPr>
              <a:t>Multi-Imager/Multi-Sensor</a:t>
            </a:r>
            <a:endParaRPr lang="zh-TW" altLang="en-US" sz="1600">
              <a:solidFill>
                <a:schemeClr val="tx1"/>
              </a:solidFill>
            </a:endParaRPr>
          </a:p>
        </p:txBody>
      </p:sp>
      <p:sp>
        <p:nvSpPr>
          <p:cNvPr id="25" name="矩形 24">
            <a:extLst>
              <a:ext uri="{FF2B5EF4-FFF2-40B4-BE49-F238E27FC236}">
                <a16:creationId xmlns:a16="http://schemas.microsoft.com/office/drawing/2014/main" id="{3B46E5A1-DD93-92BC-EEA5-D2D489807C5C}"/>
              </a:ext>
            </a:extLst>
          </p:cNvPr>
          <p:cNvSpPr/>
          <p:nvPr/>
        </p:nvSpPr>
        <p:spPr>
          <a:xfrm>
            <a:off x="9815715" y="5333617"/>
            <a:ext cx="1940858"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a:solidFill>
                  <a:schemeClr val="tx1"/>
                </a:solidFill>
              </a:rPr>
              <a:t>PTZ</a:t>
            </a:r>
            <a:r>
              <a:rPr lang="zh-TW" altLang="en-US" sz="1600">
                <a:solidFill>
                  <a:schemeClr val="tx1"/>
                </a:solidFill>
              </a:rPr>
              <a:t> </a:t>
            </a:r>
            <a:r>
              <a:rPr lang="en-US" altLang="zh-TW" sz="1600">
                <a:solidFill>
                  <a:schemeClr val="tx1"/>
                </a:solidFill>
              </a:rPr>
              <a:t>(Pan-Tilt-Zoom)</a:t>
            </a:r>
            <a:endParaRPr lang="zh-TW" altLang="en-US" sz="1600">
              <a:solidFill>
                <a:schemeClr val="tx1"/>
              </a:solidFill>
            </a:endParaRPr>
          </a:p>
        </p:txBody>
      </p:sp>
      <p:pic>
        <p:nvPicPr>
          <p:cNvPr id="26" name="圖片 25">
            <a:extLst>
              <a:ext uri="{FF2B5EF4-FFF2-40B4-BE49-F238E27FC236}">
                <a16:creationId xmlns:a16="http://schemas.microsoft.com/office/drawing/2014/main" id="{D45453FD-1645-15F5-3A25-96D8C6CDE03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72654" y="3355394"/>
            <a:ext cx="1862837" cy="2010005"/>
          </a:xfrm>
          <a:prstGeom prst="rect">
            <a:avLst/>
          </a:prstGeom>
        </p:spPr>
      </p:pic>
      <p:pic>
        <p:nvPicPr>
          <p:cNvPr id="27" name="圖片 26">
            <a:extLst>
              <a:ext uri="{FF2B5EF4-FFF2-40B4-BE49-F238E27FC236}">
                <a16:creationId xmlns:a16="http://schemas.microsoft.com/office/drawing/2014/main" id="{6FE6241C-ECC8-EA9C-5440-3D45B3D9F9C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1490" y="1167092"/>
            <a:ext cx="1538568" cy="1538568"/>
          </a:xfrm>
          <a:prstGeom prst="rect">
            <a:avLst/>
          </a:prstGeom>
        </p:spPr>
      </p:pic>
    </p:spTree>
    <p:extLst>
      <p:ext uri="{BB962C8B-B14F-4D97-AF65-F5344CB8AC3E}">
        <p14:creationId xmlns:p14="http://schemas.microsoft.com/office/powerpoint/2010/main" val="3478921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90F21-0F4C-5576-5E1A-83B530DAD92C}"/>
              </a:ext>
            </a:extLst>
          </p:cNvPr>
          <p:cNvSpPr>
            <a:spLocks noGrp="1"/>
          </p:cNvSpPr>
          <p:nvPr>
            <p:ph type="title"/>
          </p:nvPr>
        </p:nvSpPr>
        <p:spPr>
          <a:xfrm>
            <a:off x="282019" y="0"/>
            <a:ext cx="10515600" cy="779463"/>
          </a:xfrm>
        </p:spPr>
        <p:txBody>
          <a:bodyPr/>
          <a:lstStyle/>
          <a:p>
            <a:r>
              <a:rPr lang="zh-TW" altLang="en-US"/>
              <a:t>參考公司與產品 </a:t>
            </a:r>
            <a:r>
              <a:rPr lang="en-US" altLang="zh-TW"/>
              <a:t>– </a:t>
            </a:r>
            <a:r>
              <a:rPr lang="en-US" altLang="zh-TW" err="1"/>
              <a:t>Vivotek</a:t>
            </a:r>
            <a:r>
              <a:rPr lang="en-US" altLang="zh-TW"/>
              <a:t> -3</a:t>
            </a:r>
            <a:endParaRPr lang="zh-TW" altLang="en-US"/>
          </a:p>
        </p:txBody>
      </p:sp>
      <p:pic>
        <p:nvPicPr>
          <p:cNvPr id="5" name="圖片 4">
            <a:extLst>
              <a:ext uri="{FF2B5EF4-FFF2-40B4-BE49-F238E27FC236}">
                <a16:creationId xmlns:a16="http://schemas.microsoft.com/office/drawing/2014/main" id="{5D76CA94-0003-A7CC-2EDB-987799985C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1024" y="713475"/>
            <a:ext cx="7237409" cy="4414706"/>
          </a:xfrm>
          <a:prstGeom prst="rect">
            <a:avLst/>
          </a:prstGeom>
        </p:spPr>
      </p:pic>
      <p:pic>
        <p:nvPicPr>
          <p:cNvPr id="7" name="圖片 6">
            <a:extLst>
              <a:ext uri="{FF2B5EF4-FFF2-40B4-BE49-F238E27FC236}">
                <a16:creationId xmlns:a16="http://schemas.microsoft.com/office/drawing/2014/main" id="{ED438E89-69B0-4B2D-6C7D-3D4607503B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7098" y="3790764"/>
            <a:ext cx="7575415" cy="3067236"/>
          </a:xfrm>
          <a:prstGeom prst="rect">
            <a:avLst/>
          </a:prstGeom>
        </p:spPr>
      </p:pic>
    </p:spTree>
    <p:extLst>
      <p:ext uri="{BB962C8B-B14F-4D97-AF65-F5344CB8AC3E}">
        <p14:creationId xmlns:p14="http://schemas.microsoft.com/office/powerpoint/2010/main" val="1769789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6B99AB-51CC-D1C5-DD02-41F30A6289DF}"/>
              </a:ext>
            </a:extLst>
          </p:cNvPr>
          <p:cNvSpPr>
            <a:spLocks noGrp="1"/>
          </p:cNvSpPr>
          <p:nvPr>
            <p:ph type="title"/>
          </p:nvPr>
        </p:nvSpPr>
        <p:spPr/>
        <p:txBody>
          <a:bodyPr/>
          <a:lstStyle/>
          <a:p>
            <a:r>
              <a:rPr lang="en-US" altLang="zh-TW"/>
              <a:t>Smart Camera Key Player – Axis 4/4</a:t>
            </a:r>
            <a:endParaRPr lang="zh-TW" altLang="en-US"/>
          </a:p>
        </p:txBody>
      </p:sp>
      <p:sp>
        <p:nvSpPr>
          <p:cNvPr id="3" name="投影片編號版面配置區 2">
            <a:extLst>
              <a:ext uri="{FF2B5EF4-FFF2-40B4-BE49-F238E27FC236}">
                <a16:creationId xmlns:a16="http://schemas.microsoft.com/office/drawing/2014/main" id="{7EE7058A-6F4B-D1CB-73DA-FBC4E6394AE1}"/>
              </a:ext>
            </a:extLst>
          </p:cNvPr>
          <p:cNvSpPr>
            <a:spLocks noGrp="1"/>
          </p:cNvSpPr>
          <p:nvPr>
            <p:ph type="sldNum" sz="quarter" idx="12"/>
          </p:nvPr>
        </p:nvSpPr>
        <p:spPr/>
        <p:txBody>
          <a:bodyPr/>
          <a:lstStyle/>
          <a:p>
            <a:pPr algn="ctr"/>
            <a:fld id="{6E290225-7458-4E5F-AFE5-E142CAAEBF37}" type="slidenum">
              <a:rPr lang="en-US" smtClean="0"/>
              <a:pPr algn="ctr"/>
              <a:t>84</a:t>
            </a:fld>
            <a:endParaRPr lang="en-US"/>
          </a:p>
        </p:txBody>
      </p:sp>
      <p:graphicFrame>
        <p:nvGraphicFramePr>
          <p:cNvPr id="9" name="資料庫圖表 8">
            <a:extLst>
              <a:ext uri="{FF2B5EF4-FFF2-40B4-BE49-F238E27FC236}">
                <a16:creationId xmlns:a16="http://schemas.microsoft.com/office/drawing/2014/main" id="{112A16F3-9B91-0C0C-273D-8CA2190E97F3}"/>
              </a:ext>
            </a:extLst>
          </p:cNvPr>
          <p:cNvGraphicFramePr/>
          <p:nvPr/>
        </p:nvGraphicFramePr>
        <p:xfrm>
          <a:off x="670754" y="1562100"/>
          <a:ext cx="10788183" cy="5001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圓角 3">
            <a:extLst>
              <a:ext uri="{FF2B5EF4-FFF2-40B4-BE49-F238E27FC236}">
                <a16:creationId xmlns:a16="http://schemas.microsoft.com/office/drawing/2014/main" id="{E7316044-7A21-EDB2-C05F-48E652F23179}"/>
              </a:ext>
            </a:extLst>
          </p:cNvPr>
          <p:cNvSpPr/>
          <p:nvPr/>
        </p:nvSpPr>
        <p:spPr>
          <a:xfrm>
            <a:off x="670754" y="1098412"/>
            <a:ext cx="3831799" cy="43200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ITS</a:t>
            </a:r>
            <a:r>
              <a:rPr lang="zh-TW" altLang="en-US" b="1">
                <a:solidFill>
                  <a:prstClr val="black"/>
                </a:solidFill>
                <a:latin typeface="Calibri"/>
                <a:ea typeface="微軟正黑體"/>
              </a:rPr>
              <a:t>相關應用分類說明</a:t>
            </a:r>
          </a:p>
        </p:txBody>
      </p:sp>
    </p:spTree>
    <p:extLst>
      <p:ext uri="{BB962C8B-B14F-4D97-AF65-F5344CB8AC3E}">
        <p14:creationId xmlns:p14="http://schemas.microsoft.com/office/powerpoint/2010/main" val="831406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2FF17-9636-5B0C-2EB4-D5CBB5472DE2}"/>
              </a:ext>
            </a:extLst>
          </p:cNvPr>
          <p:cNvSpPr>
            <a:spLocks noGrp="1"/>
          </p:cNvSpPr>
          <p:nvPr>
            <p:ph type="title"/>
          </p:nvPr>
        </p:nvSpPr>
        <p:spPr/>
        <p:txBody>
          <a:bodyPr>
            <a:normAutofit/>
          </a:bodyPr>
          <a:lstStyle/>
          <a:p>
            <a:r>
              <a:rPr lang="zh-TW" altLang="en-US"/>
              <a:t>參考公司 </a:t>
            </a:r>
            <a:r>
              <a:rPr lang="en-US" altLang="zh-TW"/>
              <a:t>VAR – </a:t>
            </a:r>
            <a:r>
              <a:rPr lang="zh-TW" altLang="en-US"/>
              <a:t>美國 </a:t>
            </a:r>
            <a:r>
              <a:rPr lang="en-US" altLang="zh-TW"/>
              <a:t>(</a:t>
            </a:r>
            <a:r>
              <a:rPr lang="en-US" altLang="zh-TW" err="1"/>
              <a:t>Iteris</a:t>
            </a:r>
            <a:r>
              <a:rPr lang="en-US" altLang="zh-TW"/>
              <a:t>/Miovision)</a:t>
            </a:r>
            <a:endParaRPr lang="zh-TW" altLang="en-US"/>
          </a:p>
        </p:txBody>
      </p:sp>
      <p:sp>
        <p:nvSpPr>
          <p:cNvPr id="3" name="投影片編號版面配置區 2">
            <a:extLst>
              <a:ext uri="{FF2B5EF4-FFF2-40B4-BE49-F238E27FC236}">
                <a16:creationId xmlns:a16="http://schemas.microsoft.com/office/drawing/2014/main" id="{CECEE7B9-844C-DE5C-43CF-1FDCB676CC11}"/>
              </a:ext>
            </a:extLst>
          </p:cNvPr>
          <p:cNvSpPr>
            <a:spLocks noGrp="1"/>
          </p:cNvSpPr>
          <p:nvPr>
            <p:ph type="sldNum" sz="quarter" idx="12"/>
          </p:nvPr>
        </p:nvSpPr>
        <p:spPr/>
        <p:txBody>
          <a:bodyPr/>
          <a:lstStyle/>
          <a:p>
            <a:pPr algn="ctr"/>
            <a:fld id="{6E290225-7458-4E5F-AFE5-E142CAAEBF37}" type="slidenum">
              <a:rPr lang="en-US" smtClean="0"/>
              <a:pPr algn="ctr"/>
              <a:t>85</a:t>
            </a:fld>
            <a:endParaRPr lang="en-US"/>
          </a:p>
        </p:txBody>
      </p:sp>
      <p:sp>
        <p:nvSpPr>
          <p:cNvPr id="5" name="Google Shape;171;p 7">
            <a:extLst>
              <a:ext uri="{FF2B5EF4-FFF2-40B4-BE49-F238E27FC236}">
                <a16:creationId xmlns:a16="http://schemas.microsoft.com/office/drawing/2014/main" id="{03DC2428-4D65-EE33-A5F1-A6187F709C63}"/>
              </a:ext>
            </a:extLst>
          </p:cNvPr>
          <p:cNvSpPr/>
          <p:nvPr/>
        </p:nvSpPr>
        <p:spPr>
          <a:xfrm>
            <a:off x="1196830" y="1172041"/>
            <a:ext cx="2628000" cy="9536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rmAutofit/>
          </a:bodyPr>
          <a:lstStyle/>
          <a:p>
            <a:pPr>
              <a:lnSpc>
                <a:spcPct val="90000"/>
              </a:lnSpc>
            </a:pPr>
            <a:r>
              <a:rPr lang="en-US" sz="3000" spc="293">
                <a:solidFill>
                  <a:schemeClr val="dk1"/>
                </a:solidFill>
                <a:latin typeface="微軟正黑體"/>
                <a:ea typeface="微軟正黑體"/>
              </a:rPr>
              <a:t>Miovision</a:t>
            </a:r>
            <a:endParaRPr lang="en-US" sz="3000" spc="-1">
              <a:solidFill>
                <a:srgbClr val="000000"/>
              </a:solidFill>
              <a:latin typeface="Arial"/>
            </a:endParaRPr>
          </a:p>
        </p:txBody>
      </p:sp>
      <p:sp>
        <p:nvSpPr>
          <p:cNvPr id="6" name="Google Shape;171;p 1">
            <a:extLst>
              <a:ext uri="{FF2B5EF4-FFF2-40B4-BE49-F238E27FC236}">
                <a16:creationId xmlns:a16="http://schemas.microsoft.com/office/drawing/2014/main" id="{97CF0E4A-FA59-5BEE-55DE-3B7A0BF3E544}"/>
              </a:ext>
            </a:extLst>
          </p:cNvPr>
          <p:cNvSpPr/>
          <p:nvPr/>
        </p:nvSpPr>
        <p:spPr>
          <a:xfrm>
            <a:off x="6417010" y="1163302"/>
            <a:ext cx="2902860" cy="9536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rmAutofit/>
          </a:bodyPr>
          <a:lstStyle/>
          <a:p>
            <a:pPr>
              <a:lnSpc>
                <a:spcPct val="90000"/>
              </a:lnSpc>
            </a:pPr>
            <a:r>
              <a:rPr lang="en-US" sz="3000" spc="293" err="1">
                <a:solidFill>
                  <a:schemeClr val="dk1"/>
                </a:solidFill>
                <a:latin typeface="微軟正黑體"/>
                <a:ea typeface="微軟正黑體"/>
              </a:rPr>
              <a:t>Iteris</a:t>
            </a:r>
            <a:endParaRPr lang="en-US" sz="3000" spc="-1">
              <a:solidFill>
                <a:srgbClr val="000000"/>
              </a:solidFill>
              <a:latin typeface="Arial"/>
            </a:endParaRPr>
          </a:p>
        </p:txBody>
      </p:sp>
      <p:pic>
        <p:nvPicPr>
          <p:cNvPr id="7" name="圖片 6">
            <a:extLst>
              <a:ext uri="{FF2B5EF4-FFF2-40B4-BE49-F238E27FC236}">
                <a16:creationId xmlns:a16="http://schemas.microsoft.com/office/drawing/2014/main" id="{BD9EC77C-5F33-3CA4-62BC-A83EB288AC8A}"/>
              </a:ext>
            </a:extLst>
          </p:cNvPr>
          <p:cNvPicPr/>
          <p:nvPr/>
        </p:nvPicPr>
        <p:blipFill>
          <a:blip r:embed="rId2" cstate="email">
            <a:extLst>
              <a:ext uri="{28A0092B-C50C-407E-A947-70E740481C1C}">
                <a14:useLocalDpi xmlns:a14="http://schemas.microsoft.com/office/drawing/2010/main"/>
              </a:ext>
            </a:extLst>
          </a:blip>
          <a:stretch/>
        </p:blipFill>
        <p:spPr>
          <a:xfrm>
            <a:off x="1460710" y="4250482"/>
            <a:ext cx="2364120" cy="2088360"/>
          </a:xfrm>
          <a:prstGeom prst="rect">
            <a:avLst/>
          </a:prstGeom>
          <a:ln w="0">
            <a:noFill/>
          </a:ln>
        </p:spPr>
      </p:pic>
      <p:pic>
        <p:nvPicPr>
          <p:cNvPr id="8" name="圖片 7">
            <a:extLst>
              <a:ext uri="{FF2B5EF4-FFF2-40B4-BE49-F238E27FC236}">
                <a16:creationId xmlns:a16="http://schemas.microsoft.com/office/drawing/2014/main" id="{E5ECC730-E375-2FCF-52BF-5DAEF60DD1B4}"/>
              </a:ext>
            </a:extLst>
          </p:cNvPr>
          <p:cNvPicPr/>
          <p:nvPr/>
        </p:nvPicPr>
        <p:blipFill>
          <a:blip r:embed="rId3" cstate="email">
            <a:extLst>
              <a:ext uri="{28A0092B-C50C-407E-A947-70E740481C1C}">
                <a14:useLocalDpi xmlns:a14="http://schemas.microsoft.com/office/drawing/2010/main"/>
              </a:ext>
            </a:extLst>
          </a:blip>
          <a:stretch/>
        </p:blipFill>
        <p:spPr>
          <a:xfrm>
            <a:off x="3090430" y="4250482"/>
            <a:ext cx="2628000" cy="2628000"/>
          </a:xfrm>
          <a:prstGeom prst="rect">
            <a:avLst/>
          </a:prstGeom>
          <a:ln w="0">
            <a:noFill/>
          </a:ln>
        </p:spPr>
      </p:pic>
      <p:pic>
        <p:nvPicPr>
          <p:cNvPr id="9" name="圖片 8">
            <a:extLst>
              <a:ext uri="{FF2B5EF4-FFF2-40B4-BE49-F238E27FC236}">
                <a16:creationId xmlns:a16="http://schemas.microsoft.com/office/drawing/2014/main" id="{DE8EC5C5-D6A8-26B7-5AF7-587C5F31BD6B}"/>
              </a:ext>
            </a:extLst>
          </p:cNvPr>
          <p:cNvPicPr/>
          <p:nvPr/>
        </p:nvPicPr>
        <p:blipFill>
          <a:blip r:embed="rId4" cstate="email">
            <a:extLst>
              <a:ext uri="{28A0092B-C50C-407E-A947-70E740481C1C}">
                <a14:useLocalDpi xmlns:a14="http://schemas.microsoft.com/office/drawing/2010/main"/>
              </a:ext>
            </a:extLst>
          </a:blip>
          <a:stretch/>
        </p:blipFill>
        <p:spPr>
          <a:xfrm>
            <a:off x="427690" y="1363471"/>
            <a:ext cx="4860000" cy="4150800"/>
          </a:xfrm>
          <a:prstGeom prst="rect">
            <a:avLst/>
          </a:prstGeom>
          <a:ln w="0">
            <a:noFill/>
          </a:ln>
        </p:spPr>
      </p:pic>
      <p:pic>
        <p:nvPicPr>
          <p:cNvPr id="10" name="圖片 9">
            <a:extLst>
              <a:ext uri="{FF2B5EF4-FFF2-40B4-BE49-F238E27FC236}">
                <a16:creationId xmlns:a16="http://schemas.microsoft.com/office/drawing/2014/main" id="{9940A89D-0A6E-16CC-BBC3-7183AFC6121C}"/>
              </a:ext>
            </a:extLst>
          </p:cNvPr>
          <p:cNvPicPr/>
          <p:nvPr/>
        </p:nvPicPr>
        <p:blipFill>
          <a:blip r:embed="rId5" cstate="email">
            <a:extLst>
              <a:ext uri="{28A0092B-C50C-407E-A947-70E740481C1C}">
                <a14:useLocalDpi xmlns:a14="http://schemas.microsoft.com/office/drawing/2010/main"/>
              </a:ext>
            </a:extLst>
          </a:blip>
          <a:srcRect/>
          <a:stretch/>
        </p:blipFill>
        <p:spPr>
          <a:xfrm>
            <a:off x="7302790" y="3098482"/>
            <a:ext cx="3419640" cy="2159640"/>
          </a:xfrm>
          <a:prstGeom prst="rect">
            <a:avLst/>
          </a:prstGeom>
          <a:ln w="0">
            <a:noFill/>
          </a:ln>
        </p:spPr>
      </p:pic>
      <p:pic>
        <p:nvPicPr>
          <p:cNvPr id="11" name="圖片 10">
            <a:extLst>
              <a:ext uri="{FF2B5EF4-FFF2-40B4-BE49-F238E27FC236}">
                <a16:creationId xmlns:a16="http://schemas.microsoft.com/office/drawing/2014/main" id="{7305BE71-DFF3-87B6-8DB8-FC2850AF83D3}"/>
              </a:ext>
            </a:extLst>
          </p:cNvPr>
          <p:cNvPicPr/>
          <p:nvPr/>
        </p:nvPicPr>
        <p:blipFill>
          <a:blip r:embed="rId6" cstate="email">
            <a:extLst>
              <a:ext uri="{28A0092B-C50C-407E-A947-70E740481C1C}">
                <a14:useLocalDpi xmlns:a14="http://schemas.microsoft.com/office/drawing/2010/main"/>
              </a:ext>
            </a:extLst>
          </a:blip>
          <a:stretch/>
        </p:blipFill>
        <p:spPr>
          <a:xfrm>
            <a:off x="5839930" y="1781242"/>
            <a:ext cx="3358440" cy="2538000"/>
          </a:xfrm>
          <a:prstGeom prst="rect">
            <a:avLst/>
          </a:prstGeom>
          <a:ln w="0">
            <a:noFill/>
          </a:ln>
        </p:spPr>
      </p:pic>
      <p:pic>
        <p:nvPicPr>
          <p:cNvPr id="12" name="圖片 11">
            <a:extLst>
              <a:ext uri="{FF2B5EF4-FFF2-40B4-BE49-F238E27FC236}">
                <a16:creationId xmlns:a16="http://schemas.microsoft.com/office/drawing/2014/main" id="{4BCDC713-A76F-F032-A7F9-BD8CB8C84C59}"/>
              </a:ext>
            </a:extLst>
          </p:cNvPr>
          <p:cNvPicPr/>
          <p:nvPr/>
        </p:nvPicPr>
        <p:blipFill>
          <a:blip r:embed="rId7" cstate="email">
            <a:extLst>
              <a:ext uri="{28A0092B-C50C-407E-A947-70E740481C1C}">
                <a14:useLocalDpi xmlns:a14="http://schemas.microsoft.com/office/drawing/2010/main"/>
              </a:ext>
            </a:extLst>
          </a:blip>
          <a:stretch/>
        </p:blipFill>
        <p:spPr>
          <a:xfrm>
            <a:off x="8013070" y="5078482"/>
            <a:ext cx="2709360" cy="1638000"/>
          </a:xfrm>
          <a:prstGeom prst="rect">
            <a:avLst/>
          </a:prstGeom>
          <a:ln w="0">
            <a:noFill/>
          </a:ln>
        </p:spPr>
      </p:pic>
      <p:pic>
        <p:nvPicPr>
          <p:cNvPr id="13" name="圖片 12">
            <a:extLst>
              <a:ext uri="{FF2B5EF4-FFF2-40B4-BE49-F238E27FC236}">
                <a16:creationId xmlns:a16="http://schemas.microsoft.com/office/drawing/2014/main" id="{A95A96C1-20EF-BE97-0C47-63C967BBB764}"/>
              </a:ext>
            </a:extLst>
          </p:cNvPr>
          <p:cNvPicPr/>
          <p:nvPr/>
        </p:nvPicPr>
        <p:blipFill>
          <a:blip r:embed="rId8" cstate="email">
            <a:extLst>
              <a:ext uri="{28A0092B-C50C-407E-A947-70E740481C1C}">
                <a14:useLocalDpi xmlns:a14="http://schemas.microsoft.com/office/drawing/2010/main"/>
              </a:ext>
            </a:extLst>
          </a:blip>
          <a:stretch/>
        </p:blipFill>
        <p:spPr>
          <a:xfrm>
            <a:off x="5642830" y="5041042"/>
            <a:ext cx="2370240" cy="1675440"/>
          </a:xfrm>
          <a:prstGeom prst="rect">
            <a:avLst/>
          </a:prstGeom>
          <a:ln w="0">
            <a:noFill/>
          </a:ln>
        </p:spPr>
      </p:pic>
    </p:spTree>
    <p:extLst>
      <p:ext uri="{BB962C8B-B14F-4D97-AF65-F5344CB8AC3E}">
        <p14:creationId xmlns:p14="http://schemas.microsoft.com/office/powerpoint/2010/main" val="1466263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C00173-9EB6-BD4C-32C5-2AF847134B56}"/>
              </a:ext>
            </a:extLst>
          </p:cNvPr>
          <p:cNvSpPr>
            <a:spLocks noGrp="1"/>
          </p:cNvSpPr>
          <p:nvPr>
            <p:ph type="title"/>
          </p:nvPr>
        </p:nvSpPr>
        <p:spPr/>
        <p:txBody>
          <a:bodyPr/>
          <a:lstStyle/>
          <a:p>
            <a:r>
              <a:rPr lang="zh-TW" altLang="en-US"/>
              <a:t>參考公司 </a:t>
            </a:r>
            <a:r>
              <a:rPr lang="en-US" altLang="zh-TW"/>
              <a:t>VAR – </a:t>
            </a:r>
            <a:r>
              <a:rPr lang="zh-TW" altLang="en-US"/>
              <a:t>美國 </a:t>
            </a:r>
            <a:r>
              <a:rPr lang="en-US" altLang="zh-TW"/>
              <a:t>(</a:t>
            </a:r>
            <a:r>
              <a:rPr lang="en-US" altLang="zh-TW" err="1"/>
              <a:t>Iteris</a:t>
            </a:r>
            <a:r>
              <a:rPr lang="en-US" altLang="zh-TW"/>
              <a:t>/Miovision)</a:t>
            </a:r>
            <a:endParaRPr lang="zh-TW" altLang="en-US"/>
          </a:p>
        </p:txBody>
      </p:sp>
      <p:sp>
        <p:nvSpPr>
          <p:cNvPr id="3" name="投影片編號版面配置區 2">
            <a:extLst>
              <a:ext uri="{FF2B5EF4-FFF2-40B4-BE49-F238E27FC236}">
                <a16:creationId xmlns:a16="http://schemas.microsoft.com/office/drawing/2014/main" id="{C782047A-24BF-2819-6A40-2E14E8D1B070}"/>
              </a:ext>
            </a:extLst>
          </p:cNvPr>
          <p:cNvSpPr>
            <a:spLocks noGrp="1"/>
          </p:cNvSpPr>
          <p:nvPr>
            <p:ph type="sldNum" sz="quarter" idx="12"/>
          </p:nvPr>
        </p:nvSpPr>
        <p:spPr/>
        <p:txBody>
          <a:bodyPr/>
          <a:lstStyle/>
          <a:p>
            <a:pPr algn="ctr"/>
            <a:fld id="{6E290225-7458-4E5F-AFE5-E142CAAEBF37}" type="slidenum">
              <a:rPr lang="en-US" smtClean="0"/>
              <a:pPr algn="ctr"/>
              <a:t>86</a:t>
            </a:fld>
            <a:endParaRPr lang="en-US"/>
          </a:p>
        </p:txBody>
      </p:sp>
      <p:graphicFrame>
        <p:nvGraphicFramePr>
          <p:cNvPr id="5" name="表格 4">
            <a:extLst>
              <a:ext uri="{FF2B5EF4-FFF2-40B4-BE49-F238E27FC236}">
                <a16:creationId xmlns:a16="http://schemas.microsoft.com/office/drawing/2014/main" id="{4232F75B-7BE0-3733-7C84-71CDF1F1C4C9}"/>
              </a:ext>
            </a:extLst>
          </p:cNvPr>
          <p:cNvGraphicFramePr/>
          <p:nvPr/>
        </p:nvGraphicFramePr>
        <p:xfrm>
          <a:off x="957369" y="1077210"/>
          <a:ext cx="8533521" cy="5598227"/>
        </p:xfrm>
        <a:graphic>
          <a:graphicData uri="http://schemas.openxmlformats.org/drawingml/2006/table">
            <a:tbl>
              <a:tblPr/>
              <a:tblGrid>
                <a:gridCol w="2202435">
                  <a:extLst>
                    <a:ext uri="{9D8B030D-6E8A-4147-A177-3AD203B41FA5}">
                      <a16:colId xmlns:a16="http://schemas.microsoft.com/office/drawing/2014/main" val="20000"/>
                    </a:ext>
                  </a:extLst>
                </a:gridCol>
                <a:gridCol w="2934606">
                  <a:extLst>
                    <a:ext uri="{9D8B030D-6E8A-4147-A177-3AD203B41FA5}">
                      <a16:colId xmlns:a16="http://schemas.microsoft.com/office/drawing/2014/main" val="20001"/>
                    </a:ext>
                  </a:extLst>
                </a:gridCol>
                <a:gridCol w="3396480">
                  <a:extLst>
                    <a:ext uri="{9D8B030D-6E8A-4147-A177-3AD203B41FA5}">
                      <a16:colId xmlns:a16="http://schemas.microsoft.com/office/drawing/2014/main" val="20002"/>
                    </a:ext>
                  </a:extLst>
                </a:gridCol>
              </a:tblGrid>
              <a:tr h="248233">
                <a:tc>
                  <a:txBody>
                    <a:bodyPr/>
                    <a:lstStyle/>
                    <a:p>
                      <a:endParaRPr lang="en-US" sz="1200" b="0" strike="noStrike" spc="-1">
                        <a:solidFill>
                          <a:srgbClr val="000000"/>
                        </a:solidFill>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2">
                        <a:lumMod val="60000"/>
                        <a:lumOff val="40000"/>
                      </a:schemeClr>
                    </a:solidFill>
                  </a:tcPr>
                </a:tc>
                <a:tc>
                  <a:txBody>
                    <a:bodyPr/>
                    <a:lstStyle/>
                    <a:p>
                      <a:r>
                        <a:rPr lang="en-US" sz="1200" b="0" strike="noStrike" spc="-1">
                          <a:solidFill>
                            <a:srgbClr val="000000"/>
                          </a:solidFill>
                          <a:latin typeface="Arial"/>
                        </a:rPr>
                        <a:t>Miovision</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2">
                        <a:lumMod val="60000"/>
                        <a:lumOff val="40000"/>
                      </a:schemeClr>
                    </a:solidFill>
                  </a:tcPr>
                </a:tc>
                <a:tc>
                  <a:txBody>
                    <a:bodyPr/>
                    <a:lstStyle/>
                    <a:p>
                      <a:r>
                        <a:rPr lang="en-US" sz="1200" b="0" strike="noStrike" spc="-1" err="1">
                          <a:solidFill>
                            <a:srgbClr val="000000"/>
                          </a:solidFill>
                          <a:latin typeface="Arial"/>
                        </a:rPr>
                        <a:t>Iteris</a:t>
                      </a:r>
                      <a:endParaRPr lang="en-US" sz="1200" b="0" strike="noStrike" spc="-1">
                        <a:solidFill>
                          <a:srgbClr val="000000"/>
                        </a:solidFill>
                        <a:latin typeface="Arial"/>
                      </a:endParaRP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10000"/>
                  </a:ext>
                </a:extLst>
              </a:tr>
              <a:tr h="421996">
                <a:tc>
                  <a:txBody>
                    <a:bodyPr/>
                    <a:lstStyle/>
                    <a:p>
                      <a:r>
                        <a:rPr lang="en-US" sz="1200" b="0" strike="noStrike" spc="-1">
                          <a:solidFill>
                            <a:srgbClr val="000000"/>
                          </a:solidFill>
                          <a:latin typeface="Arial"/>
                        </a:rPr>
                        <a:t>Financial </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Private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Public, record revenue of $156.1M, net loss of $14.9M in FY 2023</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1"/>
                  </a:ext>
                </a:extLst>
              </a:tr>
              <a:tr h="294707">
                <a:tc>
                  <a:txBody>
                    <a:bodyPr/>
                    <a:lstStyle/>
                    <a:p>
                      <a:r>
                        <a:rPr lang="en-US" sz="1200" b="0" strike="noStrike" spc="-1">
                          <a:solidFill>
                            <a:srgbClr val="000000"/>
                          </a:solidFill>
                          <a:latin typeface="Arial"/>
                        </a:rPr>
                        <a:t>Market Capitalization</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valued at $99M in April 2023</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$231.8M as of February 8, 20243</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2"/>
                  </a:ext>
                </a:extLst>
              </a:tr>
              <a:tr h="421996">
                <a:tc>
                  <a:txBody>
                    <a:bodyPr/>
                    <a:lstStyle/>
                    <a:p>
                      <a:r>
                        <a:rPr lang="en-US" sz="1200" b="0" strike="noStrike" spc="-1">
                          <a:solidFill>
                            <a:srgbClr val="000000"/>
                          </a:solidFill>
                          <a:latin typeface="Arial"/>
                        </a:rPr>
                        <a:t>Business Model</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Cloud-enabled solutions for traffic data and insights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err="1">
                          <a:solidFill>
                            <a:srgbClr val="000000"/>
                          </a:solidFill>
                          <a:latin typeface="Arial"/>
                        </a:rPr>
                        <a:t>ClearMobility</a:t>
                      </a:r>
                      <a:r>
                        <a:rPr lang="en-US" sz="1200" b="0" strike="noStrike" spc="-1">
                          <a:solidFill>
                            <a:srgbClr val="000000"/>
                          </a:solidFill>
                          <a:latin typeface="Arial"/>
                        </a:rPr>
                        <a:t> Platform for mobility infrastructure management</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3"/>
                  </a:ext>
                </a:extLst>
              </a:tr>
              <a:tr h="1812101">
                <a:tc>
                  <a:txBody>
                    <a:bodyPr/>
                    <a:lstStyle/>
                    <a:p>
                      <a:r>
                        <a:rPr lang="en-US" sz="1200" b="0" strike="noStrike" spc="-1">
                          <a:solidFill>
                            <a:srgbClr val="000000"/>
                          </a:solidFill>
                          <a:latin typeface="Arial"/>
                        </a:rPr>
                        <a:t>ITS Products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Scout Plus: collects all data types for traffic studies </a:t>
                      </a:r>
                      <a:br>
                        <a:rPr sz="1200"/>
                      </a:br>
                      <a:r>
                        <a:rPr lang="en-US" sz="1200" b="0" strike="noStrike" spc="-1">
                          <a:solidFill>
                            <a:srgbClr val="000000"/>
                          </a:solidFill>
                          <a:latin typeface="Arial"/>
                        </a:rPr>
                        <a:t>- Core: supports advanced detection and analytics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Smart sensors, software</a:t>
                      </a:r>
                      <a:br>
                        <a:rPr sz="1200"/>
                      </a:br>
                      <a:r>
                        <a:rPr lang="en-US" sz="1200" b="0" strike="noStrike" spc="-1">
                          <a:solidFill>
                            <a:srgbClr val="000000"/>
                          </a:solidFill>
                          <a:latin typeface="Arial"/>
                        </a:rPr>
                        <a:t>- Traffic detection </a:t>
                      </a:r>
                      <a:br>
                        <a:rPr sz="1200"/>
                      </a:br>
                      <a:r>
                        <a:rPr lang="en-US" sz="1200" b="0" strike="noStrike" spc="-1">
                          <a:solidFill>
                            <a:srgbClr val="000000"/>
                          </a:solidFill>
                          <a:latin typeface="Arial"/>
                        </a:rPr>
                        <a:t>- Connected vehicles </a:t>
                      </a:r>
                      <a:br>
                        <a:rPr sz="1200"/>
                      </a:br>
                      <a:r>
                        <a:rPr lang="en-US" sz="1200" b="0" strike="noStrike" spc="-1">
                          <a:solidFill>
                            <a:srgbClr val="000000"/>
                          </a:solidFill>
                          <a:latin typeface="Arial"/>
                        </a:rPr>
                        <a:t>- Pedestrian and cyclist safety </a:t>
                      </a:r>
                      <a:br>
                        <a:rPr sz="1200"/>
                      </a:br>
                      <a:r>
                        <a:rPr lang="en-US" sz="1200" b="0" strike="noStrike" spc="-1">
                          <a:solidFill>
                            <a:srgbClr val="000000"/>
                          </a:solidFill>
                          <a:latin typeface="Arial"/>
                        </a:rPr>
                        <a:t>- Travel time measurement </a:t>
                      </a:r>
                      <a:br>
                        <a:rPr sz="1200"/>
                      </a:br>
                      <a:r>
                        <a:rPr lang="en-US" sz="1200" b="0" strike="noStrike" spc="-1">
                          <a:solidFill>
                            <a:srgbClr val="000000"/>
                          </a:solidFill>
                          <a:latin typeface="Arial"/>
                        </a:rPr>
                        <a:t>- Traffic analytics </a:t>
                      </a:r>
                      <a:br>
                        <a:rPr sz="1200"/>
                      </a:br>
                      <a:r>
                        <a:rPr lang="en-US" sz="1200" b="0" strike="noStrike" spc="-1">
                          <a:solidFill>
                            <a:srgbClr val="000000"/>
                          </a:solidFill>
                          <a:latin typeface="Arial"/>
                        </a:rPr>
                        <a:t>- Asset management </a:t>
                      </a:r>
                      <a:br>
                        <a:rPr sz="1200"/>
                      </a:br>
                      <a:r>
                        <a:rPr lang="en-US" sz="1200" b="0" strike="noStrike" spc="-1">
                          <a:solidFill>
                            <a:srgbClr val="000000"/>
                          </a:solidFill>
                          <a:latin typeface="Arial"/>
                        </a:rPr>
                        <a:t>- Signal performance measures </a:t>
                      </a:r>
                      <a:br>
                        <a:rPr sz="1200"/>
                      </a:br>
                      <a:r>
                        <a:rPr lang="en-US" sz="1200" b="0" strike="noStrike" spc="-1">
                          <a:solidFill>
                            <a:srgbClr val="000000"/>
                          </a:solidFill>
                          <a:latin typeface="Arial"/>
                        </a:rPr>
                        <a:t>- Traveler information systems </a:t>
                      </a:r>
                      <a:br>
                        <a:rPr sz="1200"/>
                      </a:br>
                      <a:r>
                        <a:rPr lang="en-US" sz="1200" b="0" strike="noStrike" spc="-1">
                          <a:solidFill>
                            <a:srgbClr val="000000"/>
                          </a:solidFill>
                          <a:latin typeface="Arial"/>
                        </a:rPr>
                        <a:t>- Commercial vehicle operations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4"/>
                  </a:ext>
                </a:extLst>
              </a:tr>
              <a:tr h="943286">
                <a:tc>
                  <a:txBody>
                    <a:bodyPr/>
                    <a:lstStyle/>
                    <a:p>
                      <a:r>
                        <a:rPr lang="en-US" sz="1200" b="0" strike="noStrike" spc="-1">
                          <a:solidFill>
                            <a:srgbClr val="000000"/>
                          </a:solidFill>
                          <a:latin typeface="Arial"/>
                        </a:rPr>
                        <a:t>Advantages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HD video and AI for accurate and real-time data - Easy to install and configure devices </a:t>
                      </a:r>
                      <a:br>
                        <a:rPr sz="1200"/>
                      </a:br>
                      <a:r>
                        <a:rPr lang="en-US" sz="1200" b="0" strike="noStrike" spc="-1">
                          <a:solidFill>
                            <a:srgbClr val="000000"/>
                          </a:solidFill>
                          <a:latin typeface="Arial"/>
                        </a:rPr>
                        <a:t>- Compatible with existing infrastructure and third-party apps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Detection solutions for all intersections </a:t>
                      </a:r>
                      <a:br>
                        <a:rPr sz="1200"/>
                      </a:br>
                      <a:r>
                        <a:rPr lang="en-US" sz="1200" b="0" strike="noStrike" spc="-1">
                          <a:solidFill>
                            <a:srgbClr val="000000"/>
                          </a:solidFill>
                          <a:latin typeface="Arial"/>
                        </a:rPr>
                        <a:t>- Compatible with all controller types and adaptive methods </a:t>
                      </a:r>
                      <a:br>
                        <a:rPr sz="1200"/>
                      </a:br>
                      <a:r>
                        <a:rPr lang="en-US" sz="1200" b="0" strike="noStrike" spc="-1">
                          <a:solidFill>
                            <a:srgbClr val="000000"/>
                          </a:solidFill>
                          <a:latin typeface="Arial"/>
                        </a:rPr>
                        <a:t>- Forward-fire radar for stop bar and advance detection</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5"/>
                  </a:ext>
                </a:extLst>
              </a:tr>
              <a:tr h="1117049">
                <a:tc>
                  <a:txBody>
                    <a:bodyPr/>
                    <a:lstStyle/>
                    <a:p>
                      <a:r>
                        <a:rPr lang="en-US" sz="1200" b="0" strike="noStrike" spc="-1">
                          <a:solidFill>
                            <a:srgbClr val="000000"/>
                          </a:solidFill>
                          <a:latin typeface="Arial"/>
                        </a:rPr>
                        <a:t>Disadvantages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Depends on cellular network, may have issues </a:t>
                      </a:r>
                      <a:br>
                        <a:rPr sz="1200"/>
                      </a:br>
                      <a:r>
                        <a:rPr lang="en-US" sz="1200" b="0" strike="noStrike" spc="-1">
                          <a:solidFill>
                            <a:srgbClr val="000000"/>
                          </a:solidFill>
                          <a:latin typeface="Arial"/>
                        </a:rPr>
                        <a:t>- May not detect vehicles in low-visibility conditions </a:t>
                      </a:r>
                      <a:br>
                        <a:rPr sz="1200"/>
                      </a:br>
                      <a:r>
                        <a:rPr lang="en-US" sz="1200" b="0" strike="noStrike" spc="-1">
                          <a:solidFill>
                            <a:srgbClr val="000000"/>
                          </a:solidFill>
                          <a:latin typeface="Arial"/>
                        </a:rPr>
                        <a:t>- May need extra hardware or licenses for some features or apps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tc>
                  <a:txBody>
                    <a:bodyPr/>
                    <a:lstStyle/>
                    <a:p>
                      <a:r>
                        <a:rPr lang="en-US" sz="1200" b="0" strike="noStrike" spc="-1">
                          <a:solidFill>
                            <a:srgbClr val="000000"/>
                          </a:solidFill>
                          <a:latin typeface="Arial"/>
                        </a:rPr>
                        <a:t>- Video sensors may have occlusion, glare, or shadows </a:t>
                      </a:r>
                      <a:br>
                        <a:rPr sz="1200"/>
                      </a:br>
                      <a:r>
                        <a:rPr lang="en-US" sz="1200" b="0" strike="noStrike" spc="-1">
                          <a:solidFill>
                            <a:srgbClr val="000000"/>
                          </a:solidFill>
                          <a:latin typeface="Arial"/>
                        </a:rPr>
                        <a:t>- Radar sensors may have interference or multipath reflections </a:t>
                      </a:r>
                      <a:br>
                        <a:rPr sz="1200"/>
                      </a:br>
                      <a:r>
                        <a:rPr lang="en-US" sz="1200" b="0" strike="noStrike" spc="-1">
                          <a:solidFill>
                            <a:srgbClr val="000000"/>
                          </a:solidFill>
                          <a:latin typeface="Arial"/>
                        </a:rPr>
                        <a:t>- Hybrid sensors may be more expensive and complex</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79250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47B5BB-BC4E-73A1-FCC4-E2F6424CCC6A}"/>
              </a:ext>
            </a:extLst>
          </p:cNvPr>
          <p:cNvSpPr>
            <a:spLocks noGrp="1"/>
          </p:cNvSpPr>
          <p:nvPr>
            <p:ph type="title"/>
          </p:nvPr>
        </p:nvSpPr>
        <p:spPr/>
        <p:txBody>
          <a:bodyPr/>
          <a:lstStyle/>
          <a:p>
            <a:r>
              <a:rPr lang="zh-TW" altLang="en-US"/>
              <a:t>參考公司 </a:t>
            </a:r>
            <a:r>
              <a:rPr lang="en-US" altLang="zh-TW"/>
              <a:t>VAR – </a:t>
            </a:r>
            <a:r>
              <a:rPr lang="zh-TW" altLang="en-US"/>
              <a:t>美國 </a:t>
            </a:r>
            <a:r>
              <a:rPr lang="en-US" altLang="zh-TW"/>
              <a:t>(</a:t>
            </a:r>
            <a:r>
              <a:rPr lang="en-US" altLang="zh-TW" err="1"/>
              <a:t>Iteris</a:t>
            </a:r>
            <a:r>
              <a:rPr lang="en-US" altLang="zh-TW"/>
              <a:t>/Miovision)</a:t>
            </a:r>
            <a:endParaRPr lang="zh-TW" altLang="en-US"/>
          </a:p>
        </p:txBody>
      </p:sp>
      <p:sp>
        <p:nvSpPr>
          <p:cNvPr id="3" name="投影片編號版面配置區 2">
            <a:extLst>
              <a:ext uri="{FF2B5EF4-FFF2-40B4-BE49-F238E27FC236}">
                <a16:creationId xmlns:a16="http://schemas.microsoft.com/office/drawing/2014/main" id="{E37250B8-AFA2-9C8A-DDFC-8D084338EEC1}"/>
              </a:ext>
            </a:extLst>
          </p:cNvPr>
          <p:cNvSpPr>
            <a:spLocks noGrp="1"/>
          </p:cNvSpPr>
          <p:nvPr>
            <p:ph type="sldNum" sz="quarter" idx="12"/>
          </p:nvPr>
        </p:nvSpPr>
        <p:spPr/>
        <p:txBody>
          <a:bodyPr/>
          <a:lstStyle/>
          <a:p>
            <a:pPr algn="ctr"/>
            <a:fld id="{6E290225-7458-4E5F-AFE5-E142CAAEBF37}" type="slidenum">
              <a:rPr lang="en-US" smtClean="0"/>
              <a:pPr algn="ctr"/>
              <a:t>87</a:t>
            </a:fld>
            <a:endParaRPr lang="en-US"/>
          </a:p>
        </p:txBody>
      </p:sp>
      <p:graphicFrame>
        <p:nvGraphicFramePr>
          <p:cNvPr id="5" name="表格 4">
            <a:extLst>
              <a:ext uri="{FF2B5EF4-FFF2-40B4-BE49-F238E27FC236}">
                <a16:creationId xmlns:a16="http://schemas.microsoft.com/office/drawing/2014/main" id="{EB7C5DB3-7291-FB67-0F23-4156BA409C3A}"/>
              </a:ext>
            </a:extLst>
          </p:cNvPr>
          <p:cNvGraphicFramePr>
            <a:graphicFrameLocks noGrp="1"/>
          </p:cNvGraphicFramePr>
          <p:nvPr/>
        </p:nvGraphicFramePr>
        <p:xfrm>
          <a:off x="411327" y="1155474"/>
          <a:ext cx="11671815" cy="5091714"/>
        </p:xfrm>
        <a:graphic>
          <a:graphicData uri="http://schemas.openxmlformats.org/drawingml/2006/table">
            <a:tbl>
              <a:tblPr firstRow="1" bandRow="1"/>
              <a:tblGrid>
                <a:gridCol w="1145547">
                  <a:extLst>
                    <a:ext uri="{9D8B030D-6E8A-4147-A177-3AD203B41FA5}">
                      <a16:colId xmlns:a16="http://schemas.microsoft.com/office/drawing/2014/main" val="694169257"/>
                    </a:ext>
                  </a:extLst>
                </a:gridCol>
                <a:gridCol w="831698">
                  <a:extLst>
                    <a:ext uri="{9D8B030D-6E8A-4147-A177-3AD203B41FA5}">
                      <a16:colId xmlns:a16="http://schemas.microsoft.com/office/drawing/2014/main" val="3290304772"/>
                    </a:ext>
                  </a:extLst>
                </a:gridCol>
                <a:gridCol w="957238">
                  <a:extLst>
                    <a:ext uri="{9D8B030D-6E8A-4147-A177-3AD203B41FA5}">
                      <a16:colId xmlns:a16="http://schemas.microsoft.com/office/drawing/2014/main" val="3939914712"/>
                    </a:ext>
                  </a:extLst>
                </a:gridCol>
                <a:gridCol w="1003196">
                  <a:extLst>
                    <a:ext uri="{9D8B030D-6E8A-4147-A177-3AD203B41FA5}">
                      <a16:colId xmlns:a16="http://schemas.microsoft.com/office/drawing/2014/main" val="1088277474"/>
                    </a:ext>
                  </a:extLst>
                </a:gridCol>
                <a:gridCol w="1307180">
                  <a:extLst>
                    <a:ext uri="{9D8B030D-6E8A-4147-A177-3AD203B41FA5}">
                      <a16:colId xmlns:a16="http://schemas.microsoft.com/office/drawing/2014/main" val="1999351915"/>
                    </a:ext>
                  </a:extLst>
                </a:gridCol>
                <a:gridCol w="1000558">
                  <a:extLst>
                    <a:ext uri="{9D8B030D-6E8A-4147-A177-3AD203B41FA5}">
                      <a16:colId xmlns:a16="http://schemas.microsoft.com/office/drawing/2014/main" val="561520339"/>
                    </a:ext>
                  </a:extLst>
                </a:gridCol>
                <a:gridCol w="1145341">
                  <a:extLst>
                    <a:ext uri="{9D8B030D-6E8A-4147-A177-3AD203B41FA5}">
                      <a16:colId xmlns:a16="http://schemas.microsoft.com/office/drawing/2014/main" val="3055518842"/>
                    </a:ext>
                  </a:extLst>
                </a:gridCol>
                <a:gridCol w="1109094">
                  <a:extLst>
                    <a:ext uri="{9D8B030D-6E8A-4147-A177-3AD203B41FA5}">
                      <a16:colId xmlns:a16="http://schemas.microsoft.com/office/drawing/2014/main" val="2958700823"/>
                    </a:ext>
                  </a:extLst>
                </a:gridCol>
                <a:gridCol w="1941451">
                  <a:extLst>
                    <a:ext uri="{9D8B030D-6E8A-4147-A177-3AD203B41FA5}">
                      <a16:colId xmlns:a16="http://schemas.microsoft.com/office/drawing/2014/main" val="3591707583"/>
                    </a:ext>
                  </a:extLst>
                </a:gridCol>
                <a:gridCol w="1230512">
                  <a:extLst>
                    <a:ext uri="{9D8B030D-6E8A-4147-A177-3AD203B41FA5}">
                      <a16:colId xmlns:a16="http://schemas.microsoft.com/office/drawing/2014/main" val="4208256487"/>
                    </a:ext>
                  </a:extLst>
                </a:gridCol>
              </a:tblGrid>
              <a:tr h="824925">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Company</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Product</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Product type</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Feature</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Detect</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capacity</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Speed detect accuracy</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Distence</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Software service</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tc>
                  <a:txBody>
                    <a:bodyPr/>
                    <a:lstStyle/>
                    <a:p>
                      <a:pPr algn="ctr" fontAlgn="ctr">
                        <a:spcBef>
                          <a:spcPts val="0"/>
                        </a:spcBef>
                        <a:spcAft>
                          <a:spcPts val="0"/>
                        </a:spcAft>
                      </a:pPr>
                      <a:r>
                        <a:rPr lang="en-US" sz="1400" b="0" i="0" u="none" strike="noStrike" baseline="0">
                          <a:solidFill>
                            <a:srgbClr val="111111"/>
                          </a:solidFill>
                          <a:effectLst/>
                          <a:highlight>
                            <a:srgbClr val="FDD868"/>
                          </a:highlight>
                          <a:latin typeface="Cambria" panose="02040503050406030204" pitchFamily="18" charset="0"/>
                        </a:rPr>
                        <a:t>Optimization</a:t>
                      </a:r>
                      <a:endParaRPr lang="en-US" altLang="zh-TW" sz="1400" b="0" i="0" u="none" strike="noStrike" baseline="0">
                        <a:effectLst/>
                        <a:highlight>
                          <a:srgbClr val="FDD868"/>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868"/>
                    </a:solidFill>
                  </a:tcPr>
                </a:tc>
                <a:extLst>
                  <a:ext uri="{0D108BD9-81ED-4DB2-BD59-A6C34878D82A}">
                    <a16:rowId xmlns:a16="http://schemas.microsoft.com/office/drawing/2014/main" val="1728118829"/>
                  </a:ext>
                </a:extLst>
              </a:tr>
              <a:tr h="824925">
                <a:tc rowSpan="3">
                  <a:txBody>
                    <a:bodyPr/>
                    <a:lstStyle/>
                    <a:p>
                      <a:pPr algn="ctr" fontAlgn="ctr">
                        <a:spcBef>
                          <a:spcPts val="0"/>
                        </a:spcBef>
                        <a:spcAft>
                          <a:spcPts val="0"/>
                        </a:spcAft>
                      </a:pPr>
                      <a:r>
                        <a:rPr lang="en-US" sz="1400" b="0" i="0" u="none" strike="noStrike" baseline="0" err="1">
                          <a:solidFill>
                            <a:srgbClr val="111111"/>
                          </a:solidFill>
                          <a:effectLst/>
                          <a:highlight>
                            <a:srgbClr val="D1F1DA"/>
                          </a:highlight>
                          <a:latin typeface="Cambria" panose="02040503050406030204" pitchFamily="18" charset="0"/>
                        </a:rPr>
                        <a:t>Iteris</a:t>
                      </a:r>
                      <a:endParaRPr lang="en-US" altLang="zh-TW" sz="1400" b="0" i="0" u="none" strike="noStrike" baseline="0">
                        <a:effectLst/>
                        <a:highlight>
                          <a:srgbClr val="D1F1DA"/>
                        </a:highlight>
                        <a:latin typeface="Cambria" panose="02040503050406030204" pitchFamily="18" charset="0"/>
                      </a:endParaRPr>
                    </a:p>
                  </a:txBody>
                  <a:tcPr marL="67445" marR="67445" marT="33722" marB="3372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Vantage Next</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Camera(1080P)</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Detect car / Pedestrian / bike</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sng" strike="noStrike" baseline="0">
                          <a:solidFill>
                            <a:srgbClr val="000000"/>
                          </a:solidFill>
                          <a:effectLst/>
                          <a:highlight>
                            <a:srgbClr val="D1F1DA"/>
                          </a:highlight>
                          <a:latin typeface="Cambria" panose="02040503050406030204" pitchFamily="18" charset="0"/>
                          <a:hlinkClick r:id="rId2"/>
                        </a:rPr>
                        <a:t>Uses advanced algorithms for vehicle detection</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3 wire easy set up</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extLst>
                  <a:ext uri="{0D108BD9-81ED-4DB2-BD59-A6C34878D82A}">
                    <a16:rowId xmlns:a16="http://schemas.microsoft.com/office/drawing/2014/main" val="1062848836"/>
                  </a:ext>
                </a:extLst>
              </a:tr>
              <a:tr h="620168">
                <a:tc vMerge="1">
                  <a:txBody>
                    <a:bodyPr/>
                    <a:lstStyle/>
                    <a:p>
                      <a:endParaRPr lang="zh-TW" altLang="en-US"/>
                    </a:p>
                  </a:txBody>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Vantage Vector</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Camera + Radar</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4 lane</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1-150 mph +- 1mph</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Radar Zone operation(600 feet)</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000000"/>
                          </a:solidFill>
                          <a:effectLst/>
                          <a:highlight>
                            <a:srgbClr val="D1F1DA"/>
                          </a:highlight>
                          <a:latin typeface="Cambria" panose="02040503050406030204" pitchFamily="18" charset="0"/>
                        </a:rPr>
                        <a:t>eagleview radar map</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3 wire easy set up</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extLst>
                  <a:ext uri="{0D108BD9-81ED-4DB2-BD59-A6C34878D82A}">
                    <a16:rowId xmlns:a16="http://schemas.microsoft.com/office/drawing/2014/main" val="1087257248"/>
                  </a:ext>
                </a:extLst>
              </a:tr>
              <a:tr h="0">
                <a:tc vMerge="1">
                  <a:txBody>
                    <a:bodyPr/>
                    <a:lstStyle/>
                    <a:p>
                      <a:endParaRPr lang="zh-TW" altLang="en-US"/>
                    </a:p>
                  </a:txBody>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BlueTOAD Spectra CV</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RSU</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Bluetooth® (2.4 GHz), (DSRC) and (C-V2X) (5.9 GHz)</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zh-TW" altLang="en-US" sz="1400" b="0" i="0" u="none" strike="noStrike" baseline="0">
                          <a:solidFill>
                            <a:srgbClr val="111111"/>
                          </a:solidFill>
                          <a:effectLst/>
                          <a:highlight>
                            <a:srgbClr val="D1F1DA"/>
                          </a:highlight>
                          <a:latin typeface="Cambria" panose="02040503050406030204" pitchFamily="18" charset="0"/>
                        </a:rPr>
                        <a:t>　</a:t>
                      </a:r>
                      <a:endParaRPr lang="zh-TW" altLang="en-US"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000000"/>
                          </a:solidFill>
                          <a:effectLst/>
                          <a:highlight>
                            <a:srgbClr val="D1F1DA"/>
                          </a:highlight>
                          <a:latin typeface="Cambria" panose="02040503050406030204" pitchFamily="18" charset="0"/>
                        </a:rPr>
                        <a:t>Travel time measurement</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1F1DA"/>
                          </a:highlight>
                          <a:latin typeface="Cambria" panose="02040503050406030204" pitchFamily="18" charset="0"/>
                        </a:rPr>
                        <a:t>3 wire easy set up</a:t>
                      </a:r>
                      <a:endParaRPr lang="en-US" altLang="zh-TW" sz="1400" b="0" i="0" u="none" strike="noStrike" baseline="0">
                        <a:effectLst/>
                        <a:highlight>
                          <a:srgbClr val="D1F1DA"/>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1DA"/>
                    </a:solidFill>
                  </a:tcPr>
                </a:tc>
                <a:extLst>
                  <a:ext uri="{0D108BD9-81ED-4DB2-BD59-A6C34878D82A}">
                    <a16:rowId xmlns:a16="http://schemas.microsoft.com/office/drawing/2014/main" val="4120457596"/>
                  </a:ext>
                </a:extLst>
              </a:tr>
              <a:tr h="824925">
                <a:tc rowSpan="2">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Miovision</a:t>
                      </a:r>
                      <a:endParaRPr lang="en-US" altLang="zh-TW" sz="1400" b="0" i="0" u="none" strike="noStrike" baseline="0">
                        <a:effectLst/>
                        <a:highlight>
                          <a:srgbClr val="D9D9D9"/>
                        </a:highlight>
                        <a:latin typeface="Cambria" panose="02040503050406030204" pitchFamily="18" charset="0"/>
                      </a:endParaRPr>
                    </a:p>
                  </a:txBody>
                  <a:tcPr marL="67445" marR="67445" marT="33722" marB="3372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smartview360</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Fisheye camera(9M)</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2 camera for larger intersection</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Detect car / Pedestrian / bike</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4 line</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10%</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200-500 feet</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sng" strike="noStrike" baseline="0">
                          <a:solidFill>
                            <a:srgbClr val="000000"/>
                          </a:solidFill>
                          <a:effectLst/>
                          <a:highlight>
                            <a:srgbClr val="D9D9D9"/>
                          </a:highlight>
                          <a:latin typeface="Cambria" panose="02040503050406030204" pitchFamily="18" charset="0"/>
                          <a:hlinkClick r:id="rId2"/>
                        </a:rPr>
                        <a:t>Processes video captured for vehicle detection, traffic counts, and event alerts for 90 days</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000000"/>
                          </a:solidFill>
                          <a:effectLst/>
                          <a:highlight>
                            <a:srgbClr val="D9D9D9"/>
                          </a:highlight>
                          <a:latin typeface="Cambria" panose="02040503050406030204" pitchFamily="18" charset="0"/>
                        </a:rPr>
                        <a:t>10 min easy set up</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63550731"/>
                  </a:ext>
                </a:extLst>
              </a:tr>
              <a:tr h="824925">
                <a:tc vMerge="1">
                  <a:txBody>
                    <a:bodyPr/>
                    <a:lstStyle/>
                    <a:p>
                      <a:endParaRPr lang="zh-TW" altLang="en-US"/>
                    </a:p>
                  </a:txBody>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smartview approach</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Camera(1080P)</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single camera</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Detect car / Pedestrian / bike</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4 line</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10%</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111111"/>
                          </a:solidFill>
                          <a:effectLst/>
                          <a:highlight>
                            <a:srgbClr val="D9D9D9"/>
                          </a:highlight>
                          <a:latin typeface="Cambria" panose="02040503050406030204" pitchFamily="18" charset="0"/>
                        </a:rPr>
                        <a:t>200-500 feet</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sng" strike="noStrike" baseline="0">
                          <a:solidFill>
                            <a:srgbClr val="000000"/>
                          </a:solidFill>
                          <a:effectLst/>
                          <a:highlight>
                            <a:srgbClr val="D9D9D9"/>
                          </a:highlight>
                          <a:latin typeface="Cambria" panose="02040503050406030204" pitchFamily="18" charset="0"/>
                          <a:hlinkClick r:id="rId2"/>
                        </a:rPr>
                        <a:t>Processes video captured for vehicle detection, traffic counts, and event alerts for 90 days</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US" sz="1400" b="0" i="0" u="none" strike="noStrike" baseline="0">
                          <a:solidFill>
                            <a:srgbClr val="000000"/>
                          </a:solidFill>
                          <a:effectLst/>
                          <a:highlight>
                            <a:srgbClr val="D9D9D9"/>
                          </a:highlight>
                          <a:latin typeface="Cambria" panose="02040503050406030204" pitchFamily="18" charset="0"/>
                        </a:rPr>
                        <a:t>10 min easy set up</a:t>
                      </a:r>
                      <a:endParaRPr lang="en-US" altLang="zh-TW" sz="1400" b="0" i="0" u="none" strike="noStrike" baseline="0">
                        <a:effectLst/>
                        <a:highlight>
                          <a:srgbClr val="D9D9D9"/>
                        </a:highlight>
                        <a:latin typeface="Cambria" panose="02040503050406030204" pitchFamily="18" charset="0"/>
                      </a:endParaRPr>
                    </a:p>
                  </a:txBody>
                  <a:tcPr marL="7026" marR="7026" marT="7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71345911"/>
                  </a:ext>
                </a:extLst>
              </a:tr>
            </a:tbl>
          </a:graphicData>
        </a:graphic>
      </p:graphicFrame>
    </p:spTree>
    <p:extLst>
      <p:ext uri="{BB962C8B-B14F-4D97-AF65-F5344CB8AC3E}">
        <p14:creationId xmlns:p14="http://schemas.microsoft.com/office/powerpoint/2010/main" val="13067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ACEDADB4-AF69-C0EE-714C-AA5932CD9CC1}"/>
              </a:ext>
            </a:extLst>
          </p:cNvPr>
          <p:cNvSpPr>
            <a:spLocks noGrp="1"/>
          </p:cNvSpPr>
          <p:nvPr>
            <p:ph type="sldNum" sz="quarter" idx="12"/>
          </p:nvPr>
        </p:nvSpPr>
        <p:spPr/>
        <p:txBody>
          <a:bodyPr/>
          <a:lstStyle/>
          <a:p>
            <a:pPr algn="ctr"/>
            <a:fld id="{6E290225-7458-4E5F-AFE5-E142CAAEBF37}" type="slidenum">
              <a:rPr lang="en-US" smtClean="0"/>
              <a:pPr algn="ctr"/>
              <a:t>88</a:t>
            </a:fld>
            <a:endParaRPr lang="en-US"/>
          </a:p>
        </p:txBody>
      </p:sp>
      <p:pic>
        <p:nvPicPr>
          <p:cNvPr id="5" name="圖片 4">
            <a:extLst>
              <a:ext uri="{FF2B5EF4-FFF2-40B4-BE49-F238E27FC236}">
                <a16:creationId xmlns:a16="http://schemas.microsoft.com/office/drawing/2014/main" id="{F714C011-0709-DFCC-BA2E-407DC6B18A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9062" y="983786"/>
            <a:ext cx="11077511" cy="1532336"/>
          </a:xfrm>
          <a:prstGeom prst="rect">
            <a:avLst/>
          </a:prstGeom>
        </p:spPr>
      </p:pic>
      <p:sp>
        <p:nvSpPr>
          <p:cNvPr id="6" name="矩形 5">
            <a:extLst>
              <a:ext uri="{FF2B5EF4-FFF2-40B4-BE49-F238E27FC236}">
                <a16:creationId xmlns:a16="http://schemas.microsoft.com/office/drawing/2014/main" id="{874AAAF4-D779-CE5C-6F35-C9DEC2B8A08D}"/>
              </a:ext>
            </a:extLst>
          </p:cNvPr>
          <p:cNvSpPr/>
          <p:nvPr/>
        </p:nvSpPr>
        <p:spPr>
          <a:xfrm>
            <a:off x="720844" y="438512"/>
            <a:ext cx="1707324" cy="324000"/>
          </a:xfrm>
          <a:prstGeom prst="rect">
            <a:avLst/>
          </a:prstGeom>
          <a:solidFill>
            <a:schemeClr val="accent1">
              <a:lumMod val="40000"/>
              <a:lumOff val="60000"/>
            </a:schemeClr>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tx1"/>
                </a:solidFill>
              </a:rPr>
              <a:t>各領域發展時程</a:t>
            </a:r>
            <a:endParaRPr lang="en-US" altLang="zh-TW" sz="1600" b="1">
              <a:solidFill>
                <a:schemeClr val="tx1"/>
              </a:solidFill>
            </a:endParaRPr>
          </a:p>
        </p:txBody>
      </p:sp>
      <p:pic>
        <p:nvPicPr>
          <p:cNvPr id="7" name="圖片 6">
            <a:extLst>
              <a:ext uri="{FF2B5EF4-FFF2-40B4-BE49-F238E27FC236}">
                <a16:creationId xmlns:a16="http://schemas.microsoft.com/office/drawing/2014/main" id="{EFC7CF12-D856-3714-ACDC-12D48302BB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5910" y="2644798"/>
            <a:ext cx="6740180" cy="3938792"/>
          </a:xfrm>
          <a:prstGeom prst="rect">
            <a:avLst/>
          </a:prstGeom>
        </p:spPr>
      </p:pic>
    </p:spTree>
    <p:extLst>
      <p:ext uri="{BB962C8B-B14F-4D97-AF65-F5344CB8AC3E}">
        <p14:creationId xmlns:p14="http://schemas.microsoft.com/office/powerpoint/2010/main" val="3708465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30BAC5BA-F328-D153-EAA3-49532CBF61F2}"/>
              </a:ext>
            </a:extLst>
          </p:cNvPr>
          <p:cNvSpPr>
            <a:spLocks noGrp="1"/>
          </p:cNvSpPr>
          <p:nvPr>
            <p:ph type="sldNum" sz="quarter" idx="12"/>
          </p:nvPr>
        </p:nvSpPr>
        <p:spPr/>
        <p:txBody>
          <a:bodyPr/>
          <a:lstStyle/>
          <a:p>
            <a:pPr algn="ctr"/>
            <a:fld id="{6E290225-7458-4E5F-AFE5-E142CAAEBF37}" type="slidenum">
              <a:rPr lang="en-US" smtClean="0"/>
              <a:pPr algn="ctr"/>
              <a:t>89</a:t>
            </a:fld>
            <a:endParaRPr lang="en-US"/>
          </a:p>
        </p:txBody>
      </p:sp>
      <p:pic>
        <p:nvPicPr>
          <p:cNvPr id="5" name="圖片 4">
            <a:extLst>
              <a:ext uri="{FF2B5EF4-FFF2-40B4-BE49-F238E27FC236}">
                <a16:creationId xmlns:a16="http://schemas.microsoft.com/office/drawing/2014/main" id="{DEEF1216-57A2-E5DF-6163-6961F7FBC5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38953" y="530330"/>
            <a:ext cx="5067991" cy="3594403"/>
          </a:xfrm>
          <a:prstGeom prst="rect">
            <a:avLst/>
          </a:prstGeom>
        </p:spPr>
      </p:pic>
      <p:pic>
        <p:nvPicPr>
          <p:cNvPr id="6" name="圖片 5">
            <a:extLst>
              <a:ext uri="{FF2B5EF4-FFF2-40B4-BE49-F238E27FC236}">
                <a16:creationId xmlns:a16="http://schemas.microsoft.com/office/drawing/2014/main" id="{0C1AF4C4-389D-7A59-995B-8D8D1F3D3F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5056" y="512140"/>
            <a:ext cx="5134003" cy="3612593"/>
          </a:xfrm>
          <a:prstGeom prst="rect">
            <a:avLst/>
          </a:prstGeom>
        </p:spPr>
      </p:pic>
      <p:sp>
        <p:nvSpPr>
          <p:cNvPr id="7" name="文字方塊 6">
            <a:extLst>
              <a:ext uri="{FF2B5EF4-FFF2-40B4-BE49-F238E27FC236}">
                <a16:creationId xmlns:a16="http://schemas.microsoft.com/office/drawing/2014/main" id="{BB86A50F-7A9F-7E58-1428-6C6A34226167}"/>
              </a:ext>
            </a:extLst>
          </p:cNvPr>
          <p:cNvSpPr txBox="1"/>
          <p:nvPr/>
        </p:nvSpPr>
        <p:spPr>
          <a:xfrm>
            <a:off x="3258105" y="4403324"/>
            <a:ext cx="5779363" cy="369332"/>
          </a:xfrm>
          <a:prstGeom prst="rect">
            <a:avLst/>
          </a:prstGeom>
          <a:noFill/>
        </p:spPr>
        <p:txBody>
          <a:bodyPr wrap="square" rtlCol="0">
            <a:spAutoFit/>
          </a:bodyPr>
          <a:lstStyle/>
          <a:p>
            <a:pPr algn="ctr"/>
            <a:r>
              <a:rPr lang="zh-TW" altLang="en-US"/>
              <a:t>相關應用案例</a:t>
            </a:r>
          </a:p>
        </p:txBody>
      </p:sp>
    </p:spTree>
    <p:extLst>
      <p:ext uri="{BB962C8B-B14F-4D97-AF65-F5344CB8AC3E}">
        <p14:creationId xmlns:p14="http://schemas.microsoft.com/office/powerpoint/2010/main" val="410701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86C28-D528-07C6-A4BC-48892DF18DB5}"/>
              </a:ext>
            </a:extLst>
          </p:cNvPr>
          <p:cNvSpPr>
            <a:spLocks noGrp="1"/>
          </p:cNvSpPr>
          <p:nvPr>
            <p:ph type="title"/>
          </p:nvPr>
        </p:nvSpPr>
        <p:spPr/>
        <p:txBody>
          <a:bodyPr/>
          <a:lstStyle/>
          <a:p>
            <a:r>
              <a:rPr lang="en-US" altLang="zh-TW"/>
              <a:t>Application: V2X &amp; AV</a:t>
            </a:r>
            <a:endParaRPr lang="zh-TW" altLang="en-US"/>
          </a:p>
        </p:txBody>
      </p:sp>
      <p:sp>
        <p:nvSpPr>
          <p:cNvPr id="3" name="投影片編號版面配置區 2">
            <a:extLst>
              <a:ext uri="{FF2B5EF4-FFF2-40B4-BE49-F238E27FC236}">
                <a16:creationId xmlns:a16="http://schemas.microsoft.com/office/drawing/2014/main" id="{AF33427D-47F7-6B3B-67F9-E594CC68F48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6" name="矩形 5">
            <a:extLst>
              <a:ext uri="{FF2B5EF4-FFF2-40B4-BE49-F238E27FC236}">
                <a16:creationId xmlns:a16="http://schemas.microsoft.com/office/drawing/2014/main" id="{389D6E48-CA98-A4B4-77CC-3128AA8E3A0A}"/>
              </a:ext>
            </a:extLst>
          </p:cNvPr>
          <p:cNvSpPr/>
          <p:nvPr/>
        </p:nvSpPr>
        <p:spPr>
          <a:xfrm>
            <a:off x="779928" y="1144588"/>
            <a:ext cx="5316072" cy="430306"/>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應用案例：自駕車、交通管理 </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800" b="1" i="0" u="none" strike="noStrike" kern="1200" cap="none" spc="0" normalizeH="0" baseline="0" noProof="0">
                <a:ln>
                  <a:noFill/>
                </a:ln>
                <a:solidFill>
                  <a:prstClr val="black"/>
                </a:solidFill>
                <a:effectLst/>
                <a:uLnTx/>
                <a:uFillTx/>
                <a:latin typeface="Calibri"/>
                <a:ea typeface="微軟正黑體"/>
                <a:cs typeface="+mn-cs"/>
              </a:rPr>
              <a:t>國際</a:t>
            </a:r>
            <a:r>
              <a:rPr kumimoji="0" lang="en-US" altLang="zh-TW" sz="1800" b="1" i="0" u="none" strike="noStrike" kern="1200" cap="none" spc="0" normalizeH="0" baseline="0" noProof="0">
                <a:ln>
                  <a:noFill/>
                </a:ln>
                <a:solidFill>
                  <a:prstClr val="black"/>
                </a:solidFill>
                <a:effectLst/>
                <a:uLnTx/>
                <a:uFillTx/>
                <a:latin typeface="Calibri"/>
                <a:ea typeface="微軟正黑體"/>
                <a:cs typeface="+mn-cs"/>
              </a:rPr>
              <a:t>)</a:t>
            </a:r>
            <a:endParaRPr kumimoji="0" lang="zh-TW" altLang="en-US" sz="18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6">
            <a:extLst>
              <a:ext uri="{FF2B5EF4-FFF2-40B4-BE49-F238E27FC236}">
                <a16:creationId xmlns:a16="http://schemas.microsoft.com/office/drawing/2014/main" id="{E50FCAA0-D6BA-C91F-E371-FCE69B652C78}"/>
              </a:ext>
            </a:extLst>
          </p:cNvPr>
          <p:cNvSpPr/>
          <p:nvPr/>
        </p:nvSpPr>
        <p:spPr>
          <a:xfrm>
            <a:off x="779927" y="1641393"/>
            <a:ext cx="5316073" cy="27448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美國拉斯維加斯智慧交管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擴增至</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300</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個路口</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相關單位：</a:t>
            </a: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Commsignia</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City of Las Vegas</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a:t>
            </a:r>
            <a:r>
              <a:rPr kumimoji="0" lang="en-US" altLang="zh-TW" sz="1600" b="0" i="0" u="none" strike="noStrike" kern="1200" cap="none" spc="0" normalizeH="0" baseline="0" noProof="0" err="1">
                <a:ln>
                  <a:noFill/>
                </a:ln>
                <a:solidFill>
                  <a:prstClr val="black"/>
                </a:solidFill>
                <a:effectLst/>
                <a:uLnTx/>
                <a:uFillTx/>
                <a:latin typeface="Calibri"/>
                <a:ea typeface="微軟正黑體"/>
                <a:cs typeface="+mn-cs"/>
              </a:rPr>
              <a:t>Aptiv</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技術應用：</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資通訊盒與號誌控制器連結，傳輸</a:t>
            </a: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號誌狀態即時資訊 </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(Signal Phase and Timing, SPAT)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予自駕車，自駕車依據</a:t>
            </a:r>
            <a:r>
              <a:rPr kumimoji="0" lang="en-US" altLang="zh-TW" sz="1600" b="0" i="0" u="none" strike="noStrike" kern="1200" cap="none" spc="0" normalizeH="0" baseline="0" noProof="0">
                <a:ln>
                  <a:noFill/>
                </a:ln>
                <a:solidFill>
                  <a:prstClr val="black"/>
                </a:solidFill>
                <a:effectLst/>
                <a:uLnTx/>
                <a:uFillTx/>
                <a:latin typeface="Calibri"/>
                <a:ea typeface="微軟正黑體"/>
                <a:cs typeface="+mn-cs"/>
              </a:rPr>
              <a:t>SPAT</a:t>
            </a: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調整行駛速率</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路側攝影機及雷達偵測弱勢用路人及車輛</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停車格位偵測</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效益：</a:t>
            </a:r>
            <a:endParaRPr kumimoji="0" lang="en-US" altLang="zh-TW" sz="1600" b="0" i="0" u="none" strike="noStrike" kern="1200" cap="none" spc="0" normalizeH="0" baseline="0" noProof="0">
              <a:ln>
                <a:noFill/>
              </a:ln>
              <a:solidFill>
                <a:prstClr val="black"/>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增加自駕車行車穩定並降低碳排</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a:ln>
                  <a:noFill/>
                </a:ln>
                <a:solidFill>
                  <a:srgbClr val="FF0000"/>
                </a:solidFill>
                <a:effectLst/>
                <a:uLnTx/>
                <a:uFillTx/>
                <a:latin typeface="Calibri"/>
                <a:ea typeface="微軟正黑體"/>
                <a:cs typeface="+mn-cs"/>
              </a:rPr>
              <a:t>增加路網安全</a:t>
            </a:r>
            <a:endParaRPr kumimoji="0" lang="en-US" altLang="zh-TW" sz="1600" b="0" i="0" u="none" strike="noStrike" kern="1200" cap="none" spc="0" normalizeH="0" baseline="0" noProof="0">
              <a:ln>
                <a:noFill/>
              </a:ln>
              <a:solidFill>
                <a:srgbClr val="FF0000"/>
              </a:solidFill>
              <a:effectLst/>
              <a:uLnTx/>
              <a:uFillTx/>
              <a:latin typeface="Calibri"/>
              <a:ea typeface="微軟正黑體"/>
              <a:cs typeface="+mn-cs"/>
            </a:endParaRPr>
          </a:p>
        </p:txBody>
      </p:sp>
      <p:pic>
        <p:nvPicPr>
          <p:cNvPr id="9" name="圖片 8">
            <a:extLst>
              <a:ext uri="{FF2B5EF4-FFF2-40B4-BE49-F238E27FC236}">
                <a16:creationId xmlns:a16="http://schemas.microsoft.com/office/drawing/2014/main" id="{BB832E0C-2310-0E20-A47B-4693840825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9927" y="4451665"/>
            <a:ext cx="1940858" cy="1916078"/>
          </a:xfrm>
          <a:prstGeom prst="rect">
            <a:avLst/>
          </a:prstGeom>
        </p:spPr>
      </p:pic>
      <p:pic>
        <p:nvPicPr>
          <p:cNvPr id="11" name="圖片 10">
            <a:extLst>
              <a:ext uri="{FF2B5EF4-FFF2-40B4-BE49-F238E27FC236}">
                <a16:creationId xmlns:a16="http://schemas.microsoft.com/office/drawing/2014/main" id="{98A0FA54-DE4C-21D4-DC97-0375387FAF6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96983" y="4451665"/>
            <a:ext cx="1044389" cy="1004947"/>
          </a:xfrm>
          <a:prstGeom prst="rect">
            <a:avLst/>
          </a:prstGeom>
        </p:spPr>
      </p:pic>
      <p:pic>
        <p:nvPicPr>
          <p:cNvPr id="13" name="圖片 12">
            <a:extLst>
              <a:ext uri="{FF2B5EF4-FFF2-40B4-BE49-F238E27FC236}">
                <a16:creationId xmlns:a16="http://schemas.microsoft.com/office/drawing/2014/main" id="{DD2F3829-AC2A-DF12-CCC1-0577BF7452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96983" y="5460573"/>
            <a:ext cx="1044389" cy="907170"/>
          </a:xfrm>
          <a:prstGeom prst="rect">
            <a:avLst/>
          </a:prstGeom>
        </p:spPr>
      </p:pic>
      <p:pic>
        <p:nvPicPr>
          <p:cNvPr id="15" name="圖片 14">
            <a:extLst>
              <a:ext uri="{FF2B5EF4-FFF2-40B4-BE49-F238E27FC236}">
                <a16:creationId xmlns:a16="http://schemas.microsoft.com/office/drawing/2014/main" id="{661CE739-C049-F2DD-410E-94200A0328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17570" y="4451666"/>
            <a:ext cx="4434535" cy="1916078"/>
          </a:xfrm>
          <a:prstGeom prst="rect">
            <a:avLst/>
          </a:prstGeom>
        </p:spPr>
      </p:pic>
      <p:sp>
        <p:nvSpPr>
          <p:cNvPr id="16" name="矩形 15">
            <a:extLst>
              <a:ext uri="{FF2B5EF4-FFF2-40B4-BE49-F238E27FC236}">
                <a16:creationId xmlns:a16="http://schemas.microsoft.com/office/drawing/2014/main" id="{8318AB5E-51D7-C10D-1F46-AC4AEEF10900}"/>
              </a:ext>
            </a:extLst>
          </p:cNvPr>
          <p:cNvSpPr/>
          <p:nvPr/>
        </p:nvSpPr>
        <p:spPr>
          <a:xfrm>
            <a:off x="779927" y="5939418"/>
            <a:ext cx="1940858"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攝影機偵測車流</a:t>
            </a:r>
          </a:p>
        </p:txBody>
      </p:sp>
      <p:sp>
        <p:nvSpPr>
          <p:cNvPr id="17" name="矩形 16">
            <a:extLst>
              <a:ext uri="{FF2B5EF4-FFF2-40B4-BE49-F238E27FC236}">
                <a16:creationId xmlns:a16="http://schemas.microsoft.com/office/drawing/2014/main" id="{289C5DE6-EBF4-8C8F-DEB1-53E53448A973}"/>
              </a:ext>
            </a:extLst>
          </p:cNvPr>
          <p:cNvSpPr/>
          <p:nvPr/>
        </p:nvSpPr>
        <p:spPr>
          <a:xfrm>
            <a:off x="2796983" y="5939418"/>
            <a:ext cx="1044389"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資通訊盒</a:t>
            </a:r>
          </a:p>
        </p:txBody>
      </p:sp>
      <p:pic>
        <p:nvPicPr>
          <p:cNvPr id="20" name="圖片 19">
            <a:extLst>
              <a:ext uri="{FF2B5EF4-FFF2-40B4-BE49-F238E27FC236}">
                <a16:creationId xmlns:a16="http://schemas.microsoft.com/office/drawing/2014/main" id="{16E8F55F-DB07-3CE4-05D7-33103354812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47937" y="1641392"/>
            <a:ext cx="5254115" cy="2744815"/>
          </a:xfrm>
          <a:prstGeom prst="rect">
            <a:avLst/>
          </a:prstGeom>
        </p:spPr>
      </p:pic>
      <p:sp>
        <p:nvSpPr>
          <p:cNvPr id="12" name="矩形 11">
            <a:extLst>
              <a:ext uri="{FF2B5EF4-FFF2-40B4-BE49-F238E27FC236}">
                <a16:creationId xmlns:a16="http://schemas.microsoft.com/office/drawing/2014/main" id="{F5C7C84C-776E-B955-EDDE-21C16F97A6A4}"/>
              </a:ext>
            </a:extLst>
          </p:cNvPr>
          <p:cNvSpPr/>
          <p:nvPr/>
        </p:nvSpPr>
        <p:spPr>
          <a:xfrm>
            <a:off x="3917570" y="5939418"/>
            <a:ext cx="4434535" cy="4303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prstClr val="black"/>
                </a:solidFill>
                <a:effectLst/>
                <a:uLnTx/>
                <a:uFillTx/>
                <a:latin typeface="Calibri"/>
                <a:ea typeface="微軟正黑體"/>
                <a:cs typeface="+mn-cs"/>
              </a:rPr>
              <a:t>後臺資料統計分析</a:t>
            </a:r>
          </a:p>
        </p:txBody>
      </p:sp>
      <p:sp>
        <p:nvSpPr>
          <p:cNvPr id="4" name="矩形 3">
            <a:extLst>
              <a:ext uri="{FF2B5EF4-FFF2-40B4-BE49-F238E27FC236}">
                <a16:creationId xmlns:a16="http://schemas.microsoft.com/office/drawing/2014/main" id="{326BD330-E8A8-6822-9F5E-6C1DBCC6BE70}"/>
              </a:ext>
            </a:extLst>
          </p:cNvPr>
          <p:cNvSpPr/>
          <p:nvPr/>
        </p:nvSpPr>
        <p:spPr>
          <a:xfrm>
            <a:off x="959224" y="6400800"/>
            <a:ext cx="10488698" cy="360000"/>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b="1">
                <a:solidFill>
                  <a:schemeClr val="tx1"/>
                </a:solidFill>
              </a:rPr>
              <a:t>V2X &amp; AV</a:t>
            </a:r>
            <a:r>
              <a:rPr lang="zh-TW" altLang="en-US" b="1">
                <a:solidFill>
                  <a:schemeClr val="tx1"/>
                </a:solidFill>
              </a:rPr>
              <a:t>：整合路側智慧感測器、通訊設備及道路資訊，增加自駕車的安全、效率及舒適度</a:t>
            </a:r>
          </a:p>
        </p:txBody>
      </p:sp>
    </p:spTree>
    <p:extLst>
      <p:ext uri="{BB962C8B-B14F-4D97-AF65-F5344CB8AC3E}">
        <p14:creationId xmlns:p14="http://schemas.microsoft.com/office/powerpoint/2010/main" val="3238216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92A182D1-6427-D9D3-54D9-89F9FFB08A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27832" y="2254948"/>
            <a:ext cx="1469927" cy="1263812"/>
          </a:xfrm>
          <a:prstGeom prst="rect">
            <a:avLst/>
          </a:prstGeom>
        </p:spPr>
      </p:pic>
      <p:sp>
        <p:nvSpPr>
          <p:cNvPr id="2" name="標題 1">
            <a:extLst>
              <a:ext uri="{FF2B5EF4-FFF2-40B4-BE49-F238E27FC236}">
                <a16:creationId xmlns:a16="http://schemas.microsoft.com/office/drawing/2014/main" id="{A00E42D1-FD19-8EE3-1142-2CF131CC6386}"/>
              </a:ext>
            </a:extLst>
          </p:cNvPr>
          <p:cNvSpPr>
            <a:spLocks noGrp="1"/>
          </p:cNvSpPr>
          <p:nvPr>
            <p:ph type="title"/>
          </p:nvPr>
        </p:nvSpPr>
        <p:spPr/>
        <p:txBody>
          <a:bodyPr/>
          <a:lstStyle/>
          <a:p>
            <a:r>
              <a:rPr lang="zh-TW" altLang="en-US"/>
              <a:t>無號誌路口問題特性：</a:t>
            </a:r>
            <a:r>
              <a:rPr lang="zh-TW" altLang="en-US" sz="3200" b="1"/>
              <a:t>駕駛導引不足</a:t>
            </a:r>
            <a:endParaRPr lang="zh-TW" altLang="en-US"/>
          </a:p>
        </p:txBody>
      </p:sp>
      <p:sp>
        <p:nvSpPr>
          <p:cNvPr id="3" name="投影片編號版面配置區 2">
            <a:extLst>
              <a:ext uri="{FF2B5EF4-FFF2-40B4-BE49-F238E27FC236}">
                <a16:creationId xmlns:a16="http://schemas.microsoft.com/office/drawing/2014/main" id="{82CB3C59-09AC-0624-2377-CC4D45EF5626}"/>
              </a:ext>
            </a:extLst>
          </p:cNvPr>
          <p:cNvSpPr>
            <a:spLocks noGrp="1"/>
          </p:cNvSpPr>
          <p:nvPr>
            <p:ph type="sldNum" sz="quarter" idx="12"/>
          </p:nvPr>
        </p:nvSpPr>
        <p:spPr/>
        <p:txBody>
          <a:bodyPr/>
          <a:lstStyle/>
          <a:p>
            <a:pPr algn="ctr"/>
            <a:fld id="{6E290225-7458-4E5F-AFE5-E142CAAEBF37}" type="slidenum">
              <a:rPr lang="en-US" smtClean="0"/>
              <a:pPr algn="ctr"/>
              <a:t>90</a:t>
            </a:fld>
            <a:endParaRPr lang="en-US"/>
          </a:p>
        </p:txBody>
      </p:sp>
      <p:pic>
        <p:nvPicPr>
          <p:cNvPr id="5" name="圖片 4">
            <a:extLst>
              <a:ext uri="{FF2B5EF4-FFF2-40B4-BE49-F238E27FC236}">
                <a16:creationId xmlns:a16="http://schemas.microsoft.com/office/drawing/2014/main" id="{E38D5C30-D88B-D70A-465A-7955402117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2188068"/>
            <a:ext cx="3768524" cy="1851748"/>
          </a:xfrm>
          <a:prstGeom prst="rect">
            <a:avLst/>
          </a:prstGeom>
        </p:spPr>
      </p:pic>
      <p:sp>
        <p:nvSpPr>
          <p:cNvPr id="6" name="矩形 5">
            <a:extLst>
              <a:ext uri="{FF2B5EF4-FFF2-40B4-BE49-F238E27FC236}">
                <a16:creationId xmlns:a16="http://schemas.microsoft.com/office/drawing/2014/main" id="{7C378894-D844-A861-559C-11B7785EE9D2}"/>
              </a:ext>
            </a:extLst>
          </p:cNvPr>
          <p:cNvSpPr/>
          <p:nvPr/>
        </p:nvSpPr>
        <p:spPr>
          <a:xfrm>
            <a:off x="838200" y="1757761"/>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路口行車方向複雜且無導引線</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矩形 6">
            <a:extLst>
              <a:ext uri="{FF2B5EF4-FFF2-40B4-BE49-F238E27FC236}">
                <a16:creationId xmlns:a16="http://schemas.microsoft.com/office/drawing/2014/main" id="{820603F0-D450-2755-D3E6-06F6AEB83DEB}"/>
              </a:ext>
            </a:extLst>
          </p:cNvPr>
          <p:cNvSpPr/>
          <p:nvPr/>
        </p:nvSpPr>
        <p:spPr>
          <a:xfrm>
            <a:off x="838200" y="4038652"/>
            <a:ext cx="3768524" cy="4303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看不清楚</a:t>
            </a:r>
            <a:r>
              <a:rPr lang="zh-TW" altLang="en-US" sz="1600" b="1">
                <a:solidFill>
                  <a:prstClr val="black"/>
                </a:solidFill>
                <a:latin typeface="Calibri"/>
                <a:ea typeface="微軟正黑體"/>
              </a:rPr>
              <a:t>轉入</a:t>
            </a: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車道線且路口無導引線</a:t>
            </a:r>
          </a:p>
        </p:txBody>
      </p:sp>
      <p:pic>
        <p:nvPicPr>
          <p:cNvPr id="8" name="圖片 7">
            <a:extLst>
              <a:ext uri="{FF2B5EF4-FFF2-40B4-BE49-F238E27FC236}">
                <a16:creationId xmlns:a16="http://schemas.microsoft.com/office/drawing/2014/main" id="{87367D92-E8F6-04FB-8F17-609830890A1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8200" y="4468958"/>
            <a:ext cx="3765606" cy="1933007"/>
          </a:xfrm>
          <a:prstGeom prst="rect">
            <a:avLst/>
          </a:prstGeom>
        </p:spPr>
      </p:pic>
      <p:pic>
        <p:nvPicPr>
          <p:cNvPr id="12" name="圖片 11">
            <a:extLst>
              <a:ext uri="{FF2B5EF4-FFF2-40B4-BE49-F238E27FC236}">
                <a16:creationId xmlns:a16="http://schemas.microsoft.com/office/drawing/2014/main" id="{0D03AD32-3BBF-BF56-759F-095DBAB9B4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42983" y="2252063"/>
            <a:ext cx="1416632" cy="1266697"/>
          </a:xfrm>
          <a:prstGeom prst="rect">
            <a:avLst/>
          </a:prstGeom>
        </p:spPr>
      </p:pic>
      <p:sp>
        <p:nvSpPr>
          <p:cNvPr id="13" name="矩形 12">
            <a:extLst>
              <a:ext uri="{FF2B5EF4-FFF2-40B4-BE49-F238E27FC236}">
                <a16:creationId xmlns:a16="http://schemas.microsoft.com/office/drawing/2014/main" id="{0EF72533-F39F-6435-C32E-E1F87A0D8793}"/>
              </a:ext>
            </a:extLst>
          </p:cNvPr>
          <p:cNvSpPr/>
          <p:nvPr/>
        </p:nvSpPr>
        <p:spPr>
          <a:xfrm>
            <a:off x="5308767" y="1880058"/>
            <a:ext cx="1987181"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1. </a:t>
            </a:r>
            <a:r>
              <a:rPr lang="zh-TW" altLang="en-US" sz="1600" b="1" u="sng">
                <a:solidFill>
                  <a:prstClr val="black"/>
                </a:solidFill>
                <a:latin typeface="Calibri"/>
                <a:ea typeface="微軟正黑體"/>
              </a:rPr>
              <a:t>路口增加導引線</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15" name="圖片 14">
            <a:extLst>
              <a:ext uri="{FF2B5EF4-FFF2-40B4-BE49-F238E27FC236}">
                <a16:creationId xmlns:a16="http://schemas.microsoft.com/office/drawing/2014/main" id="{D2C8D8D9-EA91-4943-4B9F-4CB70D7806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5858" y="2252064"/>
            <a:ext cx="1305822" cy="1266696"/>
          </a:xfrm>
          <a:prstGeom prst="rect">
            <a:avLst/>
          </a:prstGeom>
        </p:spPr>
      </p:pic>
      <p:sp>
        <p:nvSpPr>
          <p:cNvPr id="16" name="矩形 15">
            <a:extLst>
              <a:ext uri="{FF2B5EF4-FFF2-40B4-BE49-F238E27FC236}">
                <a16:creationId xmlns:a16="http://schemas.microsoft.com/office/drawing/2014/main" id="{DE74C527-CA78-8CE5-4090-85EBF2A61A87}"/>
              </a:ext>
            </a:extLst>
          </p:cNvPr>
          <p:cNvSpPr/>
          <p:nvPr/>
        </p:nvSpPr>
        <p:spPr>
          <a:xfrm>
            <a:off x="8297068" y="1875691"/>
            <a:ext cx="1987181" cy="4060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TW" sz="1600" b="1" u="sng">
                <a:solidFill>
                  <a:prstClr val="black"/>
                </a:solidFill>
                <a:latin typeface="Calibri"/>
                <a:ea typeface="微軟正黑體"/>
              </a:rPr>
              <a:t>2. </a:t>
            </a:r>
            <a:r>
              <a:rPr lang="zh-TW" altLang="en-US" sz="1600" b="1" u="sng">
                <a:solidFill>
                  <a:prstClr val="black"/>
                </a:solidFill>
                <a:latin typeface="Calibri"/>
                <a:ea typeface="微軟正黑體"/>
              </a:rPr>
              <a:t>增加反光標記</a:t>
            </a:r>
            <a:endParaRPr kumimoji="0" lang="zh-TW" altLang="en-US" sz="1600" b="1" i="0" u="sng" strike="noStrike" kern="1200" cap="none" spc="0" normalizeH="0" baseline="0" noProof="0">
              <a:ln>
                <a:noFill/>
              </a:ln>
              <a:solidFill>
                <a:prstClr val="black"/>
              </a:solidFill>
              <a:effectLst/>
              <a:uLnTx/>
              <a:uFillTx/>
              <a:latin typeface="Calibri"/>
              <a:ea typeface="微軟正黑體"/>
              <a:cs typeface="+mn-cs"/>
            </a:endParaRPr>
          </a:p>
        </p:txBody>
      </p:sp>
      <p:pic>
        <p:nvPicPr>
          <p:cNvPr id="20" name="圖片 19">
            <a:extLst>
              <a:ext uri="{FF2B5EF4-FFF2-40B4-BE49-F238E27FC236}">
                <a16:creationId xmlns:a16="http://schemas.microsoft.com/office/drawing/2014/main" id="{341EC5DA-DA22-F41D-B515-FC59852A3A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36713" y="2252063"/>
            <a:ext cx="1377232" cy="1263813"/>
          </a:xfrm>
          <a:prstGeom prst="rect">
            <a:avLst/>
          </a:prstGeom>
        </p:spPr>
      </p:pic>
      <p:sp>
        <p:nvSpPr>
          <p:cNvPr id="4" name="矩形: 圓角 3">
            <a:extLst>
              <a:ext uri="{FF2B5EF4-FFF2-40B4-BE49-F238E27FC236}">
                <a16:creationId xmlns:a16="http://schemas.microsoft.com/office/drawing/2014/main" id="{545844C4-8E3B-1B1A-63F5-472C35EA9043}"/>
              </a:ext>
            </a:extLst>
          </p:cNvPr>
          <p:cNvSpPr/>
          <p:nvPr/>
        </p:nvSpPr>
        <p:spPr>
          <a:xfrm>
            <a:off x="838200" y="1304533"/>
            <a:ext cx="1566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問題說明</a:t>
            </a:r>
          </a:p>
        </p:txBody>
      </p:sp>
      <p:sp>
        <p:nvSpPr>
          <p:cNvPr id="10" name="矩形: 圓角 9">
            <a:extLst>
              <a:ext uri="{FF2B5EF4-FFF2-40B4-BE49-F238E27FC236}">
                <a16:creationId xmlns:a16="http://schemas.microsoft.com/office/drawing/2014/main" id="{8FE6B2AA-4B7D-0AFF-F31E-4C36AFFCD7DD}"/>
              </a:ext>
            </a:extLst>
          </p:cNvPr>
          <p:cNvSpPr/>
          <p:nvPr/>
        </p:nvSpPr>
        <p:spPr>
          <a:xfrm>
            <a:off x="5342983" y="1304533"/>
            <a:ext cx="2501606"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現有解決方案 </a:t>
            </a:r>
            <a:r>
              <a:rPr lang="en-US" altLang="zh-TW" b="1">
                <a:solidFill>
                  <a:prstClr val="black"/>
                </a:solidFill>
                <a:latin typeface="Calibri"/>
                <a:ea typeface="微軟正黑體"/>
              </a:rPr>
              <a:t>- </a:t>
            </a:r>
            <a:r>
              <a:rPr lang="zh-TW" altLang="en-US" b="1">
                <a:solidFill>
                  <a:prstClr val="black"/>
                </a:solidFill>
                <a:latin typeface="Calibri"/>
                <a:ea typeface="微軟正黑體"/>
              </a:rPr>
              <a:t>工程</a:t>
            </a:r>
          </a:p>
        </p:txBody>
      </p:sp>
    </p:spTree>
    <p:extLst>
      <p:ext uri="{BB962C8B-B14F-4D97-AF65-F5344CB8AC3E}">
        <p14:creationId xmlns:p14="http://schemas.microsoft.com/office/powerpoint/2010/main" val="41888939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E87420-8CDC-9993-4A9B-9E9F61A69746}"/>
              </a:ext>
            </a:extLst>
          </p:cNvPr>
          <p:cNvSpPr>
            <a:spLocks noGrp="1"/>
          </p:cNvSpPr>
          <p:nvPr>
            <p:ph type="title"/>
          </p:nvPr>
        </p:nvSpPr>
        <p:spPr/>
        <p:txBody>
          <a:bodyPr/>
          <a:lstStyle/>
          <a:p>
            <a:r>
              <a:rPr lang="en-US" altLang="zh-TW" err="1"/>
              <a:t>InterLux</a:t>
            </a:r>
            <a:r>
              <a:rPr lang="zh-TW" altLang="en-US"/>
              <a:t>優勢比較</a:t>
            </a:r>
          </a:p>
        </p:txBody>
      </p:sp>
      <p:sp>
        <p:nvSpPr>
          <p:cNvPr id="3" name="投影片編號版面配置區 2">
            <a:extLst>
              <a:ext uri="{FF2B5EF4-FFF2-40B4-BE49-F238E27FC236}">
                <a16:creationId xmlns:a16="http://schemas.microsoft.com/office/drawing/2014/main" id="{C2266F11-6D83-2384-7815-B9DE0DBDAE66}"/>
              </a:ext>
            </a:extLst>
          </p:cNvPr>
          <p:cNvSpPr>
            <a:spLocks noGrp="1"/>
          </p:cNvSpPr>
          <p:nvPr>
            <p:ph type="sldNum" sz="quarter" idx="12"/>
          </p:nvPr>
        </p:nvSpPr>
        <p:spPr/>
        <p:txBody>
          <a:bodyPr/>
          <a:lstStyle/>
          <a:p>
            <a:pPr algn="ctr"/>
            <a:fld id="{6E290225-7458-4E5F-AFE5-E142CAAEBF37}" type="slidenum">
              <a:rPr lang="en-US" smtClean="0"/>
              <a:pPr algn="ctr"/>
              <a:t>91</a:t>
            </a:fld>
            <a:endParaRPr lang="en-US"/>
          </a:p>
        </p:txBody>
      </p:sp>
      <p:sp>
        <p:nvSpPr>
          <p:cNvPr id="4" name="內容版面配置區 3">
            <a:extLst>
              <a:ext uri="{FF2B5EF4-FFF2-40B4-BE49-F238E27FC236}">
                <a16:creationId xmlns:a16="http://schemas.microsoft.com/office/drawing/2014/main" id="{D6C7D23A-0DB1-D6B2-7816-8426923AB1A8}"/>
              </a:ext>
            </a:extLst>
          </p:cNvPr>
          <p:cNvSpPr>
            <a:spLocks noGrp="1"/>
          </p:cNvSpPr>
          <p:nvPr>
            <p:ph idx="1"/>
          </p:nvPr>
        </p:nvSpPr>
        <p:spPr/>
        <p:txBody>
          <a:bodyPr/>
          <a:lstStyle/>
          <a:p>
            <a:endParaRPr lang="zh-TW" altLang="en-US"/>
          </a:p>
        </p:txBody>
      </p:sp>
      <p:sp>
        <p:nvSpPr>
          <p:cNvPr id="5" name="內容版面配置區 3">
            <a:extLst>
              <a:ext uri="{FF2B5EF4-FFF2-40B4-BE49-F238E27FC236}">
                <a16:creationId xmlns:a16="http://schemas.microsoft.com/office/drawing/2014/main" id="{9A59C997-E372-6CAA-895D-7C003008FD8F}"/>
              </a:ext>
            </a:extLst>
          </p:cNvPr>
          <p:cNvSpPr txBox="1">
            <a:spLocks/>
          </p:cNvSpPr>
          <p:nvPr/>
        </p:nvSpPr>
        <p:spPr>
          <a:xfrm>
            <a:off x="274768" y="4515847"/>
            <a:ext cx="10515600" cy="2571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1800">
                <a:solidFill>
                  <a:schemeClr val="tx1"/>
                </a:solidFill>
              </a:rPr>
              <a:t>與裝設傳統攝影機進行路口監控對比</a:t>
            </a:r>
            <a:endParaRPr lang="en-US" altLang="zh-TW" sz="1800" b="1">
              <a:solidFill>
                <a:schemeClr val="tx1"/>
              </a:solidFill>
            </a:endParaRPr>
          </a:p>
          <a:p>
            <a:r>
              <a:rPr lang="zh-TW" altLang="en-US" sz="1800" b="1">
                <a:solidFill>
                  <a:schemeClr val="tx1"/>
                </a:solidFill>
              </a:rPr>
              <a:t>成本優勢</a:t>
            </a:r>
            <a:r>
              <a:rPr lang="zh-TW" altLang="en-US" sz="1800">
                <a:solidFill>
                  <a:schemeClr val="tx1"/>
                </a:solidFill>
              </a:rPr>
              <a:t>：傳統一個十字路口的設備架設佈建成本約</a:t>
            </a:r>
            <a:r>
              <a:rPr lang="en-US" altLang="zh-TW" sz="1800">
                <a:solidFill>
                  <a:schemeClr val="tx1"/>
                </a:solidFill>
              </a:rPr>
              <a:t>154,000</a:t>
            </a:r>
            <a:r>
              <a:rPr lang="zh-TW" altLang="en-US" sz="1800">
                <a:solidFill>
                  <a:schemeClr val="tx1"/>
                </a:solidFill>
              </a:rPr>
              <a:t>元，包括</a:t>
            </a:r>
            <a:r>
              <a:rPr lang="en-US" altLang="zh-TW" sz="1800">
                <a:solidFill>
                  <a:schemeClr val="tx1"/>
                </a:solidFill>
              </a:rPr>
              <a:t>4</a:t>
            </a:r>
            <a:r>
              <a:rPr lang="zh-TW" altLang="en-US" sz="1800">
                <a:solidFill>
                  <a:schemeClr val="tx1"/>
                </a:solidFill>
              </a:rPr>
              <a:t>支攝影機（每支攝影機約</a:t>
            </a:r>
            <a:r>
              <a:rPr lang="en-US" altLang="zh-TW" sz="1800">
                <a:solidFill>
                  <a:schemeClr val="tx1"/>
                </a:solidFill>
              </a:rPr>
              <a:t>6,000</a:t>
            </a:r>
            <a:r>
              <a:rPr lang="zh-TW" altLang="en-US" sz="1800">
                <a:solidFill>
                  <a:schemeClr val="tx1"/>
                </a:solidFill>
              </a:rPr>
              <a:t>元）</a:t>
            </a:r>
            <a:r>
              <a:rPr lang="en-US" altLang="zh-TW" sz="1800">
                <a:solidFill>
                  <a:schemeClr val="tx1"/>
                </a:solidFill>
              </a:rPr>
              <a:t>+2</a:t>
            </a:r>
            <a:r>
              <a:rPr lang="zh-TW" altLang="en-US" sz="1800">
                <a:solidFill>
                  <a:schemeClr val="tx1"/>
                </a:solidFill>
              </a:rPr>
              <a:t>件</a:t>
            </a:r>
            <a:r>
              <a:rPr lang="en-US" altLang="zh-TW" sz="1800">
                <a:solidFill>
                  <a:schemeClr val="tx1"/>
                </a:solidFill>
              </a:rPr>
              <a:t>IPC</a:t>
            </a:r>
            <a:r>
              <a:rPr lang="zh-TW" altLang="en-US" sz="1800">
                <a:solidFill>
                  <a:schemeClr val="tx1"/>
                </a:solidFill>
              </a:rPr>
              <a:t>（每台</a:t>
            </a:r>
            <a:r>
              <a:rPr lang="en-US" altLang="zh-TW" sz="1800">
                <a:solidFill>
                  <a:schemeClr val="tx1"/>
                </a:solidFill>
              </a:rPr>
              <a:t>IPC</a:t>
            </a:r>
            <a:r>
              <a:rPr lang="zh-TW" altLang="en-US" sz="1800">
                <a:solidFill>
                  <a:schemeClr val="tx1"/>
                </a:solidFill>
              </a:rPr>
              <a:t>需</a:t>
            </a:r>
            <a:r>
              <a:rPr lang="en-US" altLang="zh-TW" sz="1800">
                <a:solidFill>
                  <a:schemeClr val="tx1"/>
                </a:solidFill>
              </a:rPr>
              <a:t>30,000</a:t>
            </a:r>
            <a:r>
              <a:rPr lang="zh-TW" altLang="en-US" sz="1800">
                <a:solidFill>
                  <a:schemeClr val="tx1"/>
                </a:solidFill>
              </a:rPr>
              <a:t>元） 且開挖馬路及拉電拉線費須另計，每</a:t>
            </a:r>
            <a:r>
              <a:rPr lang="en-US" altLang="zh-TW" sz="1800">
                <a:solidFill>
                  <a:schemeClr val="tx1"/>
                </a:solidFill>
              </a:rPr>
              <a:t>10</a:t>
            </a:r>
            <a:r>
              <a:rPr lang="zh-TW" altLang="en-US" sz="1800">
                <a:solidFill>
                  <a:schemeClr val="tx1"/>
                </a:solidFill>
              </a:rPr>
              <a:t>公尺約為</a:t>
            </a:r>
            <a:r>
              <a:rPr lang="en-US" altLang="zh-TW" sz="1800">
                <a:solidFill>
                  <a:schemeClr val="tx1"/>
                </a:solidFill>
              </a:rPr>
              <a:t>30</a:t>
            </a:r>
            <a:r>
              <a:rPr lang="zh-TW" altLang="en-US" sz="1800">
                <a:solidFill>
                  <a:schemeClr val="tx1"/>
                </a:solidFill>
              </a:rPr>
              <a:t>萬。</a:t>
            </a:r>
            <a:endParaRPr lang="en-US" altLang="zh-TW" sz="1800">
              <a:solidFill>
                <a:schemeClr val="tx1"/>
              </a:solidFill>
            </a:endParaRPr>
          </a:p>
          <a:p>
            <a:r>
              <a:rPr lang="zh-TW" altLang="en-US" sz="1800" b="1">
                <a:solidFill>
                  <a:schemeClr val="tx1"/>
                </a:solidFill>
              </a:rPr>
              <a:t>美觀</a:t>
            </a:r>
            <a:r>
              <a:rPr lang="zh-TW" altLang="en-US" sz="1800">
                <a:solidFill>
                  <a:schemeClr val="tx1"/>
                </a:solidFill>
              </a:rPr>
              <a:t>：傳統單一路口須設置</a:t>
            </a:r>
            <a:r>
              <a:rPr lang="en-US" altLang="zh-TW" sz="1800">
                <a:solidFill>
                  <a:schemeClr val="tx1"/>
                </a:solidFill>
              </a:rPr>
              <a:t>4</a:t>
            </a:r>
            <a:r>
              <a:rPr lang="zh-TW" altLang="en-US" sz="1800">
                <a:solidFill>
                  <a:schemeClr val="tx1"/>
                </a:solidFill>
              </a:rPr>
              <a:t>支攝影機及</a:t>
            </a:r>
            <a:r>
              <a:rPr lang="en-US" altLang="zh-TW" sz="1800">
                <a:solidFill>
                  <a:schemeClr val="tx1"/>
                </a:solidFill>
              </a:rPr>
              <a:t>2</a:t>
            </a:r>
            <a:r>
              <a:rPr lang="zh-TW" altLang="en-US" sz="1800">
                <a:solidFill>
                  <a:schemeClr val="tx1"/>
                </a:solidFill>
              </a:rPr>
              <a:t>件</a:t>
            </a:r>
            <a:r>
              <a:rPr lang="en-US" altLang="zh-TW" sz="1800">
                <a:solidFill>
                  <a:schemeClr val="tx1"/>
                </a:solidFill>
              </a:rPr>
              <a:t>IPC</a:t>
            </a:r>
            <a:r>
              <a:rPr lang="zh-TW" altLang="en-US" sz="1800">
                <a:solidFill>
                  <a:schemeClr val="tx1"/>
                </a:solidFill>
              </a:rPr>
              <a:t>，大幅改變路口樣貌，容易引起民眾的關心。</a:t>
            </a:r>
            <a:endParaRPr lang="en-US" altLang="zh-TW" sz="1800">
              <a:solidFill>
                <a:schemeClr val="tx1"/>
              </a:solidFill>
            </a:endParaRPr>
          </a:p>
          <a:p>
            <a:r>
              <a:rPr lang="zh-TW" altLang="en-US" sz="1800" b="1">
                <a:solidFill>
                  <a:schemeClr val="tx1"/>
                </a:solidFill>
              </a:rPr>
              <a:t>擴展性</a:t>
            </a:r>
            <a:r>
              <a:rPr lang="zh-TW" altLang="en-US" sz="1800">
                <a:solidFill>
                  <a:schemeClr val="tx1"/>
                </a:solidFill>
              </a:rPr>
              <a:t>：傳統功能內容擴展性不佳，一般僅能提供單一功能。若需新功能須再裝設新設備。</a:t>
            </a:r>
            <a:endParaRPr lang="en-US" altLang="zh-TW" sz="1800">
              <a:solidFill>
                <a:schemeClr val="tx1"/>
              </a:solidFill>
            </a:endParaRPr>
          </a:p>
          <a:p>
            <a:r>
              <a:rPr lang="zh-TW" altLang="en-US" sz="1800" b="1">
                <a:solidFill>
                  <a:schemeClr val="tx1"/>
                </a:solidFill>
              </a:rPr>
              <a:t>相容性</a:t>
            </a:r>
            <a:r>
              <a:rPr lang="zh-TW" altLang="en-US" sz="1800">
                <a:solidFill>
                  <a:schemeClr val="tx1"/>
                </a:solidFill>
              </a:rPr>
              <a:t>：傳統系統與其他設備相容性不佳，造成資訊整合困難、應用難以擴大</a:t>
            </a:r>
            <a:endParaRPr lang="en-US" altLang="zh-TW" sz="1800">
              <a:solidFill>
                <a:schemeClr val="tx1"/>
              </a:solidFill>
            </a:endParaRPr>
          </a:p>
          <a:p>
            <a:r>
              <a:rPr lang="zh-TW" altLang="en-US" sz="1800" b="1">
                <a:solidFill>
                  <a:schemeClr val="tx1"/>
                </a:solidFill>
              </a:rPr>
              <a:t>品質</a:t>
            </a:r>
            <a:r>
              <a:rPr lang="zh-TW" altLang="en-US" sz="1800">
                <a:solidFill>
                  <a:schemeClr val="tx1"/>
                </a:solidFill>
              </a:rPr>
              <a:t>：傳統設備分散，各設備之間硬體介面多，影響散熱及防水能力</a:t>
            </a:r>
            <a:endParaRPr lang="en-US" altLang="zh-TW" sz="1800">
              <a:solidFill>
                <a:schemeClr val="tx1"/>
              </a:solidFill>
            </a:endParaRPr>
          </a:p>
        </p:txBody>
      </p:sp>
      <p:graphicFrame>
        <p:nvGraphicFramePr>
          <p:cNvPr id="6" name="表格 5">
            <a:extLst>
              <a:ext uri="{FF2B5EF4-FFF2-40B4-BE49-F238E27FC236}">
                <a16:creationId xmlns:a16="http://schemas.microsoft.com/office/drawing/2014/main" id="{CF30C7CE-6DC3-AD6D-A20A-621CC3F3B6AC}"/>
              </a:ext>
            </a:extLst>
          </p:cNvPr>
          <p:cNvGraphicFramePr>
            <a:graphicFrameLocks noGrp="1"/>
          </p:cNvGraphicFramePr>
          <p:nvPr/>
        </p:nvGraphicFramePr>
        <p:xfrm>
          <a:off x="931541" y="1186309"/>
          <a:ext cx="10515600" cy="4485381"/>
        </p:xfrm>
        <a:graphic>
          <a:graphicData uri="http://schemas.openxmlformats.org/drawingml/2006/table">
            <a:tbl>
              <a:tblPr firstRow="1" bandRow="1">
                <a:tableStyleId>{5C22544A-7EE6-4342-B048-85BDC9FD1C3A}</a:tableStyleId>
              </a:tblPr>
              <a:tblGrid>
                <a:gridCol w="865019">
                  <a:extLst>
                    <a:ext uri="{9D8B030D-6E8A-4147-A177-3AD203B41FA5}">
                      <a16:colId xmlns:a16="http://schemas.microsoft.com/office/drawing/2014/main" val="351101332"/>
                    </a:ext>
                  </a:extLst>
                </a:gridCol>
                <a:gridCol w="1914547">
                  <a:extLst>
                    <a:ext uri="{9D8B030D-6E8A-4147-A177-3AD203B41FA5}">
                      <a16:colId xmlns:a16="http://schemas.microsoft.com/office/drawing/2014/main" val="1604475746"/>
                    </a:ext>
                  </a:extLst>
                </a:gridCol>
                <a:gridCol w="4101195">
                  <a:extLst>
                    <a:ext uri="{9D8B030D-6E8A-4147-A177-3AD203B41FA5}">
                      <a16:colId xmlns:a16="http://schemas.microsoft.com/office/drawing/2014/main" val="2098931834"/>
                    </a:ext>
                  </a:extLst>
                </a:gridCol>
                <a:gridCol w="3634839">
                  <a:extLst>
                    <a:ext uri="{9D8B030D-6E8A-4147-A177-3AD203B41FA5}">
                      <a16:colId xmlns:a16="http://schemas.microsoft.com/office/drawing/2014/main" val="3191499121"/>
                    </a:ext>
                  </a:extLst>
                </a:gridCol>
              </a:tblGrid>
              <a:tr h="390033">
                <a:tc>
                  <a:txBody>
                    <a:bodyPr/>
                    <a:lstStyle/>
                    <a:p>
                      <a:r>
                        <a:rPr lang="en-US" altLang="zh-TW"/>
                        <a:t>Item</a:t>
                      </a:r>
                      <a:endParaRPr lang="zh-TW" altLang="en-US"/>
                    </a:p>
                  </a:txBody>
                  <a:tcPr/>
                </a:tc>
                <a:tc>
                  <a:txBody>
                    <a:bodyPr/>
                    <a:lstStyle/>
                    <a:p>
                      <a:r>
                        <a:rPr lang="zh-TW" altLang="en-US"/>
                        <a:t>挑戰</a:t>
                      </a:r>
                    </a:p>
                  </a:txBody>
                  <a:tcPr/>
                </a:tc>
                <a:tc>
                  <a:txBody>
                    <a:bodyPr/>
                    <a:lstStyle/>
                    <a:p>
                      <a:r>
                        <a:rPr lang="zh-TW" altLang="en-US"/>
                        <a:t>現狀問題</a:t>
                      </a:r>
                    </a:p>
                  </a:txBody>
                  <a:tcPr/>
                </a:tc>
                <a:tc>
                  <a:txBody>
                    <a:bodyPr/>
                    <a:lstStyle/>
                    <a:p>
                      <a:r>
                        <a:rPr lang="zh-TW" altLang="en-US"/>
                        <a:t>方案</a:t>
                      </a:r>
                    </a:p>
                  </a:txBody>
                  <a:tcPr/>
                </a:tc>
                <a:extLst>
                  <a:ext uri="{0D108BD9-81ED-4DB2-BD59-A6C34878D82A}">
                    <a16:rowId xmlns:a16="http://schemas.microsoft.com/office/drawing/2014/main" val="3189112701"/>
                  </a:ext>
                </a:extLst>
              </a:tr>
              <a:tr h="682558">
                <a:tc>
                  <a:txBody>
                    <a:bodyPr/>
                    <a:lstStyle/>
                    <a:p>
                      <a:r>
                        <a:rPr lang="en-US" altLang="zh-TW"/>
                        <a:t>1</a:t>
                      </a:r>
                      <a:endParaRPr lang="zh-TW" altLang="en-US"/>
                    </a:p>
                  </a:txBody>
                  <a:tcPr/>
                </a:tc>
                <a:tc>
                  <a:txBody>
                    <a:bodyPr/>
                    <a:lstStyle/>
                    <a:p>
                      <a:r>
                        <a:rPr lang="zh-TW" altLang="en-US"/>
                        <a:t>市容</a:t>
                      </a:r>
                    </a:p>
                  </a:txBody>
                  <a:tcPr/>
                </a:tc>
                <a:tc>
                  <a:txBody>
                    <a:bodyPr/>
                    <a:lstStyle/>
                    <a:p>
                      <a:r>
                        <a:rPr lang="zh-TW" altLang="en-US"/>
                        <a:t>架設混亂</a:t>
                      </a:r>
                      <a:r>
                        <a:rPr lang="en-US" altLang="zh-TW"/>
                        <a:t>,</a:t>
                      </a:r>
                      <a:r>
                        <a:rPr lang="zh-TW" altLang="en-US"/>
                        <a:t> 不美觀</a:t>
                      </a:r>
                      <a:r>
                        <a:rPr lang="en-US" altLang="zh-TW"/>
                        <a:t>, </a:t>
                      </a:r>
                      <a:r>
                        <a:rPr lang="zh-TW" altLang="en-US"/>
                        <a:t>安裝維護複雜</a:t>
                      </a:r>
                    </a:p>
                  </a:txBody>
                  <a:tcPr/>
                </a:tc>
                <a:tc>
                  <a:txBody>
                    <a:bodyPr/>
                    <a:lstStyle/>
                    <a:p>
                      <a:r>
                        <a:rPr lang="en-US" altLang="zh-TW"/>
                        <a:t>All in one</a:t>
                      </a:r>
                      <a:r>
                        <a:rPr lang="zh-TW" altLang="en-US"/>
                        <a:t>設計</a:t>
                      </a:r>
                      <a:r>
                        <a:rPr lang="en-US" altLang="zh-TW"/>
                        <a:t>,</a:t>
                      </a:r>
                      <a:r>
                        <a:rPr lang="zh-TW" altLang="en-US"/>
                        <a:t>減少攝影機數量</a:t>
                      </a:r>
                      <a:r>
                        <a:rPr lang="en-US" altLang="zh-TW"/>
                        <a:t>,</a:t>
                      </a:r>
                      <a:r>
                        <a:rPr lang="zh-TW" altLang="en-US"/>
                        <a:t>美化市容</a:t>
                      </a:r>
                    </a:p>
                  </a:txBody>
                  <a:tcPr/>
                </a:tc>
                <a:extLst>
                  <a:ext uri="{0D108BD9-81ED-4DB2-BD59-A6C34878D82A}">
                    <a16:rowId xmlns:a16="http://schemas.microsoft.com/office/drawing/2014/main" val="175066710"/>
                  </a:ext>
                </a:extLst>
              </a:tr>
              <a:tr h="682558">
                <a:tc>
                  <a:txBody>
                    <a:bodyPr/>
                    <a:lstStyle/>
                    <a:p>
                      <a:r>
                        <a:rPr lang="en-US" altLang="zh-TW"/>
                        <a:t>2</a:t>
                      </a:r>
                      <a:endParaRPr lang="zh-TW" altLang="en-US"/>
                    </a:p>
                  </a:txBody>
                  <a:tcPr/>
                </a:tc>
                <a:tc>
                  <a:txBody>
                    <a:bodyPr/>
                    <a:lstStyle/>
                    <a:p>
                      <a:r>
                        <a:rPr lang="zh-TW" altLang="en-US"/>
                        <a:t>成本高</a:t>
                      </a:r>
                    </a:p>
                  </a:txBody>
                  <a:tcPr/>
                </a:tc>
                <a:tc>
                  <a:txBody>
                    <a:bodyPr/>
                    <a:lstStyle/>
                    <a:p>
                      <a:r>
                        <a:rPr lang="zh-TW" altLang="en-US"/>
                        <a:t>設備</a:t>
                      </a:r>
                      <a:r>
                        <a:rPr lang="en-US" altLang="zh-TW"/>
                        <a:t>, </a:t>
                      </a:r>
                      <a:r>
                        <a:rPr lang="zh-TW" altLang="en-US"/>
                        <a:t>架設</a:t>
                      </a:r>
                      <a:r>
                        <a:rPr lang="en-US" altLang="zh-TW"/>
                        <a:t>,</a:t>
                      </a:r>
                      <a:r>
                        <a:rPr lang="zh-TW" altLang="en-US"/>
                        <a:t> 維護</a:t>
                      </a:r>
                    </a:p>
                  </a:txBody>
                  <a:tcPr/>
                </a:tc>
                <a:tc>
                  <a:txBody>
                    <a:bodyPr/>
                    <a:lstStyle/>
                    <a:p>
                      <a:r>
                        <a:rPr lang="en-US" altLang="zh-TW"/>
                        <a:t>All in one</a:t>
                      </a:r>
                      <a:r>
                        <a:rPr lang="zh-TW" altLang="en-US"/>
                        <a:t>設計</a:t>
                      </a:r>
                      <a:r>
                        <a:rPr lang="en-US" altLang="zh-TW"/>
                        <a:t>,</a:t>
                      </a:r>
                      <a:r>
                        <a:rPr lang="zh-TW" altLang="en-US"/>
                        <a:t>減少安裝佈線費用</a:t>
                      </a:r>
                      <a:r>
                        <a:rPr lang="en-US" altLang="zh-TW"/>
                        <a:t>,</a:t>
                      </a:r>
                      <a:r>
                        <a:rPr lang="zh-TW" altLang="en-US"/>
                        <a:t>降低成本</a:t>
                      </a:r>
                    </a:p>
                  </a:txBody>
                  <a:tcPr/>
                </a:tc>
                <a:extLst>
                  <a:ext uri="{0D108BD9-81ED-4DB2-BD59-A6C34878D82A}">
                    <a16:rowId xmlns:a16="http://schemas.microsoft.com/office/drawing/2014/main" val="951945422"/>
                  </a:ext>
                </a:extLst>
              </a:tr>
              <a:tr h="682558">
                <a:tc>
                  <a:txBody>
                    <a:bodyPr/>
                    <a:lstStyle/>
                    <a:p>
                      <a:r>
                        <a:rPr lang="en-US" altLang="zh-TW"/>
                        <a:t>3</a:t>
                      </a:r>
                      <a:endParaRPr lang="zh-TW" altLang="en-US"/>
                    </a:p>
                  </a:txBody>
                  <a:tcPr/>
                </a:tc>
                <a:tc>
                  <a:txBody>
                    <a:bodyPr/>
                    <a:lstStyle/>
                    <a:p>
                      <a:r>
                        <a:rPr lang="zh-TW" altLang="en-US"/>
                        <a:t>穩定度</a:t>
                      </a:r>
                    </a:p>
                  </a:txBody>
                  <a:tcPr/>
                </a:tc>
                <a:tc>
                  <a:txBody>
                    <a:bodyPr/>
                    <a:lstStyle/>
                    <a:p>
                      <a:r>
                        <a:rPr lang="en-US" altLang="zh-TW"/>
                        <a:t>Thermal, </a:t>
                      </a:r>
                      <a:r>
                        <a:rPr lang="zh-TW" altLang="en-US"/>
                        <a:t>整合搭配</a:t>
                      </a:r>
                      <a:r>
                        <a:rPr lang="en-US" altLang="zh-TW"/>
                        <a:t>, </a:t>
                      </a:r>
                      <a:r>
                        <a:rPr lang="zh-TW" altLang="en-US"/>
                        <a:t>非專用</a:t>
                      </a:r>
                    </a:p>
                  </a:txBody>
                  <a:tcPr/>
                </a:tc>
                <a:tc>
                  <a:txBody>
                    <a:bodyPr/>
                    <a:lstStyle/>
                    <a:p>
                      <a:r>
                        <a:rPr lang="en-US" altLang="zh-TW"/>
                        <a:t>All in one</a:t>
                      </a:r>
                      <a:r>
                        <a:rPr lang="zh-TW" altLang="en-US"/>
                        <a:t>設計</a:t>
                      </a:r>
                      <a:r>
                        <a:rPr lang="en-US" altLang="zh-TW"/>
                        <a:t>,</a:t>
                      </a:r>
                      <a:r>
                        <a:rPr lang="zh-TW" altLang="en-US"/>
                        <a:t>單一品牌</a:t>
                      </a:r>
                      <a:r>
                        <a:rPr lang="en-US" altLang="zh-TW"/>
                        <a:t>, thermal</a:t>
                      </a:r>
                      <a:r>
                        <a:rPr lang="zh-TW" altLang="en-US"/>
                        <a:t>整合測試及驗證</a:t>
                      </a:r>
                      <a:r>
                        <a:rPr lang="en-US" altLang="zh-TW"/>
                        <a:t>,</a:t>
                      </a:r>
                      <a:r>
                        <a:rPr lang="zh-TW" altLang="en-US"/>
                        <a:t>增加穩定</a:t>
                      </a:r>
                    </a:p>
                  </a:txBody>
                  <a:tcPr/>
                </a:tc>
                <a:extLst>
                  <a:ext uri="{0D108BD9-81ED-4DB2-BD59-A6C34878D82A}">
                    <a16:rowId xmlns:a16="http://schemas.microsoft.com/office/drawing/2014/main" val="3029153023"/>
                  </a:ext>
                </a:extLst>
              </a:tr>
              <a:tr h="682558">
                <a:tc>
                  <a:txBody>
                    <a:bodyPr/>
                    <a:lstStyle/>
                    <a:p>
                      <a:r>
                        <a:rPr lang="en-US" altLang="zh-TW"/>
                        <a:t>4</a:t>
                      </a:r>
                      <a:endParaRPr lang="zh-TW" altLang="en-US"/>
                    </a:p>
                  </a:txBody>
                  <a:tcPr/>
                </a:tc>
                <a:tc>
                  <a:txBody>
                    <a:bodyPr/>
                    <a:lstStyle/>
                    <a:p>
                      <a:r>
                        <a:rPr lang="zh-TW" altLang="en-US"/>
                        <a:t>擴展性低</a:t>
                      </a:r>
                    </a:p>
                  </a:txBody>
                  <a:tcPr/>
                </a:tc>
                <a:tc>
                  <a:txBody>
                    <a:bodyPr/>
                    <a:lstStyle/>
                    <a:p>
                      <a:r>
                        <a:rPr lang="zh-TW" altLang="en-US"/>
                        <a:t>重複投資</a:t>
                      </a:r>
                      <a:r>
                        <a:rPr lang="en-US" altLang="zh-TW"/>
                        <a:t>, </a:t>
                      </a:r>
                      <a:r>
                        <a:rPr lang="zh-TW" altLang="en-US"/>
                        <a:t>單一應用</a:t>
                      </a:r>
                      <a:r>
                        <a:rPr lang="en-US" altLang="zh-TW"/>
                        <a:t>,</a:t>
                      </a:r>
                      <a:r>
                        <a:rPr lang="zh-TW" altLang="en-US"/>
                        <a:t> 未整合</a:t>
                      </a:r>
                      <a:r>
                        <a:rPr lang="en-US" altLang="zh-TW"/>
                        <a:t>, </a:t>
                      </a:r>
                      <a:r>
                        <a:rPr lang="zh-TW" altLang="en-US"/>
                        <a:t>未跨點</a:t>
                      </a:r>
                    </a:p>
                  </a:txBody>
                  <a:tcPr/>
                </a:tc>
                <a:tc>
                  <a:txBody>
                    <a:bodyPr/>
                    <a:lstStyle/>
                    <a:p>
                      <a:r>
                        <a:rPr lang="zh-TW" altLang="en-US"/>
                        <a:t>內建</a:t>
                      </a:r>
                      <a:r>
                        <a:rPr lang="en-US" altLang="zh-TW"/>
                        <a:t>Nvidia</a:t>
                      </a:r>
                      <a:r>
                        <a:rPr lang="zh-TW" altLang="en-US"/>
                        <a:t>平台</a:t>
                      </a:r>
                      <a:r>
                        <a:rPr lang="en-US" altLang="zh-TW"/>
                        <a:t>,</a:t>
                      </a:r>
                      <a:r>
                        <a:rPr lang="zh-TW" altLang="en-US"/>
                        <a:t>整合多用途</a:t>
                      </a:r>
                      <a:r>
                        <a:rPr lang="en-US" altLang="zh-TW"/>
                        <a:t>AI module,</a:t>
                      </a:r>
                      <a:r>
                        <a:rPr lang="zh-TW" altLang="en-US"/>
                        <a:t>跨設備數據整合及輸出</a:t>
                      </a:r>
                    </a:p>
                  </a:txBody>
                  <a:tcPr/>
                </a:tc>
                <a:extLst>
                  <a:ext uri="{0D108BD9-81ED-4DB2-BD59-A6C34878D82A}">
                    <a16:rowId xmlns:a16="http://schemas.microsoft.com/office/drawing/2014/main" val="3814981743"/>
                  </a:ext>
                </a:extLst>
              </a:tr>
              <a:tr h="682558">
                <a:tc>
                  <a:txBody>
                    <a:bodyPr/>
                    <a:lstStyle/>
                    <a:p>
                      <a:r>
                        <a:rPr lang="en-US" altLang="zh-TW"/>
                        <a:t>5</a:t>
                      </a:r>
                      <a:endParaRPr lang="zh-TW" altLang="en-US"/>
                    </a:p>
                  </a:txBody>
                  <a:tcPr/>
                </a:tc>
                <a:tc>
                  <a:txBody>
                    <a:bodyPr/>
                    <a:lstStyle/>
                    <a:p>
                      <a:r>
                        <a:rPr lang="en-US" altLang="zh-TW"/>
                        <a:t>AI</a:t>
                      </a:r>
                      <a:r>
                        <a:rPr lang="zh-TW" altLang="en-US"/>
                        <a:t> 應用程度低</a:t>
                      </a:r>
                    </a:p>
                  </a:txBody>
                  <a:tcPr/>
                </a:tc>
                <a:tc>
                  <a:txBody>
                    <a:bodyPr/>
                    <a:lstStyle/>
                    <a:p>
                      <a:r>
                        <a:rPr lang="zh-TW" altLang="en-US"/>
                        <a:t>提供的資料未優化</a:t>
                      </a:r>
                    </a:p>
                  </a:txBody>
                  <a:tcPr/>
                </a:tc>
                <a:tc>
                  <a:txBody>
                    <a:bodyPr/>
                    <a:lstStyle/>
                    <a:p>
                      <a:r>
                        <a:rPr lang="zh-TW" altLang="en-US"/>
                        <a:t>內建</a:t>
                      </a:r>
                      <a:r>
                        <a:rPr lang="en-US" altLang="zh-TW"/>
                        <a:t>Nvidia</a:t>
                      </a:r>
                      <a:r>
                        <a:rPr lang="zh-TW" altLang="en-US"/>
                        <a:t>平台</a:t>
                      </a:r>
                      <a:r>
                        <a:rPr lang="en-US" altLang="zh-TW"/>
                        <a:t>,</a:t>
                      </a:r>
                      <a:r>
                        <a:rPr lang="zh-TW" altLang="en-US"/>
                        <a:t>整合多用途</a:t>
                      </a:r>
                      <a:r>
                        <a:rPr lang="en-US" altLang="zh-TW"/>
                        <a:t>AI module,</a:t>
                      </a:r>
                      <a:r>
                        <a:rPr lang="zh-TW" altLang="en-US"/>
                        <a:t>滿足不同路口應用需求</a:t>
                      </a:r>
                    </a:p>
                  </a:txBody>
                  <a:tcPr/>
                </a:tc>
                <a:extLst>
                  <a:ext uri="{0D108BD9-81ED-4DB2-BD59-A6C34878D82A}">
                    <a16:rowId xmlns:a16="http://schemas.microsoft.com/office/drawing/2014/main" val="1393361540"/>
                  </a:ext>
                </a:extLst>
              </a:tr>
              <a:tr h="682558">
                <a:tc>
                  <a:txBody>
                    <a:bodyPr/>
                    <a:lstStyle/>
                    <a:p>
                      <a:r>
                        <a:rPr lang="en-US" altLang="zh-TW"/>
                        <a:t>6</a:t>
                      </a:r>
                      <a:endParaRPr lang="zh-TW" altLang="en-US"/>
                    </a:p>
                  </a:txBody>
                  <a:tcPr/>
                </a:tc>
                <a:tc>
                  <a:txBody>
                    <a:bodyPr/>
                    <a:lstStyle/>
                    <a:p>
                      <a:r>
                        <a:rPr lang="zh-TW" altLang="en-US"/>
                        <a:t>無跨平台</a:t>
                      </a:r>
                    </a:p>
                  </a:txBody>
                  <a:tcPr/>
                </a:tc>
                <a:tc>
                  <a:txBody>
                    <a:bodyPr/>
                    <a:lstStyle/>
                    <a:p>
                      <a:r>
                        <a:rPr lang="zh-TW" altLang="en-US"/>
                        <a:t>系統管理維護複雜</a:t>
                      </a:r>
                      <a:r>
                        <a:rPr lang="en-US" altLang="zh-TW"/>
                        <a:t>, </a:t>
                      </a:r>
                      <a:r>
                        <a:rPr lang="zh-TW" altLang="en-US"/>
                        <a:t>重複投資</a:t>
                      </a:r>
                      <a:r>
                        <a:rPr lang="en-US" altLang="zh-TW"/>
                        <a:t>,</a:t>
                      </a:r>
                      <a:endParaRPr lang="zh-TW" altLang="en-US"/>
                    </a:p>
                  </a:txBody>
                  <a:tcPr/>
                </a:tc>
                <a:tc>
                  <a:txBody>
                    <a:bodyPr/>
                    <a:lstStyle/>
                    <a:p>
                      <a:r>
                        <a:rPr lang="zh-TW" altLang="en-US"/>
                        <a:t>整合多用途</a:t>
                      </a:r>
                      <a:r>
                        <a:rPr lang="en-US" altLang="zh-TW"/>
                        <a:t>AI module,</a:t>
                      </a:r>
                      <a:r>
                        <a:rPr lang="zh-TW" altLang="en-US"/>
                        <a:t>完整資料分析輸出</a:t>
                      </a:r>
                      <a:r>
                        <a:rPr lang="en-US" altLang="zh-TW"/>
                        <a:t>,</a:t>
                      </a:r>
                      <a:r>
                        <a:rPr lang="zh-TW" altLang="en-US"/>
                        <a:t>提供完整</a:t>
                      </a:r>
                      <a:r>
                        <a:rPr lang="en-US" altLang="zh-TW"/>
                        <a:t>API</a:t>
                      </a:r>
                      <a:r>
                        <a:rPr lang="zh-TW" altLang="en-US"/>
                        <a:t>及跨平台整合</a:t>
                      </a:r>
                    </a:p>
                  </a:txBody>
                  <a:tcPr/>
                </a:tc>
                <a:extLst>
                  <a:ext uri="{0D108BD9-81ED-4DB2-BD59-A6C34878D82A}">
                    <a16:rowId xmlns:a16="http://schemas.microsoft.com/office/drawing/2014/main" val="2372460442"/>
                  </a:ext>
                </a:extLst>
              </a:tr>
            </a:tbl>
          </a:graphicData>
        </a:graphic>
      </p:graphicFrame>
    </p:spTree>
    <p:extLst>
      <p:ext uri="{BB962C8B-B14F-4D97-AF65-F5344CB8AC3E}">
        <p14:creationId xmlns:p14="http://schemas.microsoft.com/office/powerpoint/2010/main" val="3517504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E4F87E-402B-E4C1-3ACE-E92C903A27BA}"/>
              </a:ext>
            </a:extLst>
          </p:cNvPr>
          <p:cNvSpPr>
            <a:spLocks noGrp="1"/>
          </p:cNvSpPr>
          <p:nvPr>
            <p:ph type="title"/>
          </p:nvPr>
        </p:nvSpPr>
        <p:spPr/>
        <p:txBody>
          <a:bodyPr/>
          <a:lstStyle/>
          <a:p>
            <a:r>
              <a:rPr lang="zh-TW" altLang="en-US"/>
              <a:t>做法這麼多為什麼還是死這麼多人</a:t>
            </a:r>
            <a:r>
              <a:rPr lang="en-US" altLang="zh-TW"/>
              <a:t>?</a:t>
            </a:r>
            <a:endParaRPr lang="zh-TW" altLang="en-US"/>
          </a:p>
        </p:txBody>
      </p:sp>
      <p:sp>
        <p:nvSpPr>
          <p:cNvPr id="3" name="投影片編號版面配置區 2">
            <a:extLst>
              <a:ext uri="{FF2B5EF4-FFF2-40B4-BE49-F238E27FC236}">
                <a16:creationId xmlns:a16="http://schemas.microsoft.com/office/drawing/2014/main" id="{21FCC5E5-880B-FE90-0CA1-2B2B8156F120}"/>
              </a:ext>
            </a:extLst>
          </p:cNvPr>
          <p:cNvSpPr>
            <a:spLocks noGrp="1"/>
          </p:cNvSpPr>
          <p:nvPr>
            <p:ph type="sldNum" sz="quarter" idx="12"/>
          </p:nvPr>
        </p:nvSpPr>
        <p:spPr/>
        <p:txBody>
          <a:bodyPr/>
          <a:lstStyle/>
          <a:p>
            <a:pPr algn="ctr"/>
            <a:fld id="{6E290225-7458-4E5F-AFE5-E142CAAEBF37}" type="slidenum">
              <a:rPr lang="en-US" smtClean="0"/>
              <a:pPr algn="ctr"/>
              <a:t>92</a:t>
            </a:fld>
            <a:endParaRPr lang="en-US"/>
          </a:p>
        </p:txBody>
      </p:sp>
      <p:sp>
        <p:nvSpPr>
          <p:cNvPr id="4" name="內容版面配置區 3">
            <a:extLst>
              <a:ext uri="{FF2B5EF4-FFF2-40B4-BE49-F238E27FC236}">
                <a16:creationId xmlns:a16="http://schemas.microsoft.com/office/drawing/2014/main" id="{D5BD753E-CCE0-B217-E0BE-8DBF68FC57CF}"/>
              </a:ext>
            </a:extLst>
          </p:cNvPr>
          <p:cNvSpPr>
            <a:spLocks noGrp="1"/>
          </p:cNvSpPr>
          <p:nvPr>
            <p:ph idx="1"/>
          </p:nvPr>
        </p:nvSpPr>
        <p:spPr/>
        <p:txBody>
          <a:bodyPr/>
          <a:lstStyle/>
          <a:p>
            <a:r>
              <a:rPr lang="zh-TW" altLang="en-US">
                <a:solidFill>
                  <a:schemeClr val="tx1"/>
                </a:solidFill>
                <a:highlight>
                  <a:srgbClr val="FFFF00"/>
                </a:highlight>
              </a:rPr>
              <a:t>人類會出錯，因此：</a:t>
            </a:r>
            <a:endParaRPr lang="en-US" altLang="zh-TW">
              <a:solidFill>
                <a:schemeClr val="tx1"/>
              </a:solidFill>
              <a:highlight>
                <a:srgbClr val="FFFF00"/>
              </a:highlight>
            </a:endParaRPr>
          </a:p>
          <a:p>
            <a:pPr lvl="1"/>
            <a:r>
              <a:rPr lang="zh-TW" altLang="en-US">
                <a:solidFill>
                  <a:schemeClr val="tx1"/>
                </a:solidFill>
                <a:highlight>
                  <a:srgbClr val="FFFF00"/>
                </a:highlight>
              </a:rPr>
              <a:t>預期人會失誤</a:t>
            </a:r>
            <a:endParaRPr lang="en-US" altLang="zh-TW">
              <a:solidFill>
                <a:schemeClr val="tx1"/>
              </a:solidFill>
              <a:highlight>
                <a:srgbClr val="FFFF00"/>
              </a:highlight>
            </a:endParaRPr>
          </a:p>
          <a:p>
            <a:pPr lvl="2"/>
            <a:r>
              <a:rPr lang="zh-TW" altLang="en-US">
                <a:solidFill>
                  <a:schemeClr val="tx1"/>
                </a:solidFill>
                <a:highlight>
                  <a:srgbClr val="FFFF00"/>
                </a:highlight>
              </a:rPr>
              <a:t>在不同道路使用者間創造空間區隔</a:t>
            </a:r>
            <a:endParaRPr lang="en-US" altLang="zh-TW">
              <a:solidFill>
                <a:schemeClr val="tx1"/>
              </a:solidFill>
              <a:highlight>
                <a:srgbClr val="FFFF00"/>
              </a:highlight>
            </a:endParaRPr>
          </a:p>
          <a:p>
            <a:pPr lvl="2"/>
            <a:r>
              <a:rPr lang="zh-TW" altLang="en-US">
                <a:solidFill>
                  <a:schemeClr val="tx1"/>
                </a:solidFill>
                <a:highlight>
                  <a:srgbClr val="FFFF00"/>
                </a:highlight>
              </a:rPr>
              <a:t>在不同道路使用者間創造時間區隔</a:t>
            </a:r>
            <a:endParaRPr lang="en-US" altLang="zh-TW">
              <a:solidFill>
                <a:schemeClr val="tx1"/>
              </a:solidFill>
              <a:highlight>
                <a:srgbClr val="FFFF00"/>
              </a:highlight>
            </a:endParaRPr>
          </a:p>
          <a:p>
            <a:pPr lvl="2"/>
            <a:r>
              <a:rPr lang="zh-TW" altLang="en-US">
                <a:solidFill>
                  <a:schemeClr val="tx1"/>
                </a:solidFill>
                <a:highlight>
                  <a:srgbClr val="FFFF00"/>
                </a:highlight>
              </a:rPr>
              <a:t>增加道路使用者的專心程度及環境意識</a:t>
            </a:r>
            <a:endParaRPr lang="en-US" altLang="zh-TW">
              <a:solidFill>
                <a:schemeClr val="tx1"/>
              </a:solidFill>
              <a:highlight>
                <a:srgbClr val="FFFF00"/>
              </a:highlight>
            </a:endParaRPr>
          </a:p>
          <a:p>
            <a:pPr lvl="3"/>
            <a:r>
              <a:rPr lang="zh-TW" altLang="en-US">
                <a:solidFill>
                  <a:schemeClr val="tx1"/>
                </a:solidFill>
                <a:highlight>
                  <a:srgbClr val="FFFF00"/>
                </a:highlight>
              </a:rPr>
              <a:t>視覺：減少遮擋、加強夜間照明、車輛</a:t>
            </a:r>
            <a:r>
              <a:rPr lang="en-US" altLang="zh-TW">
                <a:solidFill>
                  <a:schemeClr val="tx1"/>
                </a:solidFill>
                <a:highlight>
                  <a:srgbClr val="FFFF00"/>
                </a:highlight>
              </a:rPr>
              <a:t>/</a:t>
            </a:r>
            <a:r>
              <a:rPr lang="zh-TW" altLang="en-US">
                <a:solidFill>
                  <a:schemeClr val="tx1"/>
                </a:solidFill>
                <a:highlight>
                  <a:srgbClr val="FFFF00"/>
                </a:highlight>
              </a:rPr>
              <a:t>自行車</a:t>
            </a:r>
            <a:r>
              <a:rPr lang="en-US" altLang="zh-TW">
                <a:solidFill>
                  <a:schemeClr val="tx1"/>
                </a:solidFill>
                <a:highlight>
                  <a:srgbClr val="FFFF00"/>
                </a:highlight>
              </a:rPr>
              <a:t>/</a:t>
            </a:r>
            <a:r>
              <a:rPr lang="zh-TW" altLang="en-US">
                <a:solidFill>
                  <a:schemeClr val="tx1"/>
                </a:solidFill>
                <a:highlight>
                  <a:srgbClr val="FFFF00"/>
                </a:highlight>
              </a:rPr>
              <a:t>行人夜間打燈或著鮮豔衣著</a:t>
            </a:r>
            <a:endParaRPr lang="en-US" altLang="zh-TW">
              <a:solidFill>
                <a:schemeClr val="tx1"/>
              </a:solidFill>
              <a:highlight>
                <a:srgbClr val="FFFF00"/>
              </a:highlight>
            </a:endParaRPr>
          </a:p>
          <a:p>
            <a:pPr lvl="3"/>
            <a:r>
              <a:rPr lang="zh-TW" altLang="en-US">
                <a:solidFill>
                  <a:schemeClr val="tx1"/>
                </a:solidFill>
                <a:highlight>
                  <a:srgbClr val="FFFF00"/>
                </a:highlight>
              </a:rPr>
              <a:t>專注：停車震動帶 </a:t>
            </a:r>
            <a:r>
              <a:rPr lang="en-US" altLang="zh-TW">
                <a:solidFill>
                  <a:schemeClr val="tx1"/>
                </a:solidFill>
                <a:highlight>
                  <a:srgbClr val="FFFF00"/>
                </a:highlight>
              </a:rPr>
              <a:t>(Rumble Stripes)</a:t>
            </a:r>
            <a:r>
              <a:rPr lang="zh-TW" altLang="en-US">
                <a:solidFill>
                  <a:schemeClr val="tx1"/>
                </a:solidFill>
                <a:highlight>
                  <a:srgbClr val="FFFF00"/>
                </a:highlight>
              </a:rPr>
              <a:t>或車內告警系統、行人告警燈號</a:t>
            </a:r>
            <a:endParaRPr lang="en-US" altLang="zh-TW">
              <a:solidFill>
                <a:schemeClr val="tx1"/>
              </a:solidFill>
              <a:highlight>
                <a:srgbClr val="FFFF00"/>
              </a:highlight>
            </a:endParaRPr>
          </a:p>
          <a:p>
            <a:pPr lvl="3"/>
            <a:r>
              <a:rPr lang="zh-TW" altLang="en-US">
                <a:solidFill>
                  <a:schemeClr val="tx1"/>
                </a:solidFill>
                <a:highlight>
                  <a:srgbClr val="FFFF00"/>
                </a:highlight>
              </a:rPr>
              <a:t>降低減損 </a:t>
            </a:r>
            <a:r>
              <a:rPr lang="en-US" altLang="zh-TW">
                <a:solidFill>
                  <a:schemeClr val="tx1"/>
                </a:solidFill>
                <a:highlight>
                  <a:srgbClr val="FFFF00"/>
                </a:highlight>
              </a:rPr>
              <a:t>(Impairment)</a:t>
            </a:r>
            <a:r>
              <a:rPr lang="zh-TW" altLang="en-US">
                <a:solidFill>
                  <a:schemeClr val="tx1"/>
                </a:solidFill>
                <a:highlight>
                  <a:srgbClr val="FFFF00"/>
                </a:highlight>
              </a:rPr>
              <a:t>：酒精偵測裝置、車內避免手機分心設備、計畫鼓勵安全行為</a:t>
            </a:r>
            <a:endParaRPr lang="en-US" altLang="zh-TW">
              <a:solidFill>
                <a:schemeClr val="tx1"/>
              </a:solidFill>
              <a:highlight>
                <a:srgbClr val="FFFF00"/>
              </a:highlight>
            </a:endParaRPr>
          </a:p>
          <a:p>
            <a:pPr lvl="1"/>
            <a:r>
              <a:rPr lang="zh-TW" altLang="en-US">
                <a:solidFill>
                  <a:schemeClr val="tx1"/>
                </a:solidFill>
                <a:highlight>
                  <a:srgbClr val="FFFF00"/>
                </a:highlight>
              </a:rPr>
              <a:t>了解人體受傷耐受度</a:t>
            </a:r>
            <a:endParaRPr lang="en-US" altLang="zh-TW">
              <a:solidFill>
                <a:schemeClr val="tx1"/>
              </a:solidFill>
              <a:highlight>
                <a:srgbClr val="FFFF00"/>
              </a:highlight>
            </a:endParaRPr>
          </a:p>
          <a:p>
            <a:pPr lvl="2"/>
            <a:r>
              <a:rPr lang="zh-TW" altLang="en-US">
                <a:solidFill>
                  <a:schemeClr val="tx1"/>
                </a:solidFill>
                <a:highlight>
                  <a:srgbClr val="FFFF00"/>
                </a:highlight>
              </a:rPr>
              <a:t>降低車速：可透過號誌控制降低高速行駛情形、科技執法</a:t>
            </a:r>
            <a:endParaRPr lang="en-US" altLang="zh-TW">
              <a:solidFill>
                <a:schemeClr val="tx1"/>
              </a:solidFill>
              <a:highlight>
                <a:srgbClr val="FFFF00"/>
              </a:highlight>
            </a:endParaRPr>
          </a:p>
          <a:p>
            <a:pPr lvl="2"/>
            <a:r>
              <a:rPr lang="zh-TW" altLang="en-US">
                <a:solidFill>
                  <a:schemeClr val="tx1"/>
                </a:solidFill>
                <a:highlight>
                  <a:srgbClr val="FFFF00"/>
                </a:highlight>
              </a:rPr>
              <a:t>降低衝擊力量：透過路口設計、車輛乘員保護、車輛外部設計、自動煞停系統、路側碰撞保護</a:t>
            </a:r>
            <a:endParaRPr lang="en-US" altLang="zh-TW">
              <a:solidFill>
                <a:schemeClr val="tx1"/>
              </a:solidFill>
              <a:highlight>
                <a:srgbClr val="FFFF00"/>
              </a:highlight>
            </a:endParaRPr>
          </a:p>
          <a:p>
            <a:r>
              <a:rPr lang="zh-TW" altLang="en-US">
                <a:solidFill>
                  <a:schemeClr val="tx1"/>
                </a:solidFill>
                <a:highlight>
                  <a:srgbClr val="FFFF00"/>
                </a:highlight>
              </a:rPr>
              <a:t>台灣無號誌路口車禍主要肇因為「未依規定讓車」、「未依規定減速」及「未注意車前狀況」</a:t>
            </a:r>
          </a:p>
        </p:txBody>
      </p:sp>
      <p:pic>
        <p:nvPicPr>
          <p:cNvPr id="6" name="圖片 5">
            <a:extLst>
              <a:ext uri="{FF2B5EF4-FFF2-40B4-BE49-F238E27FC236}">
                <a16:creationId xmlns:a16="http://schemas.microsoft.com/office/drawing/2014/main" id="{82741E1C-373A-E7E4-748D-85CA5691D8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2910" y="4893283"/>
            <a:ext cx="4890890" cy="1964717"/>
          </a:xfrm>
          <a:prstGeom prst="rect">
            <a:avLst/>
          </a:prstGeom>
        </p:spPr>
      </p:pic>
    </p:spTree>
    <p:extLst>
      <p:ext uri="{BB962C8B-B14F-4D97-AF65-F5344CB8AC3E}">
        <p14:creationId xmlns:p14="http://schemas.microsoft.com/office/powerpoint/2010/main" val="214567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D0B02A-F33B-5B78-A959-0A9DBE59E335}"/>
              </a:ext>
            </a:extLst>
          </p:cNvPr>
          <p:cNvSpPr>
            <a:spLocks noGrp="1"/>
          </p:cNvSpPr>
          <p:nvPr>
            <p:ph type="title"/>
          </p:nvPr>
        </p:nvSpPr>
        <p:spPr/>
        <p:txBody>
          <a:bodyPr/>
          <a:lstStyle/>
          <a:p>
            <a:r>
              <a:rPr lang="zh-TW" altLang="en-US"/>
              <a:t>無號誌路口實際改善做法</a:t>
            </a:r>
            <a:r>
              <a:rPr lang="en-US" altLang="zh-TW"/>
              <a:t>: </a:t>
            </a:r>
            <a:r>
              <a:rPr lang="zh-TW" altLang="en-US"/>
              <a:t>導入新興技術</a:t>
            </a:r>
          </a:p>
        </p:txBody>
      </p:sp>
      <p:sp>
        <p:nvSpPr>
          <p:cNvPr id="3" name="投影片編號版面配置區 2">
            <a:extLst>
              <a:ext uri="{FF2B5EF4-FFF2-40B4-BE49-F238E27FC236}">
                <a16:creationId xmlns:a16="http://schemas.microsoft.com/office/drawing/2014/main" id="{602F2573-4909-071C-C1FE-527C6FC3C6C2}"/>
              </a:ext>
            </a:extLst>
          </p:cNvPr>
          <p:cNvSpPr>
            <a:spLocks noGrp="1"/>
          </p:cNvSpPr>
          <p:nvPr>
            <p:ph type="sldNum" sz="quarter" idx="12"/>
          </p:nvPr>
        </p:nvSpPr>
        <p:spPr/>
        <p:txBody>
          <a:bodyPr/>
          <a:lstStyle/>
          <a:p>
            <a:pPr algn="ctr"/>
            <a:fld id="{6E290225-7458-4E5F-AFE5-E142CAAEBF37}" type="slidenum">
              <a:rPr lang="en-US" smtClean="0"/>
              <a:pPr algn="ctr"/>
              <a:t>93</a:t>
            </a:fld>
            <a:endParaRPr lang="en-US"/>
          </a:p>
        </p:txBody>
      </p:sp>
      <p:pic>
        <p:nvPicPr>
          <p:cNvPr id="7" name="圖片 6">
            <a:extLst>
              <a:ext uri="{FF2B5EF4-FFF2-40B4-BE49-F238E27FC236}">
                <a16:creationId xmlns:a16="http://schemas.microsoft.com/office/drawing/2014/main" id="{4948ED10-891C-8A51-AEFD-4E471AA6F6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1" y="1965004"/>
            <a:ext cx="3041966" cy="2281475"/>
          </a:xfrm>
          <a:prstGeom prst="rect">
            <a:avLst/>
          </a:prstGeom>
        </p:spPr>
      </p:pic>
      <p:sp>
        <p:nvSpPr>
          <p:cNvPr id="8" name="矩形 7">
            <a:extLst>
              <a:ext uri="{FF2B5EF4-FFF2-40B4-BE49-F238E27FC236}">
                <a16:creationId xmlns:a16="http://schemas.microsoft.com/office/drawing/2014/main" id="{F5000225-F9B2-3F41-0641-823B495F228F}"/>
              </a:ext>
            </a:extLst>
          </p:cNvPr>
          <p:cNvSpPr/>
          <p:nvPr/>
        </p:nvSpPr>
        <p:spPr>
          <a:xfrm>
            <a:off x="838201" y="1965004"/>
            <a:ext cx="3041966" cy="36761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車輛碰撞示警</a:t>
            </a:r>
          </a:p>
        </p:txBody>
      </p:sp>
      <p:sp>
        <p:nvSpPr>
          <p:cNvPr id="9" name="矩形: 圓角 8">
            <a:extLst>
              <a:ext uri="{FF2B5EF4-FFF2-40B4-BE49-F238E27FC236}">
                <a16:creationId xmlns:a16="http://schemas.microsoft.com/office/drawing/2014/main" id="{B4DF7671-FC54-94F8-D649-56CE74866397}"/>
              </a:ext>
            </a:extLst>
          </p:cNvPr>
          <p:cNvSpPr/>
          <p:nvPr/>
        </p:nvSpPr>
        <p:spPr>
          <a:xfrm>
            <a:off x="838200" y="1249527"/>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偵測示警</a:t>
            </a:r>
          </a:p>
        </p:txBody>
      </p:sp>
      <p:pic>
        <p:nvPicPr>
          <p:cNvPr id="10" name="圖片 9">
            <a:extLst>
              <a:ext uri="{FF2B5EF4-FFF2-40B4-BE49-F238E27FC236}">
                <a16:creationId xmlns:a16="http://schemas.microsoft.com/office/drawing/2014/main" id="{2CFC6444-E3DE-B4C5-31A1-4EBC75BE9A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 y="4393963"/>
            <a:ext cx="3041966" cy="2281474"/>
          </a:xfrm>
          <a:prstGeom prst="rect">
            <a:avLst/>
          </a:prstGeom>
        </p:spPr>
      </p:pic>
      <p:sp>
        <p:nvSpPr>
          <p:cNvPr id="11" name="矩形 10">
            <a:extLst>
              <a:ext uri="{FF2B5EF4-FFF2-40B4-BE49-F238E27FC236}">
                <a16:creationId xmlns:a16="http://schemas.microsoft.com/office/drawing/2014/main" id="{915D9FEC-C420-C2C9-8539-398F834E7620}"/>
              </a:ext>
            </a:extLst>
          </p:cNvPr>
          <p:cNvSpPr/>
          <p:nvPr/>
        </p:nvSpPr>
        <p:spPr>
          <a:xfrm>
            <a:off x="838201" y="4393963"/>
            <a:ext cx="3041966" cy="36761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行人</a:t>
            </a:r>
            <a:r>
              <a:rPr kumimoji="0" lang="zh-TW" altLang="en-US" sz="1600" b="1" i="0" u="none" strike="noStrike" kern="1200" cap="none" spc="0" normalizeH="0" baseline="0" noProof="0">
                <a:ln>
                  <a:noFill/>
                </a:ln>
                <a:solidFill>
                  <a:prstClr val="black"/>
                </a:solidFill>
                <a:effectLst/>
                <a:uLnTx/>
                <a:uFillTx/>
                <a:latin typeface="Calibri"/>
                <a:ea typeface="微軟正黑體"/>
                <a:cs typeface="+mn-cs"/>
              </a:rPr>
              <a:t>示警</a:t>
            </a:r>
          </a:p>
        </p:txBody>
      </p:sp>
      <p:pic>
        <p:nvPicPr>
          <p:cNvPr id="12" name="圖片 11">
            <a:extLst>
              <a:ext uri="{FF2B5EF4-FFF2-40B4-BE49-F238E27FC236}">
                <a16:creationId xmlns:a16="http://schemas.microsoft.com/office/drawing/2014/main" id="{15B5B723-5451-6E0A-8499-9BCB8E911F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1000" y="2000250"/>
            <a:ext cx="2994972" cy="2246229"/>
          </a:xfrm>
          <a:prstGeom prst="rect">
            <a:avLst/>
          </a:prstGeom>
        </p:spPr>
      </p:pic>
      <p:sp>
        <p:nvSpPr>
          <p:cNvPr id="13" name="矩形 12">
            <a:extLst>
              <a:ext uri="{FF2B5EF4-FFF2-40B4-BE49-F238E27FC236}">
                <a16:creationId xmlns:a16="http://schemas.microsoft.com/office/drawing/2014/main" id="{2CE03819-C6F3-BF2C-D153-DBE530677B45}"/>
              </a:ext>
            </a:extLst>
          </p:cNvPr>
          <p:cNvSpPr/>
          <p:nvPr/>
        </p:nvSpPr>
        <p:spPr>
          <a:xfrm>
            <a:off x="4191000" y="1965004"/>
            <a:ext cx="2994972" cy="36761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a:solidFill>
                  <a:prstClr val="black"/>
                </a:solidFill>
                <a:latin typeface="Calibri"/>
                <a:ea typeface="微軟正黑體"/>
              </a:rPr>
              <a:t>行穿線偵測補光</a:t>
            </a:r>
            <a:endParaRPr kumimoji="0" lang="zh-TW" altLang="en-US" sz="1600" b="1" i="0" u="none" strike="noStrike" kern="1200" cap="none" spc="0" normalizeH="0" baseline="0" noProof="0">
              <a:ln>
                <a:noFill/>
              </a:ln>
              <a:solidFill>
                <a:prstClr val="black"/>
              </a:solidFill>
              <a:effectLst/>
              <a:uLnTx/>
              <a:uFillTx/>
              <a:latin typeface="Calibri"/>
              <a:ea typeface="微軟正黑體"/>
              <a:cs typeface="+mn-cs"/>
            </a:endParaRPr>
          </a:p>
        </p:txBody>
      </p:sp>
      <p:sp>
        <p:nvSpPr>
          <p:cNvPr id="14" name="矩形: 圓角 13">
            <a:extLst>
              <a:ext uri="{FF2B5EF4-FFF2-40B4-BE49-F238E27FC236}">
                <a16:creationId xmlns:a16="http://schemas.microsoft.com/office/drawing/2014/main" id="{B4221AD0-DA6C-4F99-08F7-C0A1471198B6}"/>
              </a:ext>
            </a:extLst>
          </p:cNvPr>
          <p:cNvSpPr/>
          <p:nvPr/>
        </p:nvSpPr>
        <p:spPr>
          <a:xfrm>
            <a:off x="4191000" y="1249527"/>
            <a:ext cx="1566000" cy="56799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偵測補光</a:t>
            </a:r>
          </a:p>
        </p:txBody>
      </p:sp>
      <p:pic>
        <p:nvPicPr>
          <p:cNvPr id="5" name="圖片 4">
            <a:extLst>
              <a:ext uri="{FF2B5EF4-FFF2-40B4-BE49-F238E27FC236}">
                <a16:creationId xmlns:a16="http://schemas.microsoft.com/office/drawing/2014/main" id="{FE483E79-07E9-FFBD-5D98-06A1419A4C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96805" y="3187544"/>
            <a:ext cx="6296141" cy="3148070"/>
          </a:xfrm>
          <a:prstGeom prst="rect">
            <a:avLst/>
          </a:prstGeom>
        </p:spPr>
      </p:pic>
      <p:pic>
        <p:nvPicPr>
          <p:cNvPr id="15" name="圖片 14">
            <a:extLst>
              <a:ext uri="{FF2B5EF4-FFF2-40B4-BE49-F238E27FC236}">
                <a16:creationId xmlns:a16="http://schemas.microsoft.com/office/drawing/2014/main" id="{E3DC3264-A29B-B646-62BA-0FF80FCE64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43801" y="1055142"/>
            <a:ext cx="7426638" cy="2132401"/>
          </a:xfrm>
          <a:prstGeom prst="rect">
            <a:avLst/>
          </a:prstGeom>
        </p:spPr>
      </p:pic>
    </p:spTree>
    <p:extLst>
      <p:ext uri="{BB962C8B-B14F-4D97-AF65-F5344CB8AC3E}">
        <p14:creationId xmlns:p14="http://schemas.microsoft.com/office/powerpoint/2010/main" val="276181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03EEA-6B7B-3629-487C-DA3876631040}"/>
              </a:ext>
            </a:extLst>
          </p:cNvPr>
          <p:cNvSpPr>
            <a:spLocks noGrp="1"/>
          </p:cNvSpPr>
          <p:nvPr>
            <p:ph type="title"/>
          </p:nvPr>
        </p:nvSpPr>
        <p:spPr/>
        <p:txBody>
          <a:bodyPr/>
          <a:lstStyle/>
          <a:p>
            <a:r>
              <a:rPr lang="zh-TW" altLang="en-US"/>
              <a:t>落地機會：成大產學合作 </a:t>
            </a:r>
            <a:r>
              <a:rPr lang="en-US" altLang="zh-TW"/>
              <a:t>POC</a:t>
            </a:r>
            <a:r>
              <a:rPr lang="zh-TW" altLang="en-US"/>
              <a:t> </a:t>
            </a:r>
            <a:r>
              <a:rPr lang="en-US" altLang="zh-TW"/>
              <a:t>(1/2)</a:t>
            </a:r>
            <a:endParaRPr lang="zh-TW" altLang="en-US"/>
          </a:p>
        </p:txBody>
      </p:sp>
      <p:sp>
        <p:nvSpPr>
          <p:cNvPr id="3" name="投影片編號版面配置區 2">
            <a:extLst>
              <a:ext uri="{FF2B5EF4-FFF2-40B4-BE49-F238E27FC236}">
                <a16:creationId xmlns:a16="http://schemas.microsoft.com/office/drawing/2014/main" id="{D3216C6C-5E69-3688-C720-A645C8CB730D}"/>
              </a:ext>
            </a:extLst>
          </p:cNvPr>
          <p:cNvSpPr>
            <a:spLocks noGrp="1"/>
          </p:cNvSpPr>
          <p:nvPr>
            <p:ph type="sldNum" sz="quarter" idx="12"/>
          </p:nvPr>
        </p:nvSpPr>
        <p:spPr/>
        <p:txBody>
          <a:bodyPr/>
          <a:lstStyle/>
          <a:p>
            <a:pPr algn="ctr"/>
            <a:fld id="{6E290225-7458-4E5F-AFE5-E142CAAEBF37}" type="slidenum">
              <a:rPr lang="en-US" smtClean="0"/>
              <a:pPr algn="ctr"/>
              <a:t>94</a:t>
            </a:fld>
            <a:endParaRPr lang="en-US"/>
          </a:p>
        </p:txBody>
      </p:sp>
      <p:sp>
        <p:nvSpPr>
          <p:cNvPr id="6" name="文字方塊 5">
            <a:extLst>
              <a:ext uri="{FF2B5EF4-FFF2-40B4-BE49-F238E27FC236}">
                <a16:creationId xmlns:a16="http://schemas.microsoft.com/office/drawing/2014/main" id="{07498B39-3C32-7BB5-3552-FCE844D49E96}"/>
              </a:ext>
            </a:extLst>
          </p:cNvPr>
          <p:cNvSpPr txBox="1"/>
          <p:nvPr/>
        </p:nvSpPr>
        <p:spPr>
          <a:xfrm>
            <a:off x="670754" y="2313053"/>
            <a:ext cx="10683046" cy="584775"/>
          </a:xfrm>
          <a:prstGeom prst="rect">
            <a:avLst/>
          </a:prstGeom>
          <a:noFill/>
        </p:spPr>
        <p:txBody>
          <a:bodyPr wrap="square">
            <a:spAutoFit/>
          </a:bodyPr>
          <a:lstStyle/>
          <a:p>
            <a:pPr marL="285750" indent="-285750">
              <a:buFont typeface="Arial" panose="020B0604020202020204" pitchFamily="34" charset="0"/>
              <a:buChar char="•"/>
            </a:pPr>
            <a:r>
              <a:rPr lang="zh-TW" altLang="en-US" sz="1600"/>
              <a:t>透過與成大的合作將產品於實際場域落地試驗，可測試產品於多元天候、路況下的表現</a:t>
            </a:r>
            <a:endParaRPr lang="en-US" altLang="zh-TW" sz="1600"/>
          </a:p>
          <a:p>
            <a:pPr marL="285750" indent="-285750">
              <a:buFont typeface="Arial" panose="020B0604020202020204" pitchFamily="34" charset="0"/>
              <a:buChar char="•"/>
            </a:pPr>
            <a:r>
              <a:rPr lang="zh-TW" altLang="en-US" sz="1600"/>
              <a:t>成大將依據</a:t>
            </a:r>
            <a:r>
              <a:rPr lang="en-US" altLang="zh-TW" sz="1600"/>
              <a:t>POC</a:t>
            </a:r>
            <a:r>
              <a:rPr lang="zh-TW" altLang="en-US" sz="1600"/>
              <a:t>之執行及成果進行相關研究，相關成果可作為產品實際功能之客觀佐證</a:t>
            </a:r>
            <a:endParaRPr lang="en-US" altLang="zh-TW" sz="1600"/>
          </a:p>
        </p:txBody>
      </p:sp>
      <p:sp>
        <p:nvSpPr>
          <p:cNvPr id="7" name="矩形: 圓角 6">
            <a:extLst>
              <a:ext uri="{FF2B5EF4-FFF2-40B4-BE49-F238E27FC236}">
                <a16:creationId xmlns:a16="http://schemas.microsoft.com/office/drawing/2014/main" id="{52AA1607-EF75-FC8F-C4C3-D9EEC6725DB3}"/>
              </a:ext>
            </a:extLst>
          </p:cNvPr>
          <p:cNvSpPr/>
          <p:nvPr/>
        </p:nvSpPr>
        <p:spPr>
          <a:xfrm>
            <a:off x="670754" y="1803034"/>
            <a:ext cx="1800000" cy="432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目的</a:t>
            </a:r>
          </a:p>
        </p:txBody>
      </p:sp>
      <p:sp>
        <p:nvSpPr>
          <p:cNvPr id="8" name="文字方塊 7">
            <a:extLst>
              <a:ext uri="{FF2B5EF4-FFF2-40B4-BE49-F238E27FC236}">
                <a16:creationId xmlns:a16="http://schemas.microsoft.com/office/drawing/2014/main" id="{13D8288D-7844-1B0F-C6BA-BDC43A34401B}"/>
              </a:ext>
            </a:extLst>
          </p:cNvPr>
          <p:cNvSpPr txBox="1"/>
          <p:nvPr/>
        </p:nvSpPr>
        <p:spPr>
          <a:xfrm>
            <a:off x="670754" y="3481518"/>
            <a:ext cx="10683046" cy="2554545"/>
          </a:xfrm>
          <a:prstGeom prst="rect">
            <a:avLst/>
          </a:prstGeom>
          <a:noFill/>
        </p:spPr>
        <p:txBody>
          <a:bodyPr wrap="square">
            <a:spAutoFit/>
          </a:bodyPr>
          <a:lstStyle/>
          <a:p>
            <a:pPr marL="285750" indent="-285750">
              <a:buFont typeface="Arial" panose="020B0604020202020204" pitchFamily="34" charset="0"/>
              <a:buChar char="•"/>
            </a:pPr>
            <a:r>
              <a:rPr lang="en-US" altLang="zh-TW" sz="1600"/>
              <a:t>POC</a:t>
            </a:r>
            <a:r>
              <a:rPr lang="zh-TW" altLang="en-US" sz="1600"/>
              <a:t>分成無號誌路口實作及適應性號誌模擬：</a:t>
            </a:r>
            <a:endParaRPr lang="en-US" altLang="zh-TW" sz="1600"/>
          </a:p>
          <a:p>
            <a:pPr marL="742950" lvl="1" indent="-285750">
              <a:buFont typeface="Arial" panose="020B0604020202020204" pitchFamily="34" charset="0"/>
              <a:buChar char="•"/>
            </a:pPr>
            <a:r>
              <a:rPr lang="zh-TW" altLang="en-US" sz="1600"/>
              <a:t>無號誌路口：</a:t>
            </a:r>
            <a:endParaRPr lang="en-US" altLang="zh-TW" sz="1600"/>
          </a:p>
          <a:p>
            <a:pPr marL="1200150" lvl="2" indent="-285750">
              <a:buFont typeface="Arial" panose="020B0604020202020204" pitchFamily="34" charset="0"/>
              <a:buChar char="•"/>
            </a:pPr>
            <a:r>
              <a:rPr lang="zh-TW" altLang="en-US" sz="1600"/>
              <a:t>路口位於成大校園周邊，一直為學生通行及車輛衝突的重點</a:t>
            </a:r>
            <a:endParaRPr lang="en-US" altLang="zh-TW" sz="1600"/>
          </a:p>
          <a:p>
            <a:pPr marL="1200150" lvl="2" indent="-285750">
              <a:buFont typeface="Arial" panose="020B0604020202020204" pitchFamily="34" charset="0"/>
              <a:buChar char="•"/>
            </a:pPr>
            <a:r>
              <a:rPr lang="en-US" altLang="zh-TW" sz="1600" err="1"/>
              <a:t>InterLux</a:t>
            </a:r>
            <a:r>
              <a:rPr lang="zh-TW" altLang="en-US" sz="1600"/>
              <a:t>架設於路口蒐集行車速度、車輛及行人穿越樣態</a:t>
            </a:r>
            <a:endParaRPr lang="en-US" altLang="zh-TW" sz="1600"/>
          </a:p>
          <a:p>
            <a:pPr marL="1200150" lvl="2" indent="-285750">
              <a:buFont typeface="Arial" panose="020B0604020202020204" pitchFamily="34" charset="0"/>
              <a:buChar char="•"/>
            </a:pPr>
            <a:r>
              <a:rPr lang="zh-TW" altLang="en-US" sz="1600"/>
              <a:t>同步架設資訊可變標誌 </a:t>
            </a:r>
            <a:r>
              <a:rPr lang="en-US" altLang="zh-TW" sz="1600"/>
              <a:t>(CMS)</a:t>
            </a:r>
            <a:r>
              <a:rPr lang="zh-TW" altLang="en-US" sz="1600"/>
              <a:t> </a:t>
            </a:r>
            <a:r>
              <a:rPr lang="en-US" altLang="zh-TW" sz="1600"/>
              <a:t>4</a:t>
            </a:r>
            <a:r>
              <a:rPr lang="zh-TW" altLang="en-US" sz="1600"/>
              <a:t>面，告警行人及車輛</a:t>
            </a:r>
            <a:endParaRPr lang="en-US" altLang="zh-TW" sz="1600"/>
          </a:p>
          <a:p>
            <a:pPr marL="1200150" lvl="2" indent="-285750">
              <a:buFont typeface="Arial" panose="020B0604020202020204" pitchFamily="34" charset="0"/>
              <a:buChar char="•"/>
            </a:pPr>
            <a:r>
              <a:rPr lang="en-US" altLang="zh-TW" sz="1600" err="1"/>
              <a:t>InterLux</a:t>
            </a:r>
            <a:r>
              <a:rPr lang="zh-TW" altLang="en-US" sz="1600"/>
              <a:t>蒐集之資訊可透過路側</a:t>
            </a:r>
            <a:r>
              <a:rPr lang="en-US" altLang="zh-TW" sz="1600"/>
              <a:t>IPC</a:t>
            </a:r>
            <a:r>
              <a:rPr lang="zh-TW" altLang="en-US" sz="1600"/>
              <a:t>整合運算，作為</a:t>
            </a:r>
            <a:r>
              <a:rPr lang="en-US" altLang="zh-TW" sz="1600"/>
              <a:t>CMS</a:t>
            </a:r>
            <a:r>
              <a:rPr lang="zh-TW" altLang="en-US" sz="1600"/>
              <a:t>的顯示參考</a:t>
            </a:r>
            <a:endParaRPr lang="en-US" altLang="zh-TW" sz="1600"/>
          </a:p>
          <a:p>
            <a:pPr marL="742950" lvl="1" indent="-285750">
              <a:buFont typeface="Arial" panose="020B0604020202020204" pitchFamily="34" charset="0"/>
              <a:buChar char="•"/>
            </a:pPr>
            <a:r>
              <a:rPr lang="zh-TW" altLang="en-US" sz="1600"/>
              <a:t>適應性號誌：</a:t>
            </a:r>
            <a:endParaRPr lang="en-US" altLang="zh-TW" sz="1600"/>
          </a:p>
          <a:p>
            <a:pPr marL="1200150" lvl="2" indent="-285750">
              <a:buFont typeface="Arial" panose="020B0604020202020204" pitchFamily="34" charset="0"/>
              <a:buChar char="•"/>
            </a:pPr>
            <a:r>
              <a:rPr lang="zh-TW" altLang="en-US" sz="1600"/>
              <a:t>針對成大周邊單一路口進行路網建置及模擬</a:t>
            </a:r>
            <a:endParaRPr lang="en-US" altLang="zh-TW" sz="1600"/>
          </a:p>
          <a:p>
            <a:pPr marL="1200150" lvl="2" indent="-285750">
              <a:buFont typeface="Arial" panose="020B0604020202020204" pitchFamily="34" charset="0"/>
              <a:buChar char="•"/>
            </a:pPr>
            <a:r>
              <a:rPr lang="zh-TW" altLang="en-US" sz="1600"/>
              <a:t>依據路口上游流入車流資訊擬定適應性號誌調變機制</a:t>
            </a:r>
            <a:endParaRPr lang="en-US" altLang="zh-TW" sz="1600"/>
          </a:p>
          <a:p>
            <a:pPr marL="1200150" lvl="2" indent="-285750">
              <a:buFont typeface="Arial" panose="020B0604020202020204" pitchFamily="34" charset="0"/>
              <a:buChar char="•"/>
            </a:pPr>
            <a:r>
              <a:rPr lang="zh-TW" altLang="en-US" sz="1600"/>
              <a:t>分析導入適應性號誌的成效</a:t>
            </a:r>
            <a:endParaRPr lang="en-US" altLang="zh-TW" sz="1600"/>
          </a:p>
        </p:txBody>
      </p:sp>
      <p:sp>
        <p:nvSpPr>
          <p:cNvPr id="9" name="矩形: 圓角 8">
            <a:extLst>
              <a:ext uri="{FF2B5EF4-FFF2-40B4-BE49-F238E27FC236}">
                <a16:creationId xmlns:a16="http://schemas.microsoft.com/office/drawing/2014/main" id="{901AF0F7-95B9-58F4-CE4B-636D7281C091}"/>
              </a:ext>
            </a:extLst>
          </p:cNvPr>
          <p:cNvSpPr/>
          <p:nvPr/>
        </p:nvSpPr>
        <p:spPr>
          <a:xfrm>
            <a:off x="670754" y="2971499"/>
            <a:ext cx="1800000" cy="432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POC</a:t>
            </a:r>
            <a:r>
              <a:rPr lang="zh-TW" altLang="en-US" b="1">
                <a:solidFill>
                  <a:prstClr val="black"/>
                </a:solidFill>
                <a:latin typeface="Calibri"/>
                <a:ea typeface="微軟正黑體"/>
              </a:rPr>
              <a:t>內容概述</a:t>
            </a:r>
          </a:p>
        </p:txBody>
      </p:sp>
      <p:sp>
        <p:nvSpPr>
          <p:cNvPr id="10" name="矩形: 圓角 9">
            <a:extLst>
              <a:ext uri="{FF2B5EF4-FFF2-40B4-BE49-F238E27FC236}">
                <a16:creationId xmlns:a16="http://schemas.microsoft.com/office/drawing/2014/main" id="{1D9993E9-0646-16EC-C07A-16A3C566DCCE}"/>
              </a:ext>
            </a:extLst>
          </p:cNvPr>
          <p:cNvSpPr/>
          <p:nvPr/>
        </p:nvSpPr>
        <p:spPr>
          <a:xfrm>
            <a:off x="670754" y="1102509"/>
            <a:ext cx="2643946" cy="43200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POC</a:t>
            </a:r>
            <a:r>
              <a:rPr lang="zh-TW" altLang="en-US" b="1">
                <a:solidFill>
                  <a:prstClr val="black"/>
                </a:solidFill>
                <a:latin typeface="Calibri"/>
                <a:ea typeface="微軟正黑體"/>
              </a:rPr>
              <a:t>推動概況</a:t>
            </a:r>
          </a:p>
        </p:txBody>
      </p:sp>
    </p:spTree>
    <p:extLst>
      <p:ext uri="{BB962C8B-B14F-4D97-AF65-F5344CB8AC3E}">
        <p14:creationId xmlns:p14="http://schemas.microsoft.com/office/powerpoint/2010/main" val="3194863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805EC392-1285-2184-26FB-1E73BBF7E6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754" y="1723931"/>
            <a:ext cx="6785185" cy="4984620"/>
          </a:xfrm>
          <a:prstGeom prst="rect">
            <a:avLst/>
          </a:prstGeom>
        </p:spPr>
      </p:pic>
      <p:sp>
        <p:nvSpPr>
          <p:cNvPr id="2" name="標題 1">
            <a:extLst>
              <a:ext uri="{FF2B5EF4-FFF2-40B4-BE49-F238E27FC236}">
                <a16:creationId xmlns:a16="http://schemas.microsoft.com/office/drawing/2014/main" id="{84F2F3E6-B408-8A96-16A9-8BB386A64FB4}"/>
              </a:ext>
            </a:extLst>
          </p:cNvPr>
          <p:cNvSpPr>
            <a:spLocks noGrp="1"/>
          </p:cNvSpPr>
          <p:nvPr>
            <p:ph type="title"/>
          </p:nvPr>
        </p:nvSpPr>
        <p:spPr/>
        <p:txBody>
          <a:bodyPr/>
          <a:lstStyle/>
          <a:p>
            <a:r>
              <a:rPr lang="zh-TW" altLang="en-US"/>
              <a:t>落地機會：成大產學合作 </a:t>
            </a:r>
            <a:r>
              <a:rPr lang="en-US" altLang="zh-TW"/>
              <a:t>POC</a:t>
            </a:r>
            <a:r>
              <a:rPr lang="zh-TW" altLang="en-US"/>
              <a:t> </a:t>
            </a:r>
            <a:r>
              <a:rPr lang="en-US" altLang="zh-TW"/>
              <a:t>(2/2)</a:t>
            </a:r>
            <a:endParaRPr lang="zh-TW" altLang="en-US"/>
          </a:p>
        </p:txBody>
      </p:sp>
      <p:sp>
        <p:nvSpPr>
          <p:cNvPr id="3" name="投影片編號版面配置區 2">
            <a:extLst>
              <a:ext uri="{FF2B5EF4-FFF2-40B4-BE49-F238E27FC236}">
                <a16:creationId xmlns:a16="http://schemas.microsoft.com/office/drawing/2014/main" id="{C2865999-347C-C403-223F-EFCDF1320C5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290225-7458-4E5F-AFE5-E142CAAEBF37}" type="slidenum">
              <a:rPr kumimoji="0" lang="en-US" sz="1200" b="0" i="0" u="none" strike="noStrike" kern="1200" cap="none" spc="0" normalizeH="0" baseline="0" noProof="0" smtClean="0">
                <a:ln>
                  <a:noFill/>
                </a:ln>
                <a:solidFill>
                  <a:srgbClr val="95979B"/>
                </a:solidFill>
                <a:effectLst/>
                <a:uLnTx/>
                <a:uFillTx/>
                <a:latin typeface="微軟正黑體" panose="020B0604030504040204" pitchFamily="34" charset="-120"/>
                <a:ea typeface="微軟正黑體" panose="020B0604030504040204" pitchFamily="34"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rgbClr val="95979B"/>
              </a:solidFill>
              <a:effectLst/>
              <a:uLnTx/>
              <a:uFillTx/>
              <a:latin typeface="微軟正黑體" panose="020B0604030504040204" pitchFamily="34" charset="-12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C8A8CF85-E7D6-C478-0AC1-D0C0FE28B1FE}"/>
              </a:ext>
            </a:extLst>
          </p:cNvPr>
          <p:cNvSpPr txBox="1"/>
          <p:nvPr/>
        </p:nvSpPr>
        <p:spPr>
          <a:xfrm>
            <a:off x="5638800" y="2974427"/>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9" name="矩形: 圓角 8">
            <a:extLst>
              <a:ext uri="{FF2B5EF4-FFF2-40B4-BE49-F238E27FC236}">
                <a16:creationId xmlns:a16="http://schemas.microsoft.com/office/drawing/2014/main" id="{F681D4F5-041C-F3BE-8DFA-41609439F77C}"/>
              </a:ext>
            </a:extLst>
          </p:cNvPr>
          <p:cNvSpPr/>
          <p:nvPr/>
        </p:nvSpPr>
        <p:spPr>
          <a:xfrm>
            <a:off x="670754" y="1102509"/>
            <a:ext cx="2891728" cy="43200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POC</a:t>
            </a:r>
            <a:r>
              <a:rPr lang="zh-TW" altLang="en-US" b="1">
                <a:solidFill>
                  <a:prstClr val="black"/>
                </a:solidFill>
                <a:latin typeface="Calibri"/>
                <a:ea typeface="微軟正黑體"/>
              </a:rPr>
              <a:t>無號誌路口設置示意</a:t>
            </a:r>
          </a:p>
        </p:txBody>
      </p:sp>
      <p:pic>
        <p:nvPicPr>
          <p:cNvPr id="19" name="圖片 18">
            <a:extLst>
              <a:ext uri="{FF2B5EF4-FFF2-40B4-BE49-F238E27FC236}">
                <a16:creationId xmlns:a16="http://schemas.microsoft.com/office/drawing/2014/main" id="{AE851C7F-EC64-1146-FD98-FBECFBD98AD8}"/>
              </a:ext>
            </a:extLst>
          </p:cNvPr>
          <p:cNvPicPr>
            <a:picLocks noChangeAspect="1"/>
          </p:cNvPicPr>
          <p:nvPr/>
        </p:nvPicPr>
        <p:blipFill rotWithShape="1">
          <a:blip r:embed="rId4"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2927263" y="2006310"/>
            <a:ext cx="540219" cy="289612"/>
          </a:xfrm>
          <a:prstGeom prst="rect">
            <a:avLst/>
          </a:prstGeom>
        </p:spPr>
      </p:pic>
      <p:pic>
        <p:nvPicPr>
          <p:cNvPr id="22" name="圖片 21">
            <a:extLst>
              <a:ext uri="{FF2B5EF4-FFF2-40B4-BE49-F238E27FC236}">
                <a16:creationId xmlns:a16="http://schemas.microsoft.com/office/drawing/2014/main" id="{FB297F37-0B3E-3BB3-1A09-B8D4130AEDEE}"/>
              </a:ext>
            </a:extLst>
          </p:cNvPr>
          <p:cNvPicPr>
            <a:picLocks noChangeAspect="1"/>
          </p:cNvPicPr>
          <p:nvPr/>
        </p:nvPicPr>
        <p:blipFill rotWithShape="1">
          <a:blip r:embed="rId4" cstate="email">
            <a:clrChange>
              <a:clrFrom>
                <a:srgbClr val="3B4043"/>
              </a:clrFrom>
              <a:clrTo>
                <a:srgbClr val="3B4043">
                  <a:alpha val="0"/>
                </a:srgbClr>
              </a:clrTo>
            </a:clrChange>
            <a:extLst>
              <a:ext uri="{28A0092B-C50C-407E-A947-70E740481C1C}">
                <a14:useLocalDpi xmlns:a14="http://schemas.microsoft.com/office/drawing/2010/main"/>
              </a:ext>
            </a:extLst>
          </a:blip>
          <a:srcRect/>
          <a:stretch/>
        </p:blipFill>
        <p:spPr>
          <a:xfrm>
            <a:off x="4996918" y="4235193"/>
            <a:ext cx="540219" cy="289612"/>
          </a:xfrm>
          <a:prstGeom prst="rect">
            <a:avLst/>
          </a:prstGeom>
        </p:spPr>
      </p:pic>
      <p:pic>
        <p:nvPicPr>
          <p:cNvPr id="23" name="圖片 22">
            <a:extLst>
              <a:ext uri="{FF2B5EF4-FFF2-40B4-BE49-F238E27FC236}">
                <a16:creationId xmlns:a16="http://schemas.microsoft.com/office/drawing/2014/main" id="{E7F9E85A-0028-475F-5669-A4B53333F6F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
          <a:stretch/>
        </p:blipFill>
        <p:spPr>
          <a:xfrm>
            <a:off x="7522331" y="1723932"/>
            <a:ext cx="3019579" cy="2511261"/>
          </a:xfrm>
          <a:prstGeom prst="rect">
            <a:avLst/>
          </a:prstGeom>
        </p:spPr>
      </p:pic>
      <p:pic>
        <p:nvPicPr>
          <p:cNvPr id="24" name="圖片 23">
            <a:extLst>
              <a:ext uri="{FF2B5EF4-FFF2-40B4-BE49-F238E27FC236}">
                <a16:creationId xmlns:a16="http://schemas.microsoft.com/office/drawing/2014/main" id="{3DC31946-2749-57F4-0BE4-21DC1B27159C}"/>
              </a:ext>
            </a:extLst>
          </p:cNvPr>
          <p:cNvPicPr>
            <a:picLocks noChangeAspect="1"/>
          </p:cNvPicPr>
          <p:nvPr/>
        </p:nvPicPr>
        <p:blipFill>
          <a:blip r:embed="rId6"/>
          <a:stretch>
            <a:fillRect/>
          </a:stretch>
        </p:blipFill>
        <p:spPr>
          <a:xfrm>
            <a:off x="7524462" y="4301497"/>
            <a:ext cx="3017447" cy="2191378"/>
          </a:xfrm>
          <a:prstGeom prst="rect">
            <a:avLst/>
          </a:prstGeom>
        </p:spPr>
      </p:pic>
      <p:sp>
        <p:nvSpPr>
          <p:cNvPr id="26" name="矩形 25">
            <a:extLst>
              <a:ext uri="{FF2B5EF4-FFF2-40B4-BE49-F238E27FC236}">
                <a16:creationId xmlns:a16="http://schemas.microsoft.com/office/drawing/2014/main" id="{3FEF78FF-1868-E920-D2B0-F1CF84969A9E}"/>
              </a:ext>
            </a:extLst>
          </p:cNvPr>
          <p:cNvSpPr/>
          <p:nvPr/>
        </p:nvSpPr>
        <p:spPr>
          <a:xfrm>
            <a:off x="7522330" y="3894856"/>
            <a:ext cx="3019579"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路側實裝</a:t>
            </a:r>
            <a:r>
              <a:rPr lang="en-US" altLang="zh-TW" sz="1600" err="1">
                <a:solidFill>
                  <a:schemeClr val="tx1"/>
                </a:solidFill>
              </a:rPr>
              <a:t>InterLux</a:t>
            </a:r>
            <a:r>
              <a:rPr lang="zh-TW" altLang="en-US" sz="1600">
                <a:solidFill>
                  <a:schemeClr val="tx1"/>
                </a:solidFill>
              </a:rPr>
              <a:t>示意圖</a:t>
            </a:r>
          </a:p>
        </p:txBody>
      </p:sp>
      <p:sp>
        <p:nvSpPr>
          <p:cNvPr id="27" name="矩形 26">
            <a:extLst>
              <a:ext uri="{FF2B5EF4-FFF2-40B4-BE49-F238E27FC236}">
                <a16:creationId xmlns:a16="http://schemas.microsoft.com/office/drawing/2014/main" id="{96490B2B-1779-7735-7CDA-6B08A1653127}"/>
              </a:ext>
            </a:extLst>
          </p:cNvPr>
          <p:cNvSpPr/>
          <p:nvPr/>
        </p:nvSpPr>
        <p:spPr>
          <a:xfrm>
            <a:off x="7522330" y="6335100"/>
            <a:ext cx="3019579" cy="34033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600">
                <a:solidFill>
                  <a:schemeClr val="tx1"/>
                </a:solidFill>
              </a:rPr>
              <a:t>路側</a:t>
            </a:r>
            <a:r>
              <a:rPr lang="en-US" altLang="zh-TW" sz="1600">
                <a:solidFill>
                  <a:schemeClr val="tx1"/>
                </a:solidFill>
              </a:rPr>
              <a:t>CMS</a:t>
            </a:r>
            <a:r>
              <a:rPr lang="zh-TW" altLang="en-US" sz="1600">
                <a:solidFill>
                  <a:schemeClr val="tx1"/>
                </a:solidFill>
              </a:rPr>
              <a:t>告警示意圖</a:t>
            </a:r>
          </a:p>
        </p:txBody>
      </p:sp>
      <p:pic>
        <p:nvPicPr>
          <p:cNvPr id="28" name="圖片 27">
            <a:extLst>
              <a:ext uri="{FF2B5EF4-FFF2-40B4-BE49-F238E27FC236}">
                <a16:creationId xmlns:a16="http://schemas.microsoft.com/office/drawing/2014/main" id="{60122080-6522-4DE1-7881-776A35588C4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099359" y="4550639"/>
            <a:ext cx="334304" cy="1107017"/>
          </a:xfrm>
          <a:prstGeom prst="rect">
            <a:avLst/>
          </a:prstGeom>
        </p:spPr>
      </p:pic>
      <p:pic>
        <p:nvPicPr>
          <p:cNvPr id="29" name="圖片 28">
            <a:extLst>
              <a:ext uri="{FF2B5EF4-FFF2-40B4-BE49-F238E27FC236}">
                <a16:creationId xmlns:a16="http://schemas.microsoft.com/office/drawing/2014/main" id="{07CDD4E7-BF57-EA82-B633-4F08160494D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030221" y="2332757"/>
            <a:ext cx="334304" cy="1107017"/>
          </a:xfrm>
          <a:prstGeom prst="rect">
            <a:avLst/>
          </a:prstGeom>
        </p:spPr>
      </p:pic>
      <p:pic>
        <p:nvPicPr>
          <p:cNvPr id="33" name="圖片 32">
            <a:extLst>
              <a:ext uri="{FF2B5EF4-FFF2-40B4-BE49-F238E27FC236}">
                <a16:creationId xmlns:a16="http://schemas.microsoft.com/office/drawing/2014/main" id="{9DD58C84-AEC0-B8C3-066A-AE53B23105E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308728" y="3110087"/>
            <a:ext cx="306141" cy="1075671"/>
          </a:xfrm>
          <a:prstGeom prst="rect">
            <a:avLst/>
          </a:prstGeom>
        </p:spPr>
      </p:pic>
      <p:pic>
        <p:nvPicPr>
          <p:cNvPr id="35" name="圖片 34">
            <a:extLst>
              <a:ext uri="{FF2B5EF4-FFF2-40B4-BE49-F238E27FC236}">
                <a16:creationId xmlns:a16="http://schemas.microsoft.com/office/drawing/2014/main" id="{88D5B160-2F93-93CE-E5F0-66016FF258C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110266" y="2282450"/>
            <a:ext cx="306141" cy="1075671"/>
          </a:xfrm>
          <a:prstGeom prst="rect">
            <a:avLst/>
          </a:prstGeom>
        </p:spPr>
      </p:pic>
      <p:sp>
        <p:nvSpPr>
          <p:cNvPr id="36" name="矩形 35">
            <a:extLst>
              <a:ext uri="{FF2B5EF4-FFF2-40B4-BE49-F238E27FC236}">
                <a16:creationId xmlns:a16="http://schemas.microsoft.com/office/drawing/2014/main" id="{8A3F2782-E2E7-D735-1614-259109E5701C}"/>
              </a:ext>
            </a:extLst>
          </p:cNvPr>
          <p:cNvSpPr/>
          <p:nvPr/>
        </p:nvSpPr>
        <p:spPr>
          <a:xfrm>
            <a:off x="4678497" y="5981700"/>
            <a:ext cx="863537" cy="56704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支道</a:t>
            </a:r>
          </a:p>
        </p:txBody>
      </p:sp>
      <p:sp>
        <p:nvSpPr>
          <p:cNvPr id="37" name="矩形 36">
            <a:extLst>
              <a:ext uri="{FF2B5EF4-FFF2-40B4-BE49-F238E27FC236}">
                <a16:creationId xmlns:a16="http://schemas.microsoft.com/office/drawing/2014/main" id="{13FFEB8F-2497-EBDA-4169-0ECF963644A9}"/>
              </a:ext>
            </a:extLst>
          </p:cNvPr>
          <p:cNvSpPr/>
          <p:nvPr/>
        </p:nvSpPr>
        <p:spPr>
          <a:xfrm>
            <a:off x="1270154" y="3080878"/>
            <a:ext cx="863537" cy="56704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tx1"/>
                </a:solidFill>
              </a:rPr>
              <a:t>幹道</a:t>
            </a:r>
          </a:p>
        </p:txBody>
      </p:sp>
      <p:sp>
        <p:nvSpPr>
          <p:cNvPr id="38" name="橢圓 37">
            <a:extLst>
              <a:ext uri="{FF2B5EF4-FFF2-40B4-BE49-F238E27FC236}">
                <a16:creationId xmlns:a16="http://schemas.microsoft.com/office/drawing/2014/main" id="{88CA4893-2A3B-E356-AAF9-40E556B5FB12}"/>
              </a:ext>
            </a:extLst>
          </p:cNvPr>
          <p:cNvSpPr/>
          <p:nvPr/>
        </p:nvSpPr>
        <p:spPr>
          <a:xfrm>
            <a:off x="2315623" y="3119361"/>
            <a:ext cx="288000" cy="2880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F788AF9D-6D4F-CA4B-191D-37EA38955B0C}"/>
              </a:ext>
            </a:extLst>
          </p:cNvPr>
          <p:cNvSpPr/>
          <p:nvPr/>
        </p:nvSpPr>
        <p:spPr>
          <a:xfrm>
            <a:off x="5119336" y="2295922"/>
            <a:ext cx="288000" cy="2880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E8753E2F-F9C7-0661-A63E-841339F7273E}"/>
              </a:ext>
            </a:extLst>
          </p:cNvPr>
          <p:cNvSpPr/>
          <p:nvPr/>
        </p:nvSpPr>
        <p:spPr>
          <a:xfrm>
            <a:off x="2308727" y="3416634"/>
            <a:ext cx="306141" cy="3882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A9AB7A56-0C22-5ABF-CF46-1E522EE711B3}"/>
              </a:ext>
            </a:extLst>
          </p:cNvPr>
          <p:cNvSpPr/>
          <p:nvPr/>
        </p:nvSpPr>
        <p:spPr>
          <a:xfrm>
            <a:off x="5110265" y="2583921"/>
            <a:ext cx="306141" cy="390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F1DF216C-3B84-04BD-FB25-C8951C10A4A2}"/>
              </a:ext>
            </a:extLst>
          </p:cNvPr>
          <p:cNvSpPr txBox="1"/>
          <p:nvPr/>
        </p:nvSpPr>
        <p:spPr>
          <a:xfrm>
            <a:off x="2244180" y="3355534"/>
            <a:ext cx="430887" cy="584775"/>
          </a:xfrm>
          <a:prstGeom prst="rect">
            <a:avLst/>
          </a:prstGeom>
          <a:noFill/>
        </p:spPr>
        <p:txBody>
          <a:bodyPr vert="eaVert" wrap="square" rtlCol="0">
            <a:spAutoFit/>
          </a:bodyPr>
          <a:lstStyle/>
          <a:p>
            <a:r>
              <a:rPr lang="zh-TW" altLang="en-US" sz="1600" b="1">
                <a:solidFill>
                  <a:srgbClr val="CE7B4F"/>
                </a:solidFill>
              </a:rPr>
              <a:t>右側</a:t>
            </a:r>
          </a:p>
        </p:txBody>
      </p:sp>
      <p:sp>
        <p:nvSpPr>
          <p:cNvPr id="45" name="文字方塊 44">
            <a:extLst>
              <a:ext uri="{FF2B5EF4-FFF2-40B4-BE49-F238E27FC236}">
                <a16:creationId xmlns:a16="http://schemas.microsoft.com/office/drawing/2014/main" id="{DC34BDE1-C10C-203E-2023-6C2576BE2198}"/>
              </a:ext>
            </a:extLst>
          </p:cNvPr>
          <p:cNvSpPr txBox="1"/>
          <p:nvPr/>
        </p:nvSpPr>
        <p:spPr>
          <a:xfrm>
            <a:off x="5047891" y="2525312"/>
            <a:ext cx="430887" cy="584775"/>
          </a:xfrm>
          <a:prstGeom prst="rect">
            <a:avLst/>
          </a:prstGeom>
          <a:noFill/>
        </p:spPr>
        <p:txBody>
          <a:bodyPr vert="eaVert" wrap="square" rtlCol="0">
            <a:spAutoFit/>
          </a:bodyPr>
          <a:lstStyle/>
          <a:p>
            <a:r>
              <a:rPr lang="zh-TW" altLang="en-US" sz="1600" b="1">
                <a:solidFill>
                  <a:srgbClr val="CE7B4F"/>
                </a:solidFill>
              </a:rPr>
              <a:t>左側</a:t>
            </a:r>
          </a:p>
        </p:txBody>
      </p:sp>
    </p:spTree>
    <p:extLst>
      <p:ext uri="{BB962C8B-B14F-4D97-AF65-F5344CB8AC3E}">
        <p14:creationId xmlns:p14="http://schemas.microsoft.com/office/powerpoint/2010/main" val="40950590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D2D58E-CE7D-E5A8-DD7E-A98BD2F94878}"/>
              </a:ext>
            </a:extLst>
          </p:cNvPr>
          <p:cNvSpPr>
            <a:spLocks noGrp="1"/>
          </p:cNvSpPr>
          <p:nvPr>
            <p:ph type="title"/>
          </p:nvPr>
        </p:nvSpPr>
        <p:spPr/>
        <p:txBody>
          <a:bodyPr>
            <a:normAutofit/>
          </a:bodyPr>
          <a:lstStyle/>
          <a:p>
            <a:r>
              <a:rPr lang="zh-TW" altLang="en-US"/>
              <a:t>可能機會討論</a:t>
            </a:r>
            <a:r>
              <a:rPr lang="en-US" altLang="zh-TW"/>
              <a:t>2 – </a:t>
            </a:r>
            <a:r>
              <a:rPr lang="zh-TW" altLang="en-US"/>
              <a:t>號誌化路口服務水準改善 </a:t>
            </a:r>
            <a:r>
              <a:rPr lang="en-US" altLang="zh-TW"/>
              <a:t>(1/3)</a:t>
            </a:r>
            <a:endParaRPr lang="zh-TW" altLang="en-US"/>
          </a:p>
        </p:txBody>
      </p:sp>
      <p:sp>
        <p:nvSpPr>
          <p:cNvPr id="3" name="投影片編號版面配置區 2">
            <a:extLst>
              <a:ext uri="{FF2B5EF4-FFF2-40B4-BE49-F238E27FC236}">
                <a16:creationId xmlns:a16="http://schemas.microsoft.com/office/drawing/2014/main" id="{D7D9F055-279C-586D-96F3-00E0262E2804}"/>
              </a:ext>
            </a:extLst>
          </p:cNvPr>
          <p:cNvSpPr>
            <a:spLocks noGrp="1"/>
          </p:cNvSpPr>
          <p:nvPr>
            <p:ph type="sldNum" sz="quarter" idx="12"/>
          </p:nvPr>
        </p:nvSpPr>
        <p:spPr/>
        <p:txBody>
          <a:bodyPr/>
          <a:lstStyle/>
          <a:p>
            <a:pPr algn="ctr"/>
            <a:fld id="{6E290225-7458-4E5F-AFE5-E142CAAEBF37}" type="slidenum">
              <a:rPr lang="en-US" smtClean="0"/>
              <a:pPr algn="ctr"/>
              <a:t>96</a:t>
            </a:fld>
            <a:endParaRPr lang="en-US"/>
          </a:p>
        </p:txBody>
      </p:sp>
      <p:sp>
        <p:nvSpPr>
          <p:cNvPr id="5" name="內容版面配置區 3">
            <a:extLst>
              <a:ext uri="{FF2B5EF4-FFF2-40B4-BE49-F238E27FC236}">
                <a16:creationId xmlns:a16="http://schemas.microsoft.com/office/drawing/2014/main" id="{94A6BA4C-1207-6558-DC3A-DB666D7E8075}"/>
              </a:ext>
            </a:extLst>
          </p:cNvPr>
          <p:cNvSpPr txBox="1">
            <a:spLocks/>
          </p:cNvSpPr>
          <p:nvPr/>
        </p:nvSpPr>
        <p:spPr>
          <a:xfrm>
            <a:off x="670754" y="3921447"/>
            <a:ext cx="10515600" cy="2957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800" b="1">
                <a:solidFill>
                  <a:schemeClr val="tx1"/>
                </a:solidFill>
              </a:rPr>
              <a:t>成本優勢</a:t>
            </a:r>
            <a:r>
              <a:rPr lang="zh-TW" altLang="en-US" sz="1800">
                <a:solidFill>
                  <a:schemeClr val="tx1"/>
                </a:solidFill>
              </a:rPr>
              <a:t>：</a:t>
            </a:r>
            <a:r>
              <a:rPr lang="en-US" altLang="zh-TW" sz="1800" err="1">
                <a:solidFill>
                  <a:schemeClr val="tx1"/>
                </a:solidFill>
              </a:rPr>
              <a:t>InterLux</a:t>
            </a:r>
            <a:r>
              <a:rPr lang="zh-TW" altLang="en-US" sz="1800">
                <a:solidFill>
                  <a:schemeClr val="tx1"/>
                </a:solidFill>
              </a:rPr>
              <a:t>的成本較低，可廣泛建置於路網，掌握比傳統作法更多的數據</a:t>
            </a:r>
            <a:endParaRPr lang="en-US" altLang="zh-TW" sz="1800">
              <a:solidFill>
                <a:schemeClr val="tx1"/>
              </a:solidFill>
            </a:endParaRPr>
          </a:p>
          <a:p>
            <a:r>
              <a:rPr lang="zh-TW" altLang="en-US" sz="1800" b="1">
                <a:solidFill>
                  <a:schemeClr val="tx1"/>
                </a:solidFill>
              </a:rPr>
              <a:t>擴展性</a:t>
            </a:r>
            <a:r>
              <a:rPr lang="zh-TW" altLang="en-US" sz="1800">
                <a:solidFill>
                  <a:schemeClr val="tx1"/>
                </a:solidFill>
              </a:rPr>
              <a:t>：</a:t>
            </a:r>
            <a:r>
              <a:rPr lang="en-US" altLang="zh-TW" sz="1800" err="1">
                <a:solidFill>
                  <a:schemeClr val="tx1"/>
                </a:solidFill>
              </a:rPr>
              <a:t>InterLux</a:t>
            </a:r>
            <a:r>
              <a:rPr lang="zh-TW" altLang="en-US" sz="1800">
                <a:solidFill>
                  <a:schemeClr val="tx1"/>
                </a:solidFill>
              </a:rPr>
              <a:t>擴展性佳，可依據需求增減布建</a:t>
            </a:r>
            <a:endParaRPr lang="en-US" altLang="zh-TW" sz="1800">
              <a:solidFill>
                <a:schemeClr val="tx1"/>
              </a:solidFill>
            </a:endParaRPr>
          </a:p>
          <a:p>
            <a:r>
              <a:rPr lang="zh-TW" altLang="en-US" sz="1800" b="1">
                <a:solidFill>
                  <a:schemeClr val="tx1"/>
                </a:solidFill>
              </a:rPr>
              <a:t>相容性</a:t>
            </a:r>
            <a:r>
              <a:rPr lang="zh-TW" altLang="en-US" sz="1800">
                <a:solidFill>
                  <a:schemeClr val="tx1"/>
                </a:solidFill>
              </a:rPr>
              <a:t>：</a:t>
            </a:r>
            <a:r>
              <a:rPr lang="en-US" altLang="zh-TW" sz="1800" err="1">
                <a:solidFill>
                  <a:schemeClr val="tx1"/>
                </a:solidFill>
              </a:rPr>
              <a:t>InterLux</a:t>
            </a:r>
            <a:r>
              <a:rPr lang="zh-TW" altLang="en-US" sz="1800">
                <a:solidFill>
                  <a:schemeClr val="tx1"/>
                </a:solidFill>
              </a:rPr>
              <a:t>與其他設備相容性高，可無縫銜接資訊</a:t>
            </a:r>
            <a:endParaRPr lang="en-US" altLang="zh-TW" sz="1800">
              <a:solidFill>
                <a:schemeClr val="tx1"/>
              </a:solidFill>
            </a:endParaRPr>
          </a:p>
          <a:p>
            <a:r>
              <a:rPr lang="zh-TW" altLang="en-US" sz="1800" b="1">
                <a:solidFill>
                  <a:schemeClr val="tx1"/>
                </a:solidFill>
              </a:rPr>
              <a:t>傳輸速度</a:t>
            </a:r>
            <a:r>
              <a:rPr lang="zh-TW" altLang="en-US" sz="1800">
                <a:solidFill>
                  <a:schemeClr val="tx1"/>
                </a:solidFill>
              </a:rPr>
              <a:t>：透過</a:t>
            </a:r>
            <a:r>
              <a:rPr lang="en-US" altLang="zh-TW" sz="1800">
                <a:solidFill>
                  <a:schemeClr val="tx1"/>
                </a:solidFill>
              </a:rPr>
              <a:t>5G</a:t>
            </a:r>
            <a:r>
              <a:rPr lang="zh-TW" altLang="en-US" sz="1800">
                <a:solidFill>
                  <a:schemeClr val="tx1"/>
                </a:solidFill>
              </a:rPr>
              <a:t>通訊，資料傳輸速度快，可即刻反饋資訊予號誌進行動態調整</a:t>
            </a:r>
            <a:endParaRPr lang="en-US" altLang="zh-TW" sz="1800">
              <a:solidFill>
                <a:schemeClr val="tx1"/>
              </a:solidFill>
            </a:endParaRPr>
          </a:p>
        </p:txBody>
      </p:sp>
      <p:sp>
        <p:nvSpPr>
          <p:cNvPr id="6" name="矩形: 圓角 5">
            <a:extLst>
              <a:ext uri="{FF2B5EF4-FFF2-40B4-BE49-F238E27FC236}">
                <a16:creationId xmlns:a16="http://schemas.microsoft.com/office/drawing/2014/main" id="{712C72F6-0F04-89C7-BE02-1029DD4B3629}"/>
              </a:ext>
            </a:extLst>
          </p:cNvPr>
          <p:cNvSpPr/>
          <p:nvPr/>
        </p:nvSpPr>
        <p:spPr>
          <a:xfrm>
            <a:off x="670754" y="1098412"/>
            <a:ext cx="1800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背景</a:t>
            </a:r>
          </a:p>
        </p:txBody>
      </p:sp>
      <p:sp>
        <p:nvSpPr>
          <p:cNvPr id="7" name="文字方塊 6">
            <a:extLst>
              <a:ext uri="{FF2B5EF4-FFF2-40B4-BE49-F238E27FC236}">
                <a16:creationId xmlns:a16="http://schemas.microsoft.com/office/drawing/2014/main" id="{DA312862-CD1D-40FC-C4E2-7D11795BAF21}"/>
              </a:ext>
            </a:extLst>
          </p:cNvPr>
          <p:cNvSpPr txBox="1"/>
          <p:nvPr/>
        </p:nvSpPr>
        <p:spPr>
          <a:xfrm>
            <a:off x="670754" y="1593912"/>
            <a:ext cx="10683046" cy="1754326"/>
          </a:xfrm>
          <a:prstGeom prst="rect">
            <a:avLst/>
          </a:prstGeom>
          <a:noFill/>
        </p:spPr>
        <p:txBody>
          <a:bodyPr wrap="square">
            <a:spAutoFit/>
          </a:bodyPr>
          <a:lstStyle/>
          <a:p>
            <a:pPr marL="285750" indent="-285750">
              <a:buFont typeface="Arial" panose="020B0604020202020204" pitchFamily="34" charset="0"/>
              <a:buChar char="•"/>
            </a:pPr>
            <a:r>
              <a:rPr lang="zh-TW" altLang="en-US" b="1"/>
              <a:t>需求急迫</a:t>
            </a:r>
            <a:r>
              <a:rPr lang="zh-TW" altLang="en-US"/>
              <a:t>：台灣交通壅塞問題嚴重，壅塞造成之經濟損失、能源浪費及碳排等成本議題受重視</a:t>
            </a:r>
            <a:endParaRPr lang="en-US" altLang="zh-TW">
              <a:solidFill>
                <a:schemeClr val="tx1"/>
              </a:solidFill>
            </a:endParaRPr>
          </a:p>
          <a:p>
            <a:pPr marL="285750" indent="-285750">
              <a:buFont typeface="Arial" panose="020B0604020202020204" pitchFamily="34" charset="0"/>
              <a:buChar char="•"/>
            </a:pPr>
            <a:r>
              <a:rPr lang="zh-TW" altLang="en-US" b="1">
                <a:solidFill>
                  <a:schemeClr val="tx1"/>
                </a:solidFill>
              </a:rPr>
              <a:t>資源到位</a:t>
            </a:r>
            <a:r>
              <a:rPr lang="zh-TW" altLang="en-US">
                <a:solidFill>
                  <a:schemeClr val="tx1"/>
                </a:solidFill>
              </a:rPr>
              <a:t>：</a:t>
            </a:r>
            <a:r>
              <a:rPr lang="zh-TW" altLang="en-US"/>
              <a:t>縣市政府開始導入</a:t>
            </a:r>
            <a:r>
              <a:rPr lang="en-US" altLang="zh-TW"/>
              <a:t>AI</a:t>
            </a:r>
            <a:r>
              <a:rPr lang="zh-TW" altLang="en-US"/>
              <a:t>輔助號誌控制，如台北市於內湖區導入動態號控；新竹縣竹北市於交流道周邊導入；台南市於交流道周邊導入。</a:t>
            </a:r>
            <a:endParaRPr lang="en-US" altLang="zh-TW"/>
          </a:p>
          <a:p>
            <a:pPr marL="285750" indent="-285750">
              <a:buFont typeface="Arial" panose="020B0604020202020204" pitchFamily="34" charset="0"/>
              <a:buChar char="•"/>
            </a:pPr>
            <a:r>
              <a:rPr lang="zh-TW" altLang="en-US" b="1"/>
              <a:t>建置痛點</a:t>
            </a:r>
            <a:r>
              <a:rPr lang="zh-TW" altLang="en-US"/>
              <a:t>：</a:t>
            </a:r>
            <a:r>
              <a:rPr lang="zh-TW" altLang="en-US">
                <a:solidFill>
                  <a:schemeClr val="tx1"/>
                </a:solidFill>
              </a:rPr>
              <a:t>號誌須維持最基本的各向綠燈配置以確保維護所有用路人的</a:t>
            </a:r>
            <a:r>
              <a:rPr lang="zh-TW" altLang="en-US"/>
              <a:t>權益，因此調整有限、用路人感受度不高。此外亦</a:t>
            </a:r>
            <a:r>
              <a:rPr lang="zh-TW" altLang="en-US">
                <a:solidFill>
                  <a:schemeClr val="tx1"/>
                </a:solidFill>
              </a:rPr>
              <a:t>須確保</a:t>
            </a:r>
            <a:r>
              <a:rPr lang="zh-TW" altLang="en-US"/>
              <a:t>路網中道路之容量及車速皆受合理分配</a:t>
            </a:r>
            <a:r>
              <a:rPr lang="zh-TW" altLang="en-US">
                <a:solidFill>
                  <a:schemeClr val="tx1"/>
                </a:solidFill>
              </a:rPr>
              <a:t>，後端的演算法設計困難、授權費用高，偵測設備布建費用亦高，建置數量受限，影響整體表現</a:t>
            </a:r>
            <a:endParaRPr lang="en-US" altLang="zh-TW">
              <a:solidFill>
                <a:schemeClr val="tx1"/>
              </a:solidFill>
            </a:endParaRPr>
          </a:p>
        </p:txBody>
      </p:sp>
      <p:sp>
        <p:nvSpPr>
          <p:cNvPr id="8" name="矩形: 圓角 7">
            <a:extLst>
              <a:ext uri="{FF2B5EF4-FFF2-40B4-BE49-F238E27FC236}">
                <a16:creationId xmlns:a16="http://schemas.microsoft.com/office/drawing/2014/main" id="{A8970221-F3C8-69EA-16C3-188C1BB051EA}"/>
              </a:ext>
            </a:extLst>
          </p:cNvPr>
          <p:cNvSpPr/>
          <p:nvPr/>
        </p:nvSpPr>
        <p:spPr>
          <a:xfrm>
            <a:off x="670754" y="3420763"/>
            <a:ext cx="1800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prstClr val="black"/>
                </a:solidFill>
                <a:latin typeface="Calibri"/>
                <a:ea typeface="微軟正黑體"/>
              </a:rPr>
              <a:t>LEOTEK</a:t>
            </a:r>
            <a:r>
              <a:rPr lang="zh-TW" altLang="en-US" b="1">
                <a:solidFill>
                  <a:prstClr val="black"/>
                </a:solidFill>
                <a:latin typeface="Calibri"/>
                <a:ea typeface="微軟正黑體"/>
              </a:rPr>
              <a:t>機會</a:t>
            </a:r>
          </a:p>
        </p:txBody>
      </p:sp>
    </p:spTree>
    <p:extLst>
      <p:ext uri="{BB962C8B-B14F-4D97-AF65-F5344CB8AC3E}">
        <p14:creationId xmlns:p14="http://schemas.microsoft.com/office/powerpoint/2010/main" val="1316750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410DF5-583A-A0CE-8BD7-253848207A46}"/>
              </a:ext>
            </a:extLst>
          </p:cNvPr>
          <p:cNvSpPr>
            <a:spLocks noGrp="1"/>
          </p:cNvSpPr>
          <p:nvPr>
            <p:ph type="title"/>
          </p:nvPr>
        </p:nvSpPr>
        <p:spPr/>
        <p:txBody>
          <a:bodyPr/>
          <a:lstStyle/>
          <a:p>
            <a:r>
              <a:rPr lang="zh-TW" altLang="en-US"/>
              <a:t>可能機會討論</a:t>
            </a:r>
            <a:r>
              <a:rPr lang="en-US" altLang="zh-TW"/>
              <a:t>2 – </a:t>
            </a:r>
            <a:r>
              <a:rPr lang="zh-TW" altLang="en-US"/>
              <a:t>號誌化路口服務水準改善 </a:t>
            </a:r>
            <a:r>
              <a:rPr lang="en-US" altLang="zh-TW"/>
              <a:t>(2/3)</a:t>
            </a:r>
            <a:endParaRPr lang="zh-TW" altLang="en-US"/>
          </a:p>
        </p:txBody>
      </p:sp>
      <p:sp>
        <p:nvSpPr>
          <p:cNvPr id="3" name="投影片編號版面配置區 2">
            <a:extLst>
              <a:ext uri="{FF2B5EF4-FFF2-40B4-BE49-F238E27FC236}">
                <a16:creationId xmlns:a16="http://schemas.microsoft.com/office/drawing/2014/main" id="{A1FE0BB3-CFB8-DCC1-6AA7-D933FBD4C219}"/>
              </a:ext>
            </a:extLst>
          </p:cNvPr>
          <p:cNvSpPr>
            <a:spLocks noGrp="1"/>
          </p:cNvSpPr>
          <p:nvPr>
            <p:ph type="sldNum" sz="quarter" idx="12"/>
          </p:nvPr>
        </p:nvSpPr>
        <p:spPr/>
        <p:txBody>
          <a:bodyPr/>
          <a:lstStyle/>
          <a:p>
            <a:pPr algn="ctr"/>
            <a:fld id="{6E290225-7458-4E5F-AFE5-E142CAAEBF37}" type="slidenum">
              <a:rPr lang="en-US" smtClean="0"/>
              <a:pPr algn="ctr"/>
              <a:t>97</a:t>
            </a:fld>
            <a:endParaRPr lang="en-US"/>
          </a:p>
        </p:txBody>
      </p:sp>
      <p:pic>
        <p:nvPicPr>
          <p:cNvPr id="5" name="圖片 4">
            <a:extLst>
              <a:ext uri="{FF2B5EF4-FFF2-40B4-BE49-F238E27FC236}">
                <a16:creationId xmlns:a16="http://schemas.microsoft.com/office/drawing/2014/main" id="{418DB70B-A474-9C3E-6375-65B207C5DB4A}"/>
              </a:ext>
            </a:extLst>
          </p:cNvPr>
          <p:cNvPicPr>
            <a:picLocks noChangeAspect="1"/>
          </p:cNvPicPr>
          <p:nvPr/>
        </p:nvPicPr>
        <p:blipFill>
          <a:blip r:embed="rId2"/>
          <a:stretch>
            <a:fillRect/>
          </a:stretch>
        </p:blipFill>
        <p:spPr>
          <a:xfrm>
            <a:off x="670753" y="1819275"/>
            <a:ext cx="7143750" cy="3219450"/>
          </a:xfrm>
          <a:prstGeom prst="rect">
            <a:avLst/>
          </a:prstGeom>
        </p:spPr>
      </p:pic>
      <p:sp>
        <p:nvSpPr>
          <p:cNvPr id="6" name="矩形: 圓角 5">
            <a:extLst>
              <a:ext uri="{FF2B5EF4-FFF2-40B4-BE49-F238E27FC236}">
                <a16:creationId xmlns:a16="http://schemas.microsoft.com/office/drawing/2014/main" id="{56B2025F-08AD-A3CD-8FDC-2EF78B81362B}"/>
              </a:ext>
            </a:extLst>
          </p:cNvPr>
          <p:cNvSpPr/>
          <p:nvPr/>
        </p:nvSpPr>
        <p:spPr>
          <a:xfrm>
            <a:off x="670752" y="1098412"/>
            <a:ext cx="3492000" cy="4320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案例：景翊科技</a:t>
            </a:r>
            <a:r>
              <a:rPr lang="en-US" altLang="zh-TW" b="1">
                <a:solidFill>
                  <a:prstClr val="black"/>
                </a:solidFill>
                <a:latin typeface="Calibri"/>
                <a:ea typeface="微軟正黑體"/>
              </a:rPr>
              <a:t>+PTV</a:t>
            </a:r>
            <a:r>
              <a:rPr lang="zh-TW" altLang="en-US" b="1">
                <a:solidFill>
                  <a:prstClr val="black"/>
                </a:solidFill>
                <a:latin typeface="Calibri"/>
                <a:ea typeface="微軟正黑體"/>
              </a:rPr>
              <a:t> </a:t>
            </a:r>
            <a:r>
              <a:rPr lang="en-US" altLang="zh-TW" b="1">
                <a:solidFill>
                  <a:prstClr val="black"/>
                </a:solidFill>
                <a:latin typeface="Calibri"/>
                <a:ea typeface="微軟正黑體"/>
              </a:rPr>
              <a:t>Balance</a:t>
            </a:r>
            <a:endParaRPr lang="zh-TW" altLang="en-US" b="1">
              <a:solidFill>
                <a:prstClr val="black"/>
              </a:solidFill>
              <a:latin typeface="Calibri"/>
              <a:ea typeface="微軟正黑體"/>
            </a:endParaRPr>
          </a:p>
        </p:txBody>
      </p:sp>
      <p:sp>
        <p:nvSpPr>
          <p:cNvPr id="7" name="文字方塊 6">
            <a:extLst>
              <a:ext uri="{FF2B5EF4-FFF2-40B4-BE49-F238E27FC236}">
                <a16:creationId xmlns:a16="http://schemas.microsoft.com/office/drawing/2014/main" id="{77AE48C4-1EF8-DBA1-E780-9945A515579C}"/>
              </a:ext>
            </a:extLst>
          </p:cNvPr>
          <p:cNvSpPr txBox="1"/>
          <p:nvPr/>
        </p:nvSpPr>
        <p:spPr>
          <a:xfrm>
            <a:off x="919223" y="1819275"/>
            <a:ext cx="1800493" cy="369332"/>
          </a:xfrm>
          <a:prstGeom prst="rect">
            <a:avLst/>
          </a:prstGeom>
          <a:noFill/>
        </p:spPr>
        <p:txBody>
          <a:bodyPr wrap="none" rtlCol="0">
            <a:spAutoFit/>
          </a:bodyPr>
          <a:lstStyle/>
          <a:p>
            <a:r>
              <a:rPr lang="zh-TW" altLang="en-US"/>
              <a:t>路側智慧感測器</a:t>
            </a:r>
          </a:p>
        </p:txBody>
      </p:sp>
      <p:sp>
        <p:nvSpPr>
          <p:cNvPr id="8" name="文字方塊 7">
            <a:extLst>
              <a:ext uri="{FF2B5EF4-FFF2-40B4-BE49-F238E27FC236}">
                <a16:creationId xmlns:a16="http://schemas.microsoft.com/office/drawing/2014/main" id="{9A179EA2-12B0-67FB-6FB6-B4EAB436F2C8}"/>
              </a:ext>
            </a:extLst>
          </p:cNvPr>
          <p:cNvSpPr txBox="1"/>
          <p:nvPr/>
        </p:nvSpPr>
        <p:spPr>
          <a:xfrm>
            <a:off x="3457798" y="1819275"/>
            <a:ext cx="1569660" cy="369332"/>
          </a:xfrm>
          <a:prstGeom prst="rect">
            <a:avLst/>
          </a:prstGeom>
          <a:noFill/>
        </p:spPr>
        <p:txBody>
          <a:bodyPr wrap="none" rtlCol="0">
            <a:spAutoFit/>
          </a:bodyPr>
          <a:lstStyle/>
          <a:p>
            <a:r>
              <a:rPr lang="zh-TW" altLang="en-US"/>
              <a:t>雲端控制中心</a:t>
            </a:r>
          </a:p>
        </p:txBody>
      </p:sp>
      <p:sp>
        <p:nvSpPr>
          <p:cNvPr id="9" name="文字方塊 8">
            <a:extLst>
              <a:ext uri="{FF2B5EF4-FFF2-40B4-BE49-F238E27FC236}">
                <a16:creationId xmlns:a16="http://schemas.microsoft.com/office/drawing/2014/main" id="{B1FBFFA1-2D71-5587-A8BA-62A1F25D3FBE}"/>
              </a:ext>
            </a:extLst>
          </p:cNvPr>
          <p:cNvSpPr txBox="1"/>
          <p:nvPr/>
        </p:nvSpPr>
        <p:spPr>
          <a:xfrm>
            <a:off x="5522472" y="1819275"/>
            <a:ext cx="2031325" cy="369332"/>
          </a:xfrm>
          <a:prstGeom prst="rect">
            <a:avLst/>
          </a:prstGeom>
          <a:noFill/>
        </p:spPr>
        <p:txBody>
          <a:bodyPr wrap="none" rtlCol="0">
            <a:spAutoFit/>
          </a:bodyPr>
          <a:lstStyle/>
          <a:p>
            <a:r>
              <a:rPr lang="zh-TW" altLang="en-US"/>
              <a:t>動態號制計算大腦</a:t>
            </a:r>
          </a:p>
        </p:txBody>
      </p:sp>
      <p:sp>
        <p:nvSpPr>
          <p:cNvPr id="10" name="文字方塊 9">
            <a:extLst>
              <a:ext uri="{FF2B5EF4-FFF2-40B4-BE49-F238E27FC236}">
                <a16:creationId xmlns:a16="http://schemas.microsoft.com/office/drawing/2014/main" id="{9DCBFF2B-DD31-BC9A-4BAE-02FFFAB02C6C}"/>
              </a:ext>
            </a:extLst>
          </p:cNvPr>
          <p:cNvSpPr txBox="1"/>
          <p:nvPr/>
        </p:nvSpPr>
        <p:spPr>
          <a:xfrm>
            <a:off x="5984136" y="3429000"/>
            <a:ext cx="1107997" cy="369332"/>
          </a:xfrm>
          <a:prstGeom prst="rect">
            <a:avLst/>
          </a:prstGeom>
          <a:noFill/>
        </p:spPr>
        <p:txBody>
          <a:bodyPr wrap="none" rtlCol="0">
            <a:spAutoFit/>
          </a:bodyPr>
          <a:lstStyle/>
          <a:p>
            <a:pPr algn="ctr"/>
            <a:r>
              <a:rPr lang="zh-TW" altLang="en-US"/>
              <a:t>路口號誌</a:t>
            </a:r>
          </a:p>
        </p:txBody>
      </p:sp>
      <p:pic>
        <p:nvPicPr>
          <p:cNvPr id="11" name="圖片 10">
            <a:extLst>
              <a:ext uri="{FF2B5EF4-FFF2-40B4-BE49-F238E27FC236}">
                <a16:creationId xmlns:a16="http://schemas.microsoft.com/office/drawing/2014/main" id="{A278DA44-7F61-55B0-5035-FAD8AAE179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8900" y="1764635"/>
            <a:ext cx="3224900" cy="2957332"/>
          </a:xfrm>
          <a:prstGeom prst="rect">
            <a:avLst/>
          </a:prstGeom>
        </p:spPr>
      </p:pic>
      <p:sp>
        <p:nvSpPr>
          <p:cNvPr id="12" name="文字方塊 11">
            <a:extLst>
              <a:ext uri="{FF2B5EF4-FFF2-40B4-BE49-F238E27FC236}">
                <a16:creationId xmlns:a16="http://schemas.microsoft.com/office/drawing/2014/main" id="{04558B61-4358-6C00-BB72-B9DEBD2408B5}"/>
              </a:ext>
            </a:extLst>
          </p:cNvPr>
          <p:cNvSpPr txBox="1"/>
          <p:nvPr/>
        </p:nvSpPr>
        <p:spPr>
          <a:xfrm>
            <a:off x="9418184" y="1634609"/>
            <a:ext cx="646331" cy="369332"/>
          </a:xfrm>
          <a:prstGeom prst="rect">
            <a:avLst/>
          </a:prstGeom>
          <a:noFill/>
        </p:spPr>
        <p:txBody>
          <a:bodyPr wrap="none" rtlCol="0">
            <a:spAutoFit/>
          </a:bodyPr>
          <a:lstStyle/>
          <a:p>
            <a:pPr algn="ctr"/>
            <a:r>
              <a:rPr lang="zh-TW" altLang="en-US"/>
              <a:t>計算</a:t>
            </a:r>
          </a:p>
        </p:txBody>
      </p:sp>
      <p:sp>
        <p:nvSpPr>
          <p:cNvPr id="13" name="文字方塊 12">
            <a:extLst>
              <a:ext uri="{FF2B5EF4-FFF2-40B4-BE49-F238E27FC236}">
                <a16:creationId xmlns:a16="http://schemas.microsoft.com/office/drawing/2014/main" id="{37BE1369-CB3B-1502-6F5E-87CBCD698F91}"/>
              </a:ext>
            </a:extLst>
          </p:cNvPr>
          <p:cNvSpPr txBox="1"/>
          <p:nvPr/>
        </p:nvSpPr>
        <p:spPr>
          <a:xfrm>
            <a:off x="8940494" y="2344134"/>
            <a:ext cx="1601721" cy="369332"/>
          </a:xfrm>
          <a:prstGeom prst="rect">
            <a:avLst/>
          </a:prstGeom>
          <a:noFill/>
        </p:spPr>
        <p:txBody>
          <a:bodyPr wrap="none" rtlCol="0">
            <a:spAutoFit/>
          </a:bodyPr>
          <a:lstStyle/>
          <a:p>
            <a:pPr algn="ctr"/>
            <a:r>
              <a:rPr lang="zh-TW" altLang="en-US"/>
              <a:t>評估 </a:t>
            </a:r>
            <a:r>
              <a:rPr lang="en-US" altLang="zh-TW"/>
              <a:t>&amp; </a:t>
            </a:r>
            <a:r>
              <a:rPr lang="zh-TW" altLang="en-US"/>
              <a:t>最佳化</a:t>
            </a:r>
          </a:p>
        </p:txBody>
      </p:sp>
      <p:sp>
        <p:nvSpPr>
          <p:cNvPr id="14" name="文字方塊 13">
            <a:extLst>
              <a:ext uri="{FF2B5EF4-FFF2-40B4-BE49-F238E27FC236}">
                <a16:creationId xmlns:a16="http://schemas.microsoft.com/office/drawing/2014/main" id="{D66FCF9B-87A7-8493-1AA7-6AB9CEB79E66}"/>
              </a:ext>
            </a:extLst>
          </p:cNvPr>
          <p:cNvSpPr txBox="1"/>
          <p:nvPr/>
        </p:nvSpPr>
        <p:spPr>
          <a:xfrm>
            <a:off x="9418188" y="4358040"/>
            <a:ext cx="646331" cy="369332"/>
          </a:xfrm>
          <a:prstGeom prst="rect">
            <a:avLst/>
          </a:prstGeom>
          <a:noFill/>
        </p:spPr>
        <p:txBody>
          <a:bodyPr wrap="none" rtlCol="0">
            <a:spAutoFit/>
          </a:bodyPr>
          <a:lstStyle/>
          <a:p>
            <a:pPr algn="ctr"/>
            <a:r>
              <a:rPr lang="zh-TW" altLang="en-US"/>
              <a:t>執行</a:t>
            </a:r>
          </a:p>
        </p:txBody>
      </p:sp>
      <p:pic>
        <p:nvPicPr>
          <p:cNvPr id="15" name="圖片 14">
            <a:extLst>
              <a:ext uri="{FF2B5EF4-FFF2-40B4-BE49-F238E27FC236}">
                <a16:creationId xmlns:a16="http://schemas.microsoft.com/office/drawing/2014/main" id="{0E4D352D-BE73-400B-1987-A8CF0D38CA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4893" y="4728506"/>
            <a:ext cx="2599244" cy="1995423"/>
          </a:xfrm>
          <a:prstGeom prst="rect">
            <a:avLst/>
          </a:prstGeom>
        </p:spPr>
      </p:pic>
      <p:sp>
        <p:nvSpPr>
          <p:cNvPr id="16" name="文字方塊 15">
            <a:extLst>
              <a:ext uri="{FF2B5EF4-FFF2-40B4-BE49-F238E27FC236}">
                <a16:creationId xmlns:a16="http://schemas.microsoft.com/office/drawing/2014/main" id="{D5D05B1D-3E48-9A4D-7AE8-A8ED00926A51}"/>
              </a:ext>
            </a:extLst>
          </p:cNvPr>
          <p:cNvSpPr txBox="1"/>
          <p:nvPr/>
        </p:nvSpPr>
        <p:spPr>
          <a:xfrm>
            <a:off x="10923133" y="5726217"/>
            <a:ext cx="1249060" cy="923330"/>
          </a:xfrm>
          <a:prstGeom prst="rect">
            <a:avLst/>
          </a:prstGeom>
          <a:noFill/>
        </p:spPr>
        <p:txBody>
          <a:bodyPr wrap="none" rtlCol="0">
            <a:spAutoFit/>
          </a:bodyPr>
          <a:lstStyle/>
          <a:p>
            <a:pPr algn="ctr"/>
            <a:r>
              <a:rPr lang="en-US" altLang="zh-TW"/>
              <a:t>PTV</a:t>
            </a:r>
          </a:p>
          <a:p>
            <a:pPr algn="ctr"/>
            <a:r>
              <a:rPr lang="en-US" altLang="zh-TW"/>
              <a:t>Balance</a:t>
            </a:r>
          </a:p>
          <a:p>
            <a:pPr algn="ctr"/>
            <a:r>
              <a:rPr lang="en-US" altLang="zh-TW"/>
              <a:t>(</a:t>
            </a:r>
            <a:r>
              <a:rPr lang="zh-TW" altLang="en-US"/>
              <a:t>主要路口</a:t>
            </a:r>
            <a:r>
              <a:rPr lang="en-US" altLang="zh-TW"/>
              <a:t>)</a:t>
            </a:r>
            <a:endParaRPr lang="zh-TW" altLang="en-US"/>
          </a:p>
        </p:txBody>
      </p:sp>
      <p:sp>
        <p:nvSpPr>
          <p:cNvPr id="17" name="文字方塊 16">
            <a:extLst>
              <a:ext uri="{FF2B5EF4-FFF2-40B4-BE49-F238E27FC236}">
                <a16:creationId xmlns:a16="http://schemas.microsoft.com/office/drawing/2014/main" id="{685C0F44-4D68-6C35-E7B5-5B9397AFBF71}"/>
              </a:ext>
            </a:extLst>
          </p:cNvPr>
          <p:cNvSpPr txBox="1"/>
          <p:nvPr/>
        </p:nvSpPr>
        <p:spPr>
          <a:xfrm>
            <a:off x="7864496" y="4802887"/>
            <a:ext cx="1249060" cy="923330"/>
          </a:xfrm>
          <a:prstGeom prst="rect">
            <a:avLst/>
          </a:prstGeom>
          <a:noFill/>
        </p:spPr>
        <p:txBody>
          <a:bodyPr wrap="none" rtlCol="0">
            <a:spAutoFit/>
          </a:bodyPr>
          <a:lstStyle/>
          <a:p>
            <a:pPr algn="ctr"/>
            <a:r>
              <a:rPr lang="zh-TW" altLang="en-US"/>
              <a:t>景翊</a:t>
            </a:r>
            <a:endParaRPr lang="en-US" altLang="zh-TW"/>
          </a:p>
          <a:p>
            <a:pPr algn="ctr"/>
            <a:r>
              <a:rPr lang="zh-TW" altLang="en-US"/>
              <a:t>科技協控</a:t>
            </a:r>
            <a:endParaRPr lang="en-US" altLang="zh-TW"/>
          </a:p>
          <a:p>
            <a:pPr algn="ctr"/>
            <a:r>
              <a:rPr lang="en-US" altLang="zh-TW"/>
              <a:t>(</a:t>
            </a:r>
            <a:r>
              <a:rPr lang="zh-TW" altLang="en-US"/>
              <a:t>次要路口</a:t>
            </a:r>
            <a:r>
              <a:rPr lang="en-US" altLang="zh-TW"/>
              <a:t>)</a:t>
            </a:r>
            <a:endParaRPr lang="zh-TW" altLang="en-US"/>
          </a:p>
        </p:txBody>
      </p:sp>
      <p:sp>
        <p:nvSpPr>
          <p:cNvPr id="18" name="箭號: 向下 17">
            <a:extLst>
              <a:ext uri="{FF2B5EF4-FFF2-40B4-BE49-F238E27FC236}">
                <a16:creationId xmlns:a16="http://schemas.microsoft.com/office/drawing/2014/main" id="{BAAD6B8D-D87E-A372-30F3-8E07A5DA82A8}"/>
              </a:ext>
            </a:extLst>
          </p:cNvPr>
          <p:cNvSpPr/>
          <p:nvPr/>
        </p:nvSpPr>
        <p:spPr>
          <a:xfrm rot="16200000">
            <a:off x="685127" y="5786224"/>
            <a:ext cx="645939" cy="674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15C8618C-4DAA-B906-D344-7E4CAFCA59D5}"/>
              </a:ext>
            </a:extLst>
          </p:cNvPr>
          <p:cNvSpPr txBox="1"/>
          <p:nvPr/>
        </p:nvSpPr>
        <p:spPr>
          <a:xfrm>
            <a:off x="1345440" y="5800598"/>
            <a:ext cx="7357335" cy="707886"/>
          </a:xfrm>
          <a:prstGeom prst="rect">
            <a:avLst/>
          </a:prstGeom>
          <a:noFill/>
        </p:spPr>
        <p:txBody>
          <a:bodyPr wrap="none" rtlCol="0">
            <a:spAutoFit/>
          </a:bodyPr>
          <a:lstStyle/>
          <a:p>
            <a:pPr marL="342900" indent="-342900">
              <a:buFont typeface="Arial" panose="020B0604020202020204" pitchFamily="34" charset="0"/>
              <a:buChar char="•"/>
            </a:pPr>
            <a:r>
              <a:rPr lang="en-US" altLang="zh-TW" sz="2000" b="1" u="sng"/>
              <a:t>LEOTEK’s </a:t>
            </a:r>
            <a:r>
              <a:rPr lang="en-US" altLang="zh-TW" sz="2000" b="1" u="sng" err="1"/>
              <a:t>InterLux</a:t>
            </a:r>
            <a:r>
              <a:rPr lang="zh-TW" altLang="en-US" sz="2000" b="1" u="sng"/>
              <a:t>可導入動態號誌作為重要感測元件</a:t>
            </a:r>
            <a:endParaRPr lang="en-US" altLang="zh-TW" sz="2000" b="1" u="sng"/>
          </a:p>
          <a:p>
            <a:pPr marL="342900" indent="-342900">
              <a:buFont typeface="Arial" panose="020B0604020202020204" pitchFamily="34" charset="0"/>
              <a:buChar char="•"/>
            </a:pPr>
            <a:r>
              <a:rPr lang="zh-TW" altLang="en-US" sz="2000" b="1" u="sng"/>
              <a:t>動態號誌計算大腦可與</a:t>
            </a:r>
            <a:r>
              <a:rPr lang="en-US" altLang="zh-TW" sz="2000" b="1" u="sng"/>
              <a:t>PTV</a:t>
            </a:r>
            <a:r>
              <a:rPr lang="zh-TW" altLang="en-US" sz="2000" b="1" u="sng"/>
              <a:t>或有經驗之學界、工程顧問合作</a:t>
            </a:r>
          </a:p>
        </p:txBody>
      </p:sp>
    </p:spTree>
    <p:extLst>
      <p:ext uri="{BB962C8B-B14F-4D97-AF65-F5344CB8AC3E}">
        <p14:creationId xmlns:p14="http://schemas.microsoft.com/office/powerpoint/2010/main" val="2069887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B4BF99-B28D-D1CD-9846-D1D3F4F6AD0D}"/>
              </a:ext>
            </a:extLst>
          </p:cNvPr>
          <p:cNvSpPr>
            <a:spLocks noGrp="1"/>
          </p:cNvSpPr>
          <p:nvPr>
            <p:ph type="title"/>
          </p:nvPr>
        </p:nvSpPr>
        <p:spPr/>
        <p:txBody>
          <a:bodyPr/>
          <a:lstStyle/>
          <a:p>
            <a:r>
              <a:rPr lang="zh-TW" altLang="en-US"/>
              <a:t>可能機會討論</a:t>
            </a:r>
            <a:r>
              <a:rPr lang="en-US" altLang="zh-TW"/>
              <a:t>2 – </a:t>
            </a:r>
            <a:r>
              <a:rPr lang="zh-TW" altLang="en-US"/>
              <a:t>號誌化路口服務水準改善 </a:t>
            </a:r>
            <a:r>
              <a:rPr lang="en-US" altLang="zh-TW"/>
              <a:t>(3/3)</a:t>
            </a:r>
            <a:endParaRPr lang="zh-TW" altLang="en-US"/>
          </a:p>
        </p:txBody>
      </p:sp>
      <p:sp>
        <p:nvSpPr>
          <p:cNvPr id="3" name="投影片編號版面配置區 2">
            <a:extLst>
              <a:ext uri="{FF2B5EF4-FFF2-40B4-BE49-F238E27FC236}">
                <a16:creationId xmlns:a16="http://schemas.microsoft.com/office/drawing/2014/main" id="{47BFCB47-F3CA-CD6F-EC54-B91EF8DD372E}"/>
              </a:ext>
            </a:extLst>
          </p:cNvPr>
          <p:cNvSpPr>
            <a:spLocks noGrp="1"/>
          </p:cNvSpPr>
          <p:nvPr>
            <p:ph type="sldNum" sz="quarter" idx="12"/>
          </p:nvPr>
        </p:nvSpPr>
        <p:spPr/>
        <p:txBody>
          <a:bodyPr/>
          <a:lstStyle/>
          <a:p>
            <a:pPr algn="ctr"/>
            <a:fld id="{6E290225-7458-4E5F-AFE5-E142CAAEBF37}" type="slidenum">
              <a:rPr lang="en-US" smtClean="0"/>
              <a:pPr algn="ctr"/>
              <a:t>98</a:t>
            </a:fld>
            <a:endParaRPr lang="en-US"/>
          </a:p>
        </p:txBody>
      </p:sp>
      <p:pic>
        <p:nvPicPr>
          <p:cNvPr id="6" name="圖片 5">
            <a:extLst>
              <a:ext uri="{FF2B5EF4-FFF2-40B4-BE49-F238E27FC236}">
                <a16:creationId xmlns:a16="http://schemas.microsoft.com/office/drawing/2014/main" id="{B481E33D-5D3A-81D1-E002-BDFE31172A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228" y="3853274"/>
            <a:ext cx="6420280" cy="2639601"/>
          </a:xfrm>
          <a:prstGeom prst="rect">
            <a:avLst/>
          </a:prstGeom>
        </p:spPr>
      </p:pic>
      <p:pic>
        <p:nvPicPr>
          <p:cNvPr id="10" name="圖片 9">
            <a:extLst>
              <a:ext uri="{FF2B5EF4-FFF2-40B4-BE49-F238E27FC236}">
                <a16:creationId xmlns:a16="http://schemas.microsoft.com/office/drawing/2014/main" id="{DCBE481A-AE6B-3496-3386-EA9B986644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4789" y="1516214"/>
            <a:ext cx="4176122" cy="3825572"/>
          </a:xfrm>
          <a:prstGeom prst="rect">
            <a:avLst/>
          </a:prstGeom>
        </p:spPr>
      </p:pic>
      <p:sp>
        <p:nvSpPr>
          <p:cNvPr id="16" name="內容版面配置區 3">
            <a:extLst>
              <a:ext uri="{FF2B5EF4-FFF2-40B4-BE49-F238E27FC236}">
                <a16:creationId xmlns:a16="http://schemas.microsoft.com/office/drawing/2014/main" id="{C25E8440-5BB1-AE98-1ECF-441829181F37}"/>
              </a:ext>
            </a:extLst>
          </p:cNvPr>
          <p:cNvSpPr>
            <a:spLocks noGrp="1"/>
          </p:cNvSpPr>
          <p:nvPr>
            <p:ph idx="1"/>
          </p:nvPr>
        </p:nvSpPr>
        <p:spPr>
          <a:xfrm>
            <a:off x="741947" y="1576712"/>
            <a:ext cx="6942842" cy="4788001"/>
          </a:xfrm>
        </p:spPr>
        <p:txBody>
          <a:bodyPr>
            <a:normAutofit/>
          </a:bodyPr>
          <a:lstStyle/>
          <a:p>
            <a:pPr marL="342900" indent="-342900">
              <a:lnSpc>
                <a:spcPct val="100000"/>
              </a:lnSpc>
              <a:buFont typeface="Wingdings" panose="05000000000000000000" pitchFamily="2" charset="2"/>
              <a:buChar char="l"/>
            </a:pPr>
            <a:r>
              <a:rPr lang="zh-TW" altLang="en-US" sz="1400">
                <a:solidFill>
                  <a:schemeClr val="tx1"/>
                </a:solidFill>
                <a:latin typeface="+mj-ea"/>
                <a:ea typeface="+mj-ea"/>
              </a:rPr>
              <a:t>路口狀況偵測與通報：</a:t>
            </a:r>
            <a:endParaRPr lang="en-US" altLang="zh-TW" sz="1400">
              <a:solidFill>
                <a:schemeClr val="tx1"/>
              </a:solidFill>
              <a:latin typeface="+mj-ea"/>
              <a:ea typeface="+mj-ea"/>
            </a:endParaRPr>
          </a:p>
          <a:p>
            <a:pPr marL="628650" lvl="2" indent="-171450">
              <a:lnSpc>
                <a:spcPct val="100000"/>
              </a:lnSpc>
              <a:spcBef>
                <a:spcPts val="1000"/>
              </a:spcBef>
              <a:buFont typeface="Wingdings" panose="05000000000000000000" pitchFamily="2" charset="2"/>
              <a:buChar char="l"/>
            </a:pPr>
            <a:r>
              <a:rPr lang="zh-TW" altLang="en-US" sz="1200">
                <a:solidFill>
                  <a:schemeClr val="tx1"/>
                </a:solidFill>
                <a:latin typeface="+mj-ea"/>
                <a:ea typeface="+mj-ea"/>
              </a:rPr>
              <a:t>即時路口影像及路況分析，並同步傳輸至</a:t>
            </a:r>
            <a:r>
              <a:rPr lang="en-US" altLang="zh-TW" sz="1200">
                <a:solidFill>
                  <a:schemeClr val="tx1"/>
                </a:solidFill>
                <a:latin typeface="+mj-ea"/>
                <a:ea typeface="+mj-ea"/>
              </a:rPr>
              <a:t>DMS</a:t>
            </a:r>
            <a:r>
              <a:rPr lang="zh-TW" altLang="en-US" sz="1200">
                <a:solidFill>
                  <a:schemeClr val="tx1"/>
                </a:solidFill>
                <a:latin typeface="+mj-ea"/>
                <a:ea typeface="+mj-ea"/>
              </a:rPr>
              <a:t>，及提供號誌控制器，秒數調整建議。</a:t>
            </a:r>
            <a:endParaRPr lang="en-US" altLang="zh-TW" sz="1200">
              <a:solidFill>
                <a:schemeClr val="tx1"/>
              </a:solidFill>
              <a:latin typeface="+mj-ea"/>
              <a:ea typeface="+mj-ea"/>
            </a:endParaRPr>
          </a:p>
          <a:p>
            <a:pPr marL="628650" lvl="2" indent="-171450">
              <a:lnSpc>
                <a:spcPct val="100000"/>
              </a:lnSpc>
              <a:spcBef>
                <a:spcPts val="1000"/>
              </a:spcBef>
              <a:buFont typeface="Wingdings" panose="05000000000000000000" pitchFamily="2" charset="2"/>
              <a:buChar char="l"/>
            </a:pPr>
            <a:r>
              <a:rPr lang="zh-TW" altLang="en-US" sz="1200">
                <a:solidFill>
                  <a:schemeClr val="tx1"/>
                </a:solidFill>
                <a:latin typeface="+mj-ea"/>
                <a:ea typeface="+mj-ea"/>
              </a:rPr>
              <a:t>即時車禍事件通報，路燈</a:t>
            </a:r>
            <a:r>
              <a:rPr lang="en-US" altLang="zh-TW" sz="1200">
                <a:solidFill>
                  <a:schemeClr val="tx1"/>
                </a:solidFill>
                <a:latin typeface="+mj-ea"/>
                <a:ea typeface="+mj-ea"/>
              </a:rPr>
              <a:t>/</a:t>
            </a:r>
            <a:r>
              <a:rPr lang="zh-TW" altLang="en-US" sz="1200">
                <a:solidFill>
                  <a:schemeClr val="tx1"/>
                </a:solidFill>
                <a:latin typeface="+mj-ea"/>
                <a:ea typeface="+mj-ea"/>
              </a:rPr>
              <a:t>號誌異常偵測及通報。</a:t>
            </a:r>
            <a:endParaRPr lang="en-US" altLang="zh-TW" sz="1200">
              <a:solidFill>
                <a:schemeClr val="tx1"/>
              </a:solidFill>
              <a:latin typeface="+mj-ea"/>
              <a:ea typeface="+mj-ea"/>
            </a:endParaRPr>
          </a:p>
          <a:p>
            <a:pPr marL="342900" indent="-342900">
              <a:lnSpc>
                <a:spcPct val="100000"/>
              </a:lnSpc>
              <a:buFont typeface="Wingdings" panose="05000000000000000000" pitchFamily="2" charset="2"/>
              <a:buChar char="l"/>
            </a:pPr>
            <a:r>
              <a:rPr lang="zh-TW" altLang="en-US" sz="1400">
                <a:solidFill>
                  <a:schemeClr val="tx1"/>
                </a:solidFill>
                <a:latin typeface="+mj-ea"/>
                <a:ea typeface="+mj-ea"/>
              </a:rPr>
              <a:t>路口資料分析與統計：</a:t>
            </a:r>
            <a:endParaRPr lang="en-US" altLang="zh-TW" sz="1400">
              <a:solidFill>
                <a:schemeClr val="tx1"/>
              </a:solidFill>
              <a:latin typeface="+mj-ea"/>
              <a:ea typeface="+mj-ea"/>
            </a:endParaRPr>
          </a:p>
          <a:p>
            <a:pPr marL="800100" lvl="2" indent="-342900">
              <a:lnSpc>
                <a:spcPct val="100000"/>
              </a:lnSpc>
              <a:spcBef>
                <a:spcPts val="1000"/>
              </a:spcBef>
              <a:buFont typeface="Wingdings" panose="05000000000000000000" pitchFamily="2" charset="2"/>
              <a:buChar char="l"/>
            </a:pPr>
            <a:r>
              <a:rPr lang="zh-TW" altLang="en-US" sz="1200">
                <a:solidFill>
                  <a:schemeClr val="tx1"/>
                </a:solidFill>
                <a:latin typeface="+mj-ea"/>
                <a:ea typeface="+mj-ea"/>
              </a:rPr>
              <a:t>分析易發生車禍路段，分析易發生車輛</a:t>
            </a:r>
            <a:r>
              <a:rPr lang="en-US" altLang="zh-TW" sz="1200">
                <a:solidFill>
                  <a:schemeClr val="tx1"/>
                </a:solidFill>
                <a:latin typeface="+mj-ea"/>
                <a:ea typeface="+mj-ea"/>
              </a:rPr>
              <a:t>(</a:t>
            </a:r>
            <a:r>
              <a:rPr lang="zh-TW" altLang="en-US" sz="1200">
                <a:solidFill>
                  <a:schemeClr val="tx1"/>
                </a:solidFill>
                <a:latin typeface="+mj-ea"/>
                <a:ea typeface="+mj-ea"/>
              </a:rPr>
              <a:t>行人</a:t>
            </a:r>
            <a:r>
              <a:rPr lang="en-US" altLang="zh-TW" sz="1200">
                <a:solidFill>
                  <a:schemeClr val="tx1"/>
                </a:solidFill>
                <a:latin typeface="+mj-ea"/>
                <a:ea typeface="+mj-ea"/>
              </a:rPr>
              <a:t>)</a:t>
            </a:r>
            <a:r>
              <a:rPr lang="zh-TW" altLang="en-US" sz="1200">
                <a:solidFill>
                  <a:schemeClr val="tx1"/>
                </a:solidFill>
                <a:latin typeface="+mj-ea"/>
                <a:ea typeface="+mj-ea"/>
              </a:rPr>
              <a:t>違規路段與時段；資料彙整與報表輸出。</a:t>
            </a:r>
            <a:endParaRPr lang="en-US" altLang="zh-TW" sz="1200">
              <a:solidFill>
                <a:schemeClr val="tx1"/>
              </a:solidFill>
              <a:latin typeface="+mj-ea"/>
              <a:ea typeface="+mj-ea"/>
            </a:endParaRPr>
          </a:p>
          <a:p>
            <a:pPr marL="800100" lvl="2" indent="-342900">
              <a:lnSpc>
                <a:spcPct val="100000"/>
              </a:lnSpc>
              <a:spcBef>
                <a:spcPts val="1000"/>
              </a:spcBef>
              <a:buFont typeface="Wingdings" panose="05000000000000000000" pitchFamily="2" charset="2"/>
              <a:buChar char="l"/>
            </a:pPr>
            <a:r>
              <a:rPr lang="zh-TW" altLang="en-US" sz="1200">
                <a:solidFill>
                  <a:schemeClr val="tx1"/>
                </a:solidFill>
                <a:latin typeface="+mj-ea"/>
                <a:ea typeface="+mj-ea"/>
              </a:rPr>
              <a:t>將各路口所蒐集的交通資訊進行統整後，透過統計介面，呈現各路口於每日各時段的交通違規與車流狀況，進一步繪製統計圖表，並對不同路口進行排名統計，幫助相關人員快速評估重點路口，擬定合適的改善措施，降低交通事故的發生。</a:t>
            </a:r>
          </a:p>
        </p:txBody>
      </p:sp>
      <p:sp>
        <p:nvSpPr>
          <p:cNvPr id="4" name="矩形: 圓角 3">
            <a:extLst>
              <a:ext uri="{FF2B5EF4-FFF2-40B4-BE49-F238E27FC236}">
                <a16:creationId xmlns:a16="http://schemas.microsoft.com/office/drawing/2014/main" id="{B394C0D8-5999-85C6-8943-BB85B204C8C2}"/>
              </a:ext>
            </a:extLst>
          </p:cNvPr>
          <p:cNvSpPr/>
          <p:nvPr/>
        </p:nvSpPr>
        <p:spPr>
          <a:xfrm>
            <a:off x="670752" y="1098411"/>
            <a:ext cx="3492000" cy="43200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prstClr val="black"/>
                </a:solidFill>
                <a:latin typeface="Calibri"/>
                <a:ea typeface="微軟正黑體"/>
              </a:rPr>
              <a:t>即時偵測路況因應調變號誌</a:t>
            </a:r>
          </a:p>
        </p:txBody>
      </p:sp>
    </p:spTree>
    <p:extLst>
      <p:ext uri="{BB962C8B-B14F-4D97-AF65-F5344CB8AC3E}">
        <p14:creationId xmlns:p14="http://schemas.microsoft.com/office/powerpoint/2010/main" val="2002316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A03E0-0BC3-2843-2D23-37D7B295903F}"/>
              </a:ext>
            </a:extLst>
          </p:cNvPr>
          <p:cNvSpPr>
            <a:spLocks noGrp="1"/>
          </p:cNvSpPr>
          <p:nvPr>
            <p:ph type="title"/>
          </p:nvPr>
        </p:nvSpPr>
        <p:spPr/>
        <p:txBody>
          <a:bodyPr/>
          <a:lstStyle/>
          <a:p>
            <a:r>
              <a:rPr lang="en-US" altLang="zh-TW" err="1"/>
              <a:t>Leotek</a:t>
            </a:r>
            <a:r>
              <a:rPr lang="en-US" altLang="zh-TW"/>
              <a:t> Strategy on Smart Traffic Camera</a:t>
            </a:r>
            <a:endParaRPr lang="zh-TW" altLang="en-US"/>
          </a:p>
        </p:txBody>
      </p:sp>
      <p:sp>
        <p:nvSpPr>
          <p:cNvPr id="3" name="投影片編號版面配置區 2">
            <a:extLst>
              <a:ext uri="{FF2B5EF4-FFF2-40B4-BE49-F238E27FC236}">
                <a16:creationId xmlns:a16="http://schemas.microsoft.com/office/drawing/2014/main" id="{BA18E6CC-CBA2-688F-3487-174AC7ED30DB}"/>
              </a:ext>
            </a:extLst>
          </p:cNvPr>
          <p:cNvSpPr>
            <a:spLocks noGrp="1"/>
          </p:cNvSpPr>
          <p:nvPr>
            <p:ph type="sldNum" sz="quarter" idx="12"/>
          </p:nvPr>
        </p:nvSpPr>
        <p:spPr/>
        <p:txBody>
          <a:bodyPr/>
          <a:lstStyle/>
          <a:p>
            <a:pPr algn="ctr"/>
            <a:fld id="{6E290225-7458-4E5F-AFE5-E142CAAEBF37}" type="slidenum">
              <a:rPr lang="en-US" smtClean="0"/>
              <a:pPr algn="ctr"/>
              <a:t>99</a:t>
            </a:fld>
            <a:endParaRPr lang="en-US"/>
          </a:p>
        </p:txBody>
      </p:sp>
      <p:pic>
        <p:nvPicPr>
          <p:cNvPr id="4" name="圖片 3">
            <a:extLst>
              <a:ext uri="{FF2B5EF4-FFF2-40B4-BE49-F238E27FC236}">
                <a16:creationId xmlns:a16="http://schemas.microsoft.com/office/drawing/2014/main" id="{1B4AACA7-2DF6-85F9-58A4-1C4C3B4975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4346" y="1881912"/>
            <a:ext cx="4394200" cy="2742411"/>
          </a:xfrm>
          <a:prstGeom prst="rect">
            <a:avLst/>
          </a:prstGeom>
        </p:spPr>
      </p:pic>
      <p:pic>
        <p:nvPicPr>
          <p:cNvPr id="5" name="圖片 4">
            <a:extLst>
              <a:ext uri="{FF2B5EF4-FFF2-40B4-BE49-F238E27FC236}">
                <a16:creationId xmlns:a16="http://schemas.microsoft.com/office/drawing/2014/main" id="{8E01D7F0-B775-F219-A288-7A0BE3B619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8200" y="1862406"/>
            <a:ext cx="3007255" cy="4435434"/>
          </a:xfrm>
          <a:prstGeom prst="rect">
            <a:avLst/>
          </a:prstGeom>
        </p:spPr>
      </p:pic>
      <p:pic>
        <p:nvPicPr>
          <p:cNvPr id="6" name="圖片 5">
            <a:extLst>
              <a:ext uri="{FF2B5EF4-FFF2-40B4-BE49-F238E27FC236}">
                <a16:creationId xmlns:a16="http://schemas.microsoft.com/office/drawing/2014/main" id="{7334A864-2207-3840-D9B1-39B5E99DE4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44650" y="4705163"/>
            <a:ext cx="2302699" cy="2040511"/>
          </a:xfrm>
          <a:prstGeom prst="rect">
            <a:avLst/>
          </a:prstGeom>
        </p:spPr>
      </p:pic>
      <p:pic>
        <p:nvPicPr>
          <p:cNvPr id="7" name="圖片 6">
            <a:extLst>
              <a:ext uri="{FF2B5EF4-FFF2-40B4-BE49-F238E27FC236}">
                <a16:creationId xmlns:a16="http://schemas.microsoft.com/office/drawing/2014/main" id="{2CE31EAE-6FCB-CC93-20C9-F3C043413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37620" y="1862406"/>
            <a:ext cx="3947768" cy="4056355"/>
          </a:xfrm>
          <a:prstGeom prst="rect">
            <a:avLst/>
          </a:prstGeom>
        </p:spPr>
      </p:pic>
    </p:spTree>
    <p:extLst>
      <p:ext uri="{BB962C8B-B14F-4D97-AF65-F5344CB8AC3E}">
        <p14:creationId xmlns:p14="http://schemas.microsoft.com/office/powerpoint/2010/main" val="1902512986"/>
      </p:ext>
    </p:extLst>
  </p:cSld>
  <p:clrMapOvr>
    <a:masterClrMapping/>
  </p:clrMapOvr>
</p:sld>
</file>

<file path=ppt/theme/theme1.xml><?xml version="1.0" encoding="utf-8"?>
<a:theme xmlns:a="http://schemas.openxmlformats.org/drawingml/2006/main" name="Office Theme">
  <a:themeElements>
    <a:clrScheme name="自訂 20">
      <a:dk1>
        <a:sysClr val="windowText" lastClr="000000"/>
      </a:dk1>
      <a:lt1>
        <a:sysClr val="window" lastClr="FFFFFF"/>
      </a:lt1>
      <a:dk2>
        <a:srgbClr val="39302A"/>
      </a:dk2>
      <a:lt2>
        <a:srgbClr val="95979B"/>
      </a:lt2>
      <a:accent1>
        <a:srgbClr val="F39800"/>
      </a:accent1>
      <a:accent2>
        <a:srgbClr val="EC7016"/>
      </a:accent2>
      <a:accent3>
        <a:srgbClr val="E64823"/>
      </a:accent3>
      <a:accent4>
        <a:srgbClr val="807BB8"/>
      </a:accent4>
      <a:accent5>
        <a:srgbClr val="7AC8CB"/>
      </a:accent5>
      <a:accent6>
        <a:srgbClr val="FFF368"/>
      </a:accent6>
      <a:hlink>
        <a:srgbClr val="2998E3"/>
      </a:hlink>
      <a:folHlink>
        <a:srgbClr val="7F723D"/>
      </a:folHlink>
    </a:clrScheme>
    <a:fontScheme name="LEOTEK">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ff16f6a-036c-4c53-a44b-db5d39e33bd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BD28A70E695A4EB2ED0797BD0357C0" ma:contentTypeVersion="13" ma:contentTypeDescription="Create a new document." ma:contentTypeScope="" ma:versionID="9c2941ce8fb8fc91156aedfd032b637c">
  <xsd:schema xmlns:xsd="http://www.w3.org/2001/XMLSchema" xmlns:xs="http://www.w3.org/2001/XMLSchema" xmlns:p="http://schemas.microsoft.com/office/2006/metadata/properties" xmlns:ns3="6ff16f6a-036c-4c53-a44b-db5d39e33bdf" xmlns:ns4="36158a28-83f0-430c-afa2-1daecbc28060" targetNamespace="http://schemas.microsoft.com/office/2006/metadata/properties" ma:root="true" ma:fieldsID="b6a53007c5766049396005811575773f" ns3:_="" ns4:_="">
    <xsd:import namespace="6ff16f6a-036c-4c53-a44b-db5d39e33bdf"/>
    <xsd:import namespace="36158a28-83f0-430c-afa2-1daecbc28060"/>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f16f6a-036c-4c53-a44b-db5d39e33b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158a28-83f0-430c-afa2-1daecbc2806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6021A6-FA9C-438A-9C58-8F4F530CB990}">
  <ds:schemaRefs>
    <ds:schemaRef ds:uri="http://schemas.microsoft.com/sharepoint/v3/contenttype/forms"/>
  </ds:schemaRefs>
</ds:datastoreItem>
</file>

<file path=customXml/itemProps2.xml><?xml version="1.0" encoding="utf-8"?>
<ds:datastoreItem xmlns:ds="http://schemas.openxmlformats.org/officeDocument/2006/customXml" ds:itemID="{17C2D35D-DFFF-4FEC-B60F-76E0B69784E6}">
  <ds:schemaRefs>
    <ds:schemaRef ds:uri="36158a28-83f0-430c-afa2-1daecbc28060"/>
    <ds:schemaRef ds:uri="6ff16f6a-036c-4c53-a44b-db5d39e33b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70D211E-F9E8-45C2-92F4-892E975FACD2}">
  <ds:schemaRefs>
    <ds:schemaRef ds:uri="36158a28-83f0-430c-afa2-1daecbc28060"/>
    <ds:schemaRef ds:uri="6ff16f6a-036c-4c53-a44b-db5d39e33b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15289</Words>
  <Application>Microsoft Office PowerPoint</Application>
  <PresentationFormat>寬螢幕</PresentationFormat>
  <Paragraphs>2234</Paragraphs>
  <Slides>124</Slides>
  <Notes>30</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124</vt:i4>
      </vt:variant>
    </vt:vector>
  </HeadingPairs>
  <TitlesOfParts>
    <vt:vector size="142" baseType="lpstr">
      <vt:lpstr>-apple-system</vt:lpstr>
      <vt:lpstr>Gotham-Book</vt:lpstr>
      <vt:lpstr>Microsoft YaHei</vt:lpstr>
      <vt:lpstr>OpenSans</vt:lpstr>
      <vt:lpstr>SimSun</vt:lpstr>
      <vt:lpstr>tk-arboria-n4</vt:lpstr>
      <vt:lpstr>細明體</vt:lpstr>
      <vt:lpstr>Microsoft JhengHei</vt:lpstr>
      <vt:lpstr>Microsoft JhengHei</vt:lpstr>
      <vt:lpstr>PMingLiU</vt:lpstr>
      <vt:lpstr>Aptos Black</vt:lpstr>
      <vt:lpstr>Arial</vt:lpstr>
      <vt:lpstr>Calibri</vt:lpstr>
      <vt:lpstr>Calibri Light</vt:lpstr>
      <vt:lpstr>Cambria</vt:lpstr>
      <vt:lpstr>Poiret One</vt:lpstr>
      <vt:lpstr>Wingdings</vt:lpstr>
      <vt:lpstr>Office Theme</vt:lpstr>
      <vt:lpstr>Enabling Roadway Robotics </vt:lpstr>
      <vt:lpstr>PowerPoint 簡報</vt:lpstr>
      <vt:lpstr>ITS Applications &amp; Market Overview </vt:lpstr>
      <vt:lpstr>Roadway Automation Overview</vt:lpstr>
      <vt:lpstr>ITS Framework &amp; Applications</vt:lpstr>
      <vt:lpstr>Application: Efficiency</vt:lpstr>
      <vt:lpstr>Application: Safety</vt:lpstr>
      <vt:lpstr>Application: Traffic Enforcement</vt:lpstr>
      <vt:lpstr>Application: V2X &amp; AV</vt:lpstr>
      <vt:lpstr>ITS Market Potential – Literature Review</vt:lpstr>
      <vt:lpstr>US Market Potential – Funding </vt:lpstr>
      <vt:lpstr>US Market Potential – Statistics</vt:lpstr>
      <vt:lpstr>US Market Potential – Traffic Enforcement</vt:lpstr>
      <vt:lpstr>Smart Traffic Camera Key Players</vt:lpstr>
      <vt:lpstr>LEOTEK’s Focus: Intelligent Roadside Infrastructure</vt:lpstr>
      <vt:lpstr>ITS Solutions enabled by Smart Traffic Sensor</vt:lpstr>
      <vt:lpstr>Smart Traffic Camera Solutions Type</vt:lpstr>
      <vt:lpstr>Comparison of Key Market Players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Smart Camera Key Player – Vivotek 5/5</vt:lpstr>
      <vt:lpstr>PowerPoint 簡報</vt:lpstr>
      <vt:lpstr>Smart Camera Key Player – Axis 2/3</vt:lpstr>
      <vt:lpstr>Smart Camera Key Player – Axis 3/3</vt:lpstr>
      <vt:lpstr>Smart Camera Key Player – 英研智能 1/3</vt:lpstr>
      <vt:lpstr>PowerPoint 簡報</vt:lpstr>
      <vt:lpstr>PowerPoint 簡報</vt:lpstr>
      <vt:lpstr>Smart Camera Key Player – Econolite 1/2</vt:lpstr>
      <vt:lpstr>Smart Camera Key Player – Econolite 2/2</vt:lpstr>
      <vt:lpstr>PowerPoint 簡報</vt:lpstr>
      <vt:lpstr>PowerPoint 簡報</vt:lpstr>
      <vt:lpstr>PowerPoint 簡報</vt:lpstr>
      <vt:lpstr>PowerPoint 簡報</vt:lpstr>
      <vt:lpstr>PowerPoint 簡報</vt:lpstr>
      <vt:lpstr>PowerPoint 簡報</vt:lpstr>
      <vt:lpstr>PowerPoint 簡報</vt:lpstr>
      <vt:lpstr>Smart Camera Key Player – Iteris 1/4</vt:lpstr>
      <vt:lpstr>Smart Camera Key Player – Iteris 2/4</vt:lpstr>
      <vt:lpstr>Smart Camera Key Player – Iteris 3/4</vt:lpstr>
      <vt:lpstr>Smart Camera Key Player – Iteris 4/4</vt:lpstr>
      <vt:lpstr>Comparison of Key Market Players</vt:lpstr>
      <vt:lpstr>小結</vt:lpstr>
      <vt:lpstr>Potential Analysis – 無號誌路口</vt:lpstr>
      <vt:lpstr>可能機會討論 – 無號誌路口通行安全</vt:lpstr>
      <vt:lpstr>研究報告分析</vt:lpstr>
      <vt:lpstr>文獻摘錄</vt:lpstr>
      <vt:lpstr>研究報告摘要：無號誌路口特性</vt:lpstr>
      <vt:lpstr>研究報告摘要：道路使用者行為特性</vt:lpstr>
      <vt:lpstr>道路使用者特性 </vt:lpstr>
      <vt:lpstr>常見無號誌路口型態</vt:lpstr>
      <vt:lpstr>無號誌路口問題特性</vt:lpstr>
      <vt:lpstr>無號誌路口問題特性：路口存在感不足</vt:lpstr>
      <vt:lpstr>無號誌路口問題特性：視距不足</vt:lpstr>
      <vt:lpstr>無號誌路口問題特性：車輛與非機動車輛的衝突</vt:lpstr>
      <vt:lpstr>無號誌路口問題特性：對通過區間判斷錯誤</vt:lpstr>
      <vt:lpstr>我國無號誌路口實際改善做法及限制</vt:lpstr>
      <vt:lpstr>無號誌路口使用者類型及特性</vt:lpstr>
      <vt:lpstr>道路使用者之問題特性及對應解決方案</vt:lpstr>
      <vt:lpstr>無號誌路口：機動車輛應用方案</vt:lpstr>
      <vt:lpstr>無號誌路口：自行車應用方案</vt:lpstr>
      <vt:lpstr>無號誌路口：行人應用方案</vt:lpstr>
      <vt:lpstr>無號誌路口：行人 (視障者) 應用方案</vt:lpstr>
      <vt:lpstr>無號誌路口：行人 (聽障者) 應用方案</vt:lpstr>
      <vt:lpstr>Leotek 無號誌路口應用方案</vt:lpstr>
      <vt:lpstr>Competition Landscape</vt:lpstr>
      <vt:lpstr>無號誌路口應用小結</vt:lpstr>
      <vt:lpstr>To be continued</vt:lpstr>
      <vt:lpstr>Appendix</vt:lpstr>
      <vt:lpstr>SWOT – 市場、客戶、對手、SCM、外部環境 </vt:lpstr>
      <vt:lpstr>Leotek Strategy A, B, C</vt:lpstr>
      <vt:lpstr>LEOTEK Smart City Solution Framework</vt:lpstr>
      <vt:lpstr>LEOTEK’s Roadway Intelligence Outlook</vt:lpstr>
      <vt:lpstr>LEOTEK’s Role in Roadside Intelligence</vt:lpstr>
      <vt:lpstr>An overview for Smart Traffic Camera Market </vt:lpstr>
      <vt:lpstr>Camera Type without Smart Function</vt:lpstr>
      <vt:lpstr>參考公司與產品 – Vivotek -3</vt:lpstr>
      <vt:lpstr>Smart Camera Key Player – Axis 4/4</vt:lpstr>
      <vt:lpstr>參考公司 VAR – 美國 (Iteris/Miovision)</vt:lpstr>
      <vt:lpstr>參考公司 VAR – 美國 (Iteris/Miovision)</vt:lpstr>
      <vt:lpstr>參考公司 VAR – 美國 (Iteris/Miovision)</vt:lpstr>
      <vt:lpstr>PowerPoint 簡報</vt:lpstr>
      <vt:lpstr>PowerPoint 簡報</vt:lpstr>
      <vt:lpstr>無號誌路口問題特性：駕駛導引不足</vt:lpstr>
      <vt:lpstr>InterLux優勢比較</vt:lpstr>
      <vt:lpstr>做法這麼多為什麼還是死這麼多人?</vt:lpstr>
      <vt:lpstr>無號誌路口實際改善做法: 導入新興技術</vt:lpstr>
      <vt:lpstr>落地機會：成大產學合作 POC (1/2)</vt:lpstr>
      <vt:lpstr>落地機會：成大產學合作 POC (2/2)</vt:lpstr>
      <vt:lpstr>可能機會討論2 – 號誌化路口服務水準改善 (1/3)</vt:lpstr>
      <vt:lpstr>可能機會討論2 – 號誌化路口服務水準改善 (2/3)</vt:lpstr>
      <vt:lpstr>可能機會討論2 – 號誌化路口服務水準改善 (3/3)</vt:lpstr>
      <vt:lpstr>Leotek Strategy on Smart Traffic Camera</vt:lpstr>
      <vt:lpstr>現有問題與機會</vt:lpstr>
      <vt:lpstr>應用方案 – 改善行人安全 A</vt:lpstr>
      <vt:lpstr>應用方案 – 改善路口效率 B</vt:lpstr>
      <vt:lpstr>應用方案 – 分析危險路段 C</vt:lpstr>
      <vt:lpstr>PowerPoint 簡報</vt:lpstr>
      <vt:lpstr>Interlux – 規格規劃</vt:lpstr>
      <vt:lpstr>Interlux – 規格規劃</vt:lpstr>
      <vt:lpstr>Interlux – 架構規劃</vt:lpstr>
      <vt:lpstr>PowerPoint 簡報</vt:lpstr>
      <vt:lpstr>Interlux – ID 規劃</vt:lpstr>
      <vt:lpstr>PowerPoint 簡報</vt:lpstr>
      <vt:lpstr>Leader on Intelligent Roadside Infrastructure</vt:lpstr>
      <vt:lpstr>H1+ Interlux: Leotek 1st Roadside Unit</vt:lpstr>
      <vt:lpstr>PowerPoint 簡報</vt:lpstr>
      <vt:lpstr>Interlux Product  – SW &amp; HW</vt:lpstr>
      <vt:lpstr>PowerPoint 簡報</vt:lpstr>
      <vt:lpstr>PowerPoint 簡報</vt:lpstr>
      <vt:lpstr>PowerPoint 簡報</vt:lpstr>
      <vt:lpstr>PowerPoint 簡報</vt:lpstr>
      <vt:lpstr>PowerPoint 簡報</vt:lpstr>
      <vt:lpstr>Data From Sky 1/5</vt:lpstr>
      <vt:lpstr>Data From Sky 2/5</vt:lpstr>
      <vt:lpstr>Data From Sky 3/5</vt:lpstr>
      <vt:lpstr>Data From Sky 4/5</vt:lpstr>
      <vt:lpstr>Data From Sky 5/5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MD Junaed</dc:creator>
  <cp:lastModifiedBy>Allen Hsu</cp:lastModifiedBy>
  <cp:revision>2</cp:revision>
  <dcterms:created xsi:type="dcterms:W3CDTF">2016-03-09T13:41:17Z</dcterms:created>
  <dcterms:modified xsi:type="dcterms:W3CDTF">2024-08-15T07:13:04Z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0x01010042BD28A70E695A4EB2ED0797BD0357C0</vt:lpwstr>
  </property>
  <property fmtid="{D5CDD505-2E9C-101B-9397-08002B2CF9AE}" pid="3" name="MediaServiceImageTags">
    <vt:lpwstr/>
  </property>
  <property fmtid="{D5CDD505-2E9C-101B-9397-08002B2CF9AE}" pid="4" name="MSIP_Label_f8863998-4fb7-40af-9b7f-58501b597a22_Enabled">
    <vt:lpwstr>true</vt:lpwstr>
  </property>
  <property fmtid="{D5CDD505-2E9C-101B-9397-08002B2CF9AE}" pid="5" name="MSIP_Label_f8863998-4fb7-40af-9b7f-58501b597a22_SetDate">
    <vt:lpwstr>2024-03-26T01:36:45Z</vt:lpwstr>
  </property>
  <property fmtid="{D5CDD505-2E9C-101B-9397-08002B2CF9AE}" pid="6" name="MSIP_Label_f8863998-4fb7-40af-9b7f-58501b597a22_Method">
    <vt:lpwstr>Privileged</vt:lpwstr>
  </property>
  <property fmtid="{D5CDD505-2E9C-101B-9397-08002B2CF9AE}" pid="7" name="MSIP_Label_f8863998-4fb7-40af-9b7f-58501b597a22_Name">
    <vt:lpwstr>f8863998-4fb7-40af-9b7f-58501b597a22</vt:lpwstr>
  </property>
  <property fmtid="{D5CDD505-2E9C-101B-9397-08002B2CF9AE}" pid="8" name="MSIP_Label_f8863998-4fb7-40af-9b7f-58501b597a22_SiteId">
    <vt:lpwstr>5a7a259b-6730-404b-bc25-5c6c773229ca</vt:lpwstr>
  </property>
  <property fmtid="{D5CDD505-2E9C-101B-9397-08002B2CF9AE}" pid="9" name="MSIP_Label_f8863998-4fb7-40af-9b7f-58501b597a22_ActionId">
    <vt:lpwstr>88d25ba4-86fb-46d0-90cd-37fe9c0b38ae</vt:lpwstr>
  </property>
  <property fmtid="{D5CDD505-2E9C-101B-9397-08002B2CF9AE}" pid="10" name="MSIP_Label_f8863998-4fb7-40af-9b7f-58501b597a22_ContentBits">
    <vt:lpwstr>1</vt:lpwstr>
  </property>
</Properties>
</file>